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72"/>
  </p:notesMasterIdLst>
  <p:handoutMasterIdLst>
    <p:handoutMasterId r:id="rId273"/>
  </p:handoutMasterIdLst>
  <p:sldIdLst>
    <p:sldId id="457" r:id="rId2"/>
    <p:sldId id="456" r:id="rId3"/>
    <p:sldId id="458" r:id="rId4"/>
    <p:sldId id="268" r:id="rId5"/>
    <p:sldId id="269" r:id="rId6"/>
    <p:sldId id="258" r:id="rId7"/>
    <p:sldId id="473" r:id="rId8"/>
    <p:sldId id="260" r:id="rId9"/>
    <p:sldId id="535" r:id="rId10"/>
    <p:sldId id="261" r:id="rId11"/>
    <p:sldId id="474" r:id="rId12"/>
    <p:sldId id="475" r:id="rId13"/>
    <p:sldId id="272" r:id="rId14"/>
    <p:sldId id="273" r:id="rId15"/>
    <p:sldId id="476" r:id="rId16"/>
    <p:sldId id="547" r:id="rId17"/>
    <p:sldId id="270" r:id="rId18"/>
    <p:sldId id="477" r:id="rId19"/>
    <p:sldId id="425" r:id="rId20"/>
    <p:sldId id="274" r:id="rId21"/>
    <p:sldId id="478" r:id="rId22"/>
    <p:sldId id="288" r:id="rId23"/>
    <p:sldId id="289" r:id="rId24"/>
    <p:sldId id="290" r:id="rId25"/>
    <p:sldId id="291" r:id="rId26"/>
    <p:sldId id="278" r:id="rId27"/>
    <p:sldId id="479" r:id="rId28"/>
    <p:sldId id="286" r:id="rId29"/>
    <p:sldId id="426" r:id="rId30"/>
    <p:sldId id="275" r:id="rId31"/>
    <p:sldId id="292" r:id="rId32"/>
    <p:sldId id="293" r:id="rId33"/>
    <p:sldId id="262" r:id="rId34"/>
    <p:sldId id="263" r:id="rId35"/>
    <p:sldId id="480" r:id="rId36"/>
    <p:sldId id="427" r:id="rId37"/>
    <p:sldId id="276" r:id="rId38"/>
    <p:sldId id="294" r:id="rId39"/>
    <p:sldId id="481" r:id="rId40"/>
    <p:sldId id="264" r:id="rId41"/>
    <p:sldId id="265" r:id="rId42"/>
    <p:sldId id="482" r:id="rId43"/>
    <p:sldId id="428" r:id="rId44"/>
    <p:sldId id="277" r:id="rId45"/>
    <p:sldId id="295" r:id="rId46"/>
    <p:sldId id="483" r:id="rId47"/>
    <p:sldId id="296" r:id="rId48"/>
    <p:sldId id="484" r:id="rId49"/>
    <p:sldId id="266" r:id="rId50"/>
    <p:sldId id="267" r:id="rId51"/>
    <p:sldId id="485" r:id="rId52"/>
    <p:sldId id="453" r:id="rId53"/>
    <p:sldId id="279" r:id="rId54"/>
    <p:sldId id="417" r:id="rId55"/>
    <p:sldId id="486" r:id="rId56"/>
    <p:sldId id="418" r:id="rId57"/>
    <p:sldId id="429" r:id="rId58"/>
    <p:sldId id="280" r:id="rId59"/>
    <p:sldId id="297" r:id="rId60"/>
    <p:sldId id="298" r:id="rId61"/>
    <p:sldId id="299" r:id="rId62"/>
    <p:sldId id="300" r:id="rId63"/>
    <p:sldId id="301" r:id="rId64"/>
    <p:sldId id="487" r:id="rId65"/>
    <p:sldId id="488" r:id="rId66"/>
    <p:sldId id="303" r:id="rId67"/>
    <p:sldId id="304" r:id="rId68"/>
    <p:sldId id="489" r:id="rId69"/>
    <p:sldId id="430" r:id="rId70"/>
    <p:sldId id="281" r:id="rId71"/>
    <p:sldId id="305" r:id="rId72"/>
    <p:sldId id="536" r:id="rId73"/>
    <p:sldId id="306" r:id="rId74"/>
    <p:sldId id="330" r:id="rId75"/>
    <p:sldId id="490" r:id="rId76"/>
    <p:sldId id="431" r:id="rId77"/>
    <p:sldId id="282" r:id="rId78"/>
    <p:sldId id="331" r:id="rId79"/>
    <p:sldId id="491" r:id="rId80"/>
    <p:sldId id="332" r:id="rId81"/>
    <p:sldId id="333" r:id="rId82"/>
    <p:sldId id="432" r:id="rId83"/>
    <p:sldId id="283" r:id="rId84"/>
    <p:sldId id="336" r:id="rId85"/>
    <p:sldId id="492" r:id="rId86"/>
    <p:sldId id="337" r:id="rId87"/>
    <p:sldId id="334" r:id="rId88"/>
    <p:sldId id="335" r:id="rId89"/>
    <p:sldId id="433" r:id="rId90"/>
    <p:sldId id="284" r:id="rId91"/>
    <p:sldId id="340" r:id="rId92"/>
    <p:sldId id="493" r:id="rId93"/>
    <p:sldId id="338" r:id="rId94"/>
    <p:sldId id="339" r:id="rId95"/>
    <p:sldId id="494" r:id="rId96"/>
    <p:sldId id="454" r:id="rId97"/>
    <p:sldId id="285" r:id="rId98"/>
    <p:sldId id="419" r:id="rId99"/>
    <p:sldId id="420" r:id="rId100"/>
    <p:sldId id="495" r:id="rId101"/>
    <p:sldId id="434" r:id="rId102"/>
    <p:sldId id="341" r:id="rId103"/>
    <p:sldId id="349" r:id="rId104"/>
    <p:sldId id="350" r:id="rId105"/>
    <p:sldId id="435" r:id="rId106"/>
    <p:sldId id="436" r:id="rId107"/>
    <p:sldId id="496" r:id="rId108"/>
    <p:sldId id="437" r:id="rId109"/>
    <p:sldId id="342" r:id="rId110"/>
    <p:sldId id="358" r:id="rId111"/>
    <p:sldId id="359" r:id="rId112"/>
    <p:sldId id="356" r:id="rId113"/>
    <p:sldId id="357" r:id="rId114"/>
    <p:sldId id="497" r:id="rId115"/>
    <p:sldId id="438" r:id="rId116"/>
    <p:sldId id="343" r:id="rId117"/>
    <p:sldId id="362" r:id="rId118"/>
    <p:sldId id="498" r:id="rId119"/>
    <p:sldId id="363" r:id="rId120"/>
    <p:sldId id="499" r:id="rId121"/>
    <p:sldId id="360" r:id="rId122"/>
    <p:sldId id="361" r:id="rId123"/>
    <p:sldId id="500" r:id="rId124"/>
    <p:sldId id="439" r:id="rId125"/>
    <p:sldId id="344" r:id="rId126"/>
    <p:sldId id="501" r:id="rId127"/>
    <p:sldId id="364" r:id="rId128"/>
    <p:sldId id="365" r:id="rId129"/>
    <p:sldId id="502" r:id="rId130"/>
    <p:sldId id="366" r:id="rId131"/>
    <p:sldId id="367" r:id="rId132"/>
    <p:sldId id="503" r:id="rId133"/>
    <p:sldId id="440" r:id="rId134"/>
    <p:sldId id="345" r:id="rId135"/>
    <p:sldId id="370" r:id="rId136"/>
    <p:sldId id="368" r:id="rId137"/>
    <p:sldId id="369" r:id="rId138"/>
    <p:sldId id="504" r:id="rId139"/>
    <p:sldId id="441" r:id="rId140"/>
    <p:sldId id="346" r:id="rId141"/>
    <p:sldId id="421" r:id="rId142"/>
    <p:sldId id="422" r:id="rId143"/>
    <p:sldId id="505" r:id="rId144"/>
    <p:sldId id="442" r:id="rId145"/>
    <p:sldId id="347" r:id="rId146"/>
    <p:sldId id="383" r:id="rId147"/>
    <p:sldId id="381" r:id="rId148"/>
    <p:sldId id="382" r:id="rId149"/>
    <p:sldId id="506" r:id="rId150"/>
    <p:sldId id="443" r:id="rId151"/>
    <p:sldId id="348" r:id="rId152"/>
    <p:sldId id="386" r:id="rId153"/>
    <p:sldId id="507" r:id="rId154"/>
    <p:sldId id="384" r:id="rId155"/>
    <p:sldId id="385" r:id="rId156"/>
    <p:sldId id="508" r:id="rId157"/>
    <p:sldId id="444" r:id="rId158"/>
    <p:sldId id="371" r:id="rId159"/>
    <p:sldId id="387" r:id="rId160"/>
    <p:sldId id="509" r:id="rId161"/>
    <p:sldId id="388" r:id="rId162"/>
    <p:sldId id="389" r:id="rId163"/>
    <p:sldId id="510" r:id="rId164"/>
    <p:sldId id="445" r:id="rId165"/>
    <p:sldId id="372" r:id="rId166"/>
    <p:sldId id="392" r:id="rId167"/>
    <p:sldId id="393" r:id="rId168"/>
    <p:sldId id="511" r:id="rId169"/>
    <p:sldId id="390" r:id="rId170"/>
    <p:sldId id="391" r:id="rId171"/>
    <p:sldId id="512" r:id="rId172"/>
    <p:sldId id="446" r:id="rId173"/>
    <p:sldId id="373" r:id="rId174"/>
    <p:sldId id="394" r:id="rId175"/>
    <p:sldId id="395" r:id="rId176"/>
    <p:sldId id="513" r:id="rId177"/>
    <p:sldId id="396" r:id="rId178"/>
    <p:sldId id="397" r:id="rId179"/>
    <p:sldId id="455" r:id="rId180"/>
    <p:sldId id="374" r:id="rId181"/>
    <p:sldId id="423" r:id="rId182"/>
    <p:sldId id="424" r:id="rId183"/>
    <p:sldId id="514" r:id="rId184"/>
    <p:sldId id="447" r:id="rId185"/>
    <p:sldId id="375" r:id="rId186"/>
    <p:sldId id="398" r:id="rId187"/>
    <p:sldId id="515" r:id="rId188"/>
    <p:sldId id="399" r:id="rId189"/>
    <p:sldId id="516" r:id="rId190"/>
    <p:sldId id="400" r:id="rId191"/>
    <p:sldId id="517" r:id="rId192"/>
    <p:sldId id="401" r:id="rId193"/>
    <p:sldId id="518" r:id="rId194"/>
    <p:sldId id="402" r:id="rId195"/>
    <p:sldId id="519" r:id="rId196"/>
    <p:sldId id="403" r:id="rId197"/>
    <p:sldId id="307" r:id="rId198"/>
    <p:sldId id="520" r:id="rId199"/>
    <p:sldId id="448" r:id="rId200"/>
    <p:sldId id="376" r:id="rId201"/>
    <p:sldId id="405" r:id="rId202"/>
    <p:sldId id="521" r:id="rId203"/>
    <p:sldId id="406" r:id="rId204"/>
    <p:sldId id="522" r:id="rId205"/>
    <p:sldId id="308" r:id="rId206"/>
    <p:sldId id="309" r:id="rId207"/>
    <p:sldId id="523" r:id="rId208"/>
    <p:sldId id="449" r:id="rId209"/>
    <p:sldId id="377" r:id="rId210"/>
    <p:sldId id="310" r:id="rId211"/>
    <p:sldId id="311" r:id="rId212"/>
    <p:sldId id="524" r:id="rId213"/>
    <p:sldId id="450" r:id="rId214"/>
    <p:sldId id="378" r:id="rId215"/>
    <p:sldId id="408" r:id="rId216"/>
    <p:sldId id="525" r:id="rId217"/>
    <p:sldId id="407" r:id="rId218"/>
    <p:sldId id="312" r:id="rId219"/>
    <p:sldId id="313" r:id="rId220"/>
    <p:sldId id="526" r:id="rId221"/>
    <p:sldId id="451" r:id="rId222"/>
    <p:sldId id="379" r:id="rId223"/>
    <p:sldId id="409" r:id="rId224"/>
    <p:sldId id="410" r:id="rId225"/>
    <p:sldId id="411" r:id="rId226"/>
    <p:sldId id="412" r:id="rId227"/>
    <p:sldId id="413" r:id="rId228"/>
    <p:sldId id="414" r:id="rId229"/>
    <p:sldId id="314" r:id="rId230"/>
    <p:sldId id="315" r:id="rId231"/>
    <p:sldId id="527" r:id="rId232"/>
    <p:sldId id="452" r:id="rId233"/>
    <p:sldId id="380" r:id="rId234"/>
    <p:sldId id="416" r:id="rId235"/>
    <p:sldId id="528" r:id="rId236"/>
    <p:sldId id="316" r:id="rId237"/>
    <p:sldId id="317" r:id="rId238"/>
    <p:sldId id="529" r:id="rId239"/>
    <p:sldId id="537" r:id="rId240"/>
    <p:sldId id="538" r:id="rId241"/>
    <p:sldId id="539" r:id="rId242"/>
    <p:sldId id="540" r:id="rId243"/>
    <p:sldId id="541" r:id="rId244"/>
    <p:sldId id="462" r:id="rId245"/>
    <p:sldId id="463" r:id="rId246"/>
    <p:sldId id="543" r:id="rId247"/>
    <p:sldId id="544" r:id="rId248"/>
    <p:sldId id="545" r:id="rId249"/>
    <p:sldId id="320" r:id="rId250"/>
    <p:sldId id="321" r:id="rId251"/>
    <p:sldId id="546" r:id="rId252"/>
    <p:sldId id="464" r:id="rId253"/>
    <p:sldId id="465" r:id="rId254"/>
    <p:sldId id="322" r:id="rId255"/>
    <p:sldId id="323" r:id="rId256"/>
    <p:sldId id="532" r:id="rId257"/>
    <p:sldId id="466" r:id="rId258"/>
    <p:sldId id="467" r:id="rId259"/>
    <p:sldId id="324" r:id="rId260"/>
    <p:sldId id="325" r:id="rId261"/>
    <p:sldId id="533" r:id="rId262"/>
    <p:sldId id="468" r:id="rId263"/>
    <p:sldId id="469" r:id="rId264"/>
    <p:sldId id="326" r:id="rId265"/>
    <p:sldId id="327" r:id="rId266"/>
    <p:sldId id="534" r:id="rId267"/>
    <p:sldId id="470" r:id="rId268"/>
    <p:sldId id="471" r:id="rId269"/>
    <p:sldId id="328" r:id="rId270"/>
    <p:sldId id="459" r:id="rId271"/>
  </p:sldIdLst>
  <p:sldSz cx="12192000" cy="6858000"/>
  <p:notesSz cx="6888163" cy="10018713"/>
  <p:embeddedFontLst>
    <p:embeddedFont>
      <p:font typeface="OpenDyslexicAlta" panose="020B0604020202020204" charset="0"/>
      <p:regular r:id="rId274"/>
      <p:bold r:id="rId275"/>
      <p:italic r:id="rId276"/>
      <p:boldItalic r:id="rId277"/>
    </p:embeddedFont>
    <p:embeddedFont>
      <p:font typeface="Muli" panose="020B0604020202020204" charset="0"/>
      <p:regular r:id="rId278"/>
      <p:bold r:id="rId279"/>
    </p:embeddedFont>
    <p:embeddedFont>
      <p:font typeface="Cookies" panose="020B0604020202020204"/>
      <p:regular r:id="rId280"/>
    </p:embeddedFont>
    <p:embeddedFont>
      <p:font typeface="OpenDyslexic" panose="020B0604020202020204" charset="0"/>
      <p:regular r:id="rId281"/>
      <p:bold r:id="rId282"/>
      <p:italic r:id="rId283"/>
      <p:boldItalic r:id="rId284"/>
    </p:embeddedFont>
    <p:embeddedFont>
      <p:font typeface="Open Sans" panose="020B0606030504020204" pitchFamily="34" charset="0"/>
      <p:regular r:id="rId285"/>
      <p:bold r:id="rId286"/>
    </p:embeddedFont>
    <p:embeddedFont>
      <p:font typeface="Calibri" panose="020F0502020204030204" pitchFamily="34" charset="0"/>
      <p:regular r:id="rId287"/>
      <p:bold r:id="rId288"/>
      <p:italic r:id="rId289"/>
      <p:boldItalic r:id="rId29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45" autoAdjust="0"/>
    <p:restoredTop sz="87211" autoAdjust="0"/>
  </p:normalViewPr>
  <p:slideViewPr>
    <p:cSldViewPr snapToGrid="0" snapToObjects="1">
      <p:cViewPr varScale="1">
        <p:scale>
          <a:sx n="100" d="100"/>
          <a:sy n="100" d="100"/>
        </p:scale>
        <p:origin x="444" y="90"/>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font" Target="fonts/font16.fntdata"/><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font" Target="fonts/font6.fntdata"/><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font" Target="fonts/font17.fntdata"/><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font" Target="fonts/font7.fntdata"/><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presProps" Target="presProps.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font" Target="fonts/font8.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71" Type="http://schemas.openxmlformats.org/officeDocument/2006/relationships/slide" Target="slides/slide270.xml"/><Relationship Id="rId276" Type="http://schemas.openxmlformats.org/officeDocument/2006/relationships/font" Target="fonts/font3.fntdata"/><Relationship Id="rId292" Type="http://schemas.openxmlformats.org/officeDocument/2006/relationships/viewProps" Target="viewProps.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287" Type="http://schemas.openxmlformats.org/officeDocument/2006/relationships/font" Target="fonts/font14.fntdata"/><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font" Target="fonts/font4.fntdata"/><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notesMaster" Target="notesMasters/notesMaster1.xml"/><Relationship Id="rId29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font" Target="fonts/font15.fntdata"/><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font" Target="fonts/font10.fntdata"/><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font" Target="fonts/font5.fntdata"/><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handoutMaster" Target="handoutMasters/handoutMaster1.xml"/><Relationship Id="rId294" Type="http://schemas.openxmlformats.org/officeDocument/2006/relationships/tableStyles" Target="tableStyles.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font" Target="fonts/font11.fntdata"/><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font" Target="fonts/font1.fntdata"/><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font" Target="fonts/font12.fntdata"/><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font" Target="fonts/font2.fntdata"/><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C3670555-72D4-BF40-B685-8412B7FA50E9}" type="datetimeFigureOut">
              <a:rPr lang="en-GB" smtClean="0">
                <a:latin typeface="Muli" pitchFamily="2" charset="77"/>
              </a:rPr>
              <a:t>19/01/2022</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b="0" i="0">
                <a:latin typeface="Muli" pitchFamily="2" charset="77"/>
              </a:defRPr>
            </a:lvl1pPr>
          </a:lstStyle>
          <a:p>
            <a:endParaRPr lang="en-GB" dirty="0"/>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b="0" i="0">
                <a:latin typeface="Muli" pitchFamily="2" charset="77"/>
              </a:defRPr>
            </a:lvl1pPr>
          </a:lstStyle>
          <a:p>
            <a:fld id="{9C363ADC-09E6-FD4B-932E-4485A3F0108B}" type="datetimeFigureOut">
              <a:rPr lang="en-GB" smtClean="0"/>
              <a:pPr/>
              <a:t>19/01/2022</a:t>
            </a:fld>
            <a:endParaRPr lang="en-GB" dirty="0"/>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06" tIns="48303" rIns="96606" bIns="48303" rtlCol="0" anchor="ctr"/>
          <a:lstStyle/>
          <a:p>
            <a:endParaRPr lang="en-GB" dirty="0"/>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267.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1</a:t>
            </a:fld>
            <a:endParaRPr lang="en-GB"/>
          </a:p>
        </p:txBody>
      </p:sp>
    </p:spTree>
    <p:extLst>
      <p:ext uri="{BB962C8B-B14F-4D97-AF65-F5344CB8AC3E}">
        <p14:creationId xmlns:p14="http://schemas.microsoft.com/office/powerpoint/2010/main" val="320653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3</a:t>
            </a:fld>
            <a:endParaRPr lang="en-GB"/>
          </a:p>
        </p:txBody>
      </p:sp>
    </p:spTree>
    <p:extLst>
      <p:ext uri="{BB962C8B-B14F-4D97-AF65-F5344CB8AC3E}">
        <p14:creationId xmlns:p14="http://schemas.microsoft.com/office/powerpoint/2010/main" val="99009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150261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484731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a:t>
            </a:r>
            <a:r>
              <a:rPr lang="en-GB" baseline="0" dirty="0"/>
              <a:t>  This is a near homophone because accept and except are no pronounced in exactly the same way. </a:t>
            </a:r>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a:t>
            </a:fld>
            <a:endParaRPr lang="en-GB"/>
          </a:p>
        </p:txBody>
      </p:sp>
    </p:spTree>
    <p:extLst>
      <p:ext uri="{BB962C8B-B14F-4D97-AF65-F5344CB8AC3E}">
        <p14:creationId xmlns:p14="http://schemas.microsoft.com/office/powerpoint/2010/main" val="263162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a:t>
            </a:r>
            <a:r>
              <a:rPr lang="en-GB" baseline="0" dirty="0"/>
              <a:t>  This is a near homophone because accept and except are no pronounced in exactly the same way. </a:t>
            </a:r>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a:t>
            </a:fld>
            <a:endParaRPr lang="en-GB"/>
          </a:p>
        </p:txBody>
      </p:sp>
    </p:spTree>
    <p:extLst>
      <p:ext uri="{BB962C8B-B14F-4D97-AF65-F5344CB8AC3E}">
        <p14:creationId xmlns:p14="http://schemas.microsoft.com/office/powerpoint/2010/main" val="2170013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727719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a:t>
            </a:fld>
            <a:endParaRPr lang="en-GB"/>
          </a:p>
        </p:txBody>
      </p:sp>
    </p:spTree>
    <p:extLst>
      <p:ext uri="{BB962C8B-B14F-4D97-AF65-F5344CB8AC3E}">
        <p14:creationId xmlns:p14="http://schemas.microsoft.com/office/powerpoint/2010/main" val="3820159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a:t>
            </a:fld>
            <a:endParaRPr lang="en-GB"/>
          </a:p>
        </p:txBody>
      </p:sp>
    </p:spTree>
    <p:extLst>
      <p:ext uri="{BB962C8B-B14F-4D97-AF65-F5344CB8AC3E}">
        <p14:creationId xmlns:p14="http://schemas.microsoft.com/office/powerpoint/2010/main" val="174734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a:t>
            </a:fld>
            <a:endParaRPr lang="en-GB"/>
          </a:p>
        </p:txBody>
      </p:sp>
    </p:spTree>
    <p:extLst>
      <p:ext uri="{BB962C8B-B14F-4D97-AF65-F5344CB8AC3E}">
        <p14:creationId xmlns:p14="http://schemas.microsoft.com/office/powerpoint/2010/main" val="3352895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a:t>
            </a:fld>
            <a:endParaRPr lang="en-GB"/>
          </a:p>
        </p:txBody>
      </p:sp>
    </p:spTree>
    <p:extLst>
      <p:ext uri="{BB962C8B-B14F-4D97-AF65-F5344CB8AC3E}">
        <p14:creationId xmlns:p14="http://schemas.microsoft.com/office/powerpoint/2010/main" val="2330039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a:t>
            </a:fld>
            <a:endParaRPr lang="en-GB"/>
          </a:p>
        </p:txBody>
      </p:sp>
    </p:spTree>
    <p:extLst>
      <p:ext uri="{BB962C8B-B14F-4D97-AF65-F5344CB8AC3E}">
        <p14:creationId xmlns:p14="http://schemas.microsoft.com/office/powerpoint/2010/main" val="1851657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a:t>
            </a:fld>
            <a:endParaRPr lang="en-GB"/>
          </a:p>
        </p:txBody>
      </p:sp>
    </p:spTree>
    <p:extLst>
      <p:ext uri="{BB962C8B-B14F-4D97-AF65-F5344CB8AC3E}">
        <p14:creationId xmlns:p14="http://schemas.microsoft.com/office/powerpoint/2010/main" val="70563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a:t>
            </a:fld>
            <a:endParaRPr lang="en-GB"/>
          </a:p>
        </p:txBody>
      </p:sp>
    </p:spTree>
    <p:extLst>
      <p:ext uri="{BB962C8B-B14F-4D97-AF65-F5344CB8AC3E}">
        <p14:creationId xmlns:p14="http://schemas.microsoft.com/office/powerpoint/2010/main" val="27884060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a:t>
            </a:fld>
            <a:endParaRPr lang="en-GB"/>
          </a:p>
        </p:txBody>
      </p:sp>
    </p:spTree>
    <p:extLst>
      <p:ext uri="{BB962C8B-B14F-4D97-AF65-F5344CB8AC3E}">
        <p14:creationId xmlns:p14="http://schemas.microsoft.com/office/powerpoint/2010/main" val="2409407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a:t>
            </a:fld>
            <a:endParaRPr lang="en-GB"/>
          </a:p>
        </p:txBody>
      </p:sp>
    </p:spTree>
    <p:extLst>
      <p:ext uri="{BB962C8B-B14F-4D97-AF65-F5344CB8AC3E}">
        <p14:creationId xmlns:p14="http://schemas.microsoft.com/office/powerpoint/2010/main" val="24022007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a:t>
            </a:fld>
            <a:endParaRPr lang="en-GB"/>
          </a:p>
        </p:txBody>
      </p:sp>
    </p:spTree>
    <p:extLst>
      <p:ext uri="{BB962C8B-B14F-4D97-AF65-F5344CB8AC3E}">
        <p14:creationId xmlns:p14="http://schemas.microsoft.com/office/powerpoint/2010/main" val="229403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a:t>
            </a:fld>
            <a:endParaRPr lang="en-GB"/>
          </a:p>
        </p:txBody>
      </p:sp>
    </p:spTree>
    <p:extLst>
      <p:ext uri="{BB962C8B-B14F-4D97-AF65-F5344CB8AC3E}">
        <p14:creationId xmlns:p14="http://schemas.microsoft.com/office/powerpoint/2010/main" val="9325034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a:t>
            </a:fld>
            <a:endParaRPr lang="en-GB"/>
          </a:p>
        </p:txBody>
      </p:sp>
    </p:spTree>
    <p:extLst>
      <p:ext uri="{BB962C8B-B14F-4D97-AF65-F5344CB8AC3E}">
        <p14:creationId xmlns:p14="http://schemas.microsoft.com/office/powerpoint/2010/main" val="13922854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29</a:t>
            </a:fld>
            <a:endParaRPr lang="en-GB"/>
          </a:p>
        </p:txBody>
      </p:sp>
    </p:spTree>
    <p:extLst>
      <p:ext uri="{BB962C8B-B14F-4D97-AF65-F5344CB8AC3E}">
        <p14:creationId xmlns:p14="http://schemas.microsoft.com/office/powerpoint/2010/main" val="24338596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30</a:t>
            </a:fld>
            <a:endParaRPr lang="en-GB"/>
          </a:p>
        </p:txBody>
      </p:sp>
    </p:spTree>
    <p:extLst>
      <p:ext uri="{BB962C8B-B14F-4D97-AF65-F5344CB8AC3E}">
        <p14:creationId xmlns:p14="http://schemas.microsoft.com/office/powerpoint/2010/main" val="3993143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31</a:t>
            </a:fld>
            <a:endParaRPr lang="en-GB"/>
          </a:p>
        </p:txBody>
      </p:sp>
    </p:spTree>
    <p:extLst>
      <p:ext uri="{BB962C8B-B14F-4D97-AF65-F5344CB8AC3E}">
        <p14:creationId xmlns:p14="http://schemas.microsoft.com/office/powerpoint/2010/main" val="11025687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32</a:t>
            </a:fld>
            <a:endParaRPr lang="en-GB"/>
          </a:p>
        </p:txBody>
      </p:sp>
    </p:spTree>
    <p:extLst>
      <p:ext uri="{BB962C8B-B14F-4D97-AF65-F5344CB8AC3E}">
        <p14:creationId xmlns:p14="http://schemas.microsoft.com/office/powerpoint/2010/main" val="146055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34</a:t>
            </a:fld>
            <a:endParaRPr lang="en-GB"/>
          </a:p>
        </p:txBody>
      </p:sp>
    </p:spTree>
    <p:extLst>
      <p:ext uri="{BB962C8B-B14F-4D97-AF65-F5344CB8AC3E}">
        <p14:creationId xmlns:p14="http://schemas.microsoft.com/office/powerpoint/2010/main" val="18354061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35</a:t>
            </a:fld>
            <a:endParaRPr lang="en-GB"/>
          </a:p>
        </p:txBody>
      </p:sp>
    </p:spTree>
    <p:extLst>
      <p:ext uri="{BB962C8B-B14F-4D97-AF65-F5344CB8AC3E}">
        <p14:creationId xmlns:p14="http://schemas.microsoft.com/office/powerpoint/2010/main" val="5162336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36</a:t>
            </a:fld>
            <a:endParaRPr lang="en-GB"/>
          </a:p>
        </p:txBody>
      </p:sp>
    </p:spTree>
    <p:extLst>
      <p:ext uri="{BB962C8B-B14F-4D97-AF65-F5344CB8AC3E}">
        <p14:creationId xmlns:p14="http://schemas.microsoft.com/office/powerpoint/2010/main" val="2413724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37</a:t>
            </a:fld>
            <a:endParaRPr lang="en-GB"/>
          </a:p>
        </p:txBody>
      </p:sp>
    </p:spTree>
    <p:extLst>
      <p:ext uri="{BB962C8B-B14F-4D97-AF65-F5344CB8AC3E}">
        <p14:creationId xmlns:p14="http://schemas.microsoft.com/office/powerpoint/2010/main" val="19015496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43</a:t>
            </a:fld>
            <a:endParaRPr lang="en-GB"/>
          </a:p>
        </p:txBody>
      </p:sp>
    </p:spTree>
    <p:extLst>
      <p:ext uri="{BB962C8B-B14F-4D97-AF65-F5344CB8AC3E}">
        <p14:creationId xmlns:p14="http://schemas.microsoft.com/office/powerpoint/2010/main" val="39394128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44</a:t>
            </a:fld>
            <a:endParaRPr lang="en-GB"/>
          </a:p>
        </p:txBody>
      </p:sp>
    </p:spTree>
    <p:extLst>
      <p:ext uri="{BB962C8B-B14F-4D97-AF65-F5344CB8AC3E}">
        <p14:creationId xmlns:p14="http://schemas.microsoft.com/office/powerpoint/2010/main" val="22613883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45</a:t>
            </a:fld>
            <a:endParaRPr lang="en-GB"/>
          </a:p>
        </p:txBody>
      </p:sp>
    </p:spTree>
    <p:extLst>
      <p:ext uri="{BB962C8B-B14F-4D97-AF65-F5344CB8AC3E}">
        <p14:creationId xmlns:p14="http://schemas.microsoft.com/office/powerpoint/2010/main" val="4186678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46</a:t>
            </a:fld>
            <a:endParaRPr lang="en-GB"/>
          </a:p>
        </p:txBody>
      </p:sp>
    </p:spTree>
    <p:extLst>
      <p:ext uri="{BB962C8B-B14F-4D97-AF65-F5344CB8AC3E}">
        <p14:creationId xmlns:p14="http://schemas.microsoft.com/office/powerpoint/2010/main" val="12290587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47</a:t>
            </a:fld>
            <a:endParaRPr lang="en-GB"/>
          </a:p>
        </p:txBody>
      </p:sp>
    </p:spTree>
    <p:extLst>
      <p:ext uri="{BB962C8B-B14F-4D97-AF65-F5344CB8AC3E}">
        <p14:creationId xmlns:p14="http://schemas.microsoft.com/office/powerpoint/2010/main" val="12331649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48</a:t>
            </a:fld>
            <a:endParaRPr lang="en-GB"/>
          </a:p>
        </p:txBody>
      </p:sp>
    </p:spTree>
    <p:extLst>
      <p:ext uri="{BB962C8B-B14F-4D97-AF65-F5344CB8AC3E}">
        <p14:creationId xmlns:p14="http://schemas.microsoft.com/office/powerpoint/2010/main" val="34268327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52</a:t>
            </a:fld>
            <a:endParaRPr lang="en-GB"/>
          </a:p>
        </p:txBody>
      </p:sp>
    </p:spTree>
    <p:extLst>
      <p:ext uri="{BB962C8B-B14F-4D97-AF65-F5344CB8AC3E}">
        <p14:creationId xmlns:p14="http://schemas.microsoft.com/office/powerpoint/2010/main" val="13949800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53</a:t>
            </a:fld>
            <a:endParaRPr lang="en-GB"/>
          </a:p>
        </p:txBody>
      </p:sp>
    </p:spTree>
    <p:extLst>
      <p:ext uri="{BB962C8B-B14F-4D97-AF65-F5344CB8AC3E}">
        <p14:creationId xmlns:p14="http://schemas.microsoft.com/office/powerpoint/2010/main" val="7840503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57</a:t>
            </a:fld>
            <a:endParaRPr lang="en-GB"/>
          </a:p>
        </p:txBody>
      </p:sp>
    </p:spTree>
    <p:extLst>
      <p:ext uri="{BB962C8B-B14F-4D97-AF65-F5344CB8AC3E}">
        <p14:creationId xmlns:p14="http://schemas.microsoft.com/office/powerpoint/2010/main" val="31485998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58</a:t>
            </a:fld>
            <a:endParaRPr lang="en-GB"/>
          </a:p>
        </p:txBody>
      </p:sp>
    </p:spTree>
    <p:extLst>
      <p:ext uri="{BB962C8B-B14F-4D97-AF65-F5344CB8AC3E}">
        <p14:creationId xmlns:p14="http://schemas.microsoft.com/office/powerpoint/2010/main" val="2520440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59</a:t>
            </a:fld>
            <a:endParaRPr lang="en-GB"/>
          </a:p>
        </p:txBody>
      </p:sp>
    </p:spTree>
    <p:extLst>
      <p:ext uri="{BB962C8B-B14F-4D97-AF65-F5344CB8AC3E}">
        <p14:creationId xmlns:p14="http://schemas.microsoft.com/office/powerpoint/2010/main" val="17007877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60</a:t>
            </a:fld>
            <a:endParaRPr lang="en-GB"/>
          </a:p>
        </p:txBody>
      </p:sp>
    </p:spTree>
    <p:extLst>
      <p:ext uri="{BB962C8B-B14F-4D97-AF65-F5344CB8AC3E}">
        <p14:creationId xmlns:p14="http://schemas.microsoft.com/office/powerpoint/2010/main" val="5643057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61</a:t>
            </a:fld>
            <a:endParaRPr lang="en-GB"/>
          </a:p>
        </p:txBody>
      </p:sp>
    </p:spTree>
    <p:extLst>
      <p:ext uri="{BB962C8B-B14F-4D97-AF65-F5344CB8AC3E}">
        <p14:creationId xmlns:p14="http://schemas.microsoft.com/office/powerpoint/2010/main" val="7899290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62</a:t>
            </a:fld>
            <a:endParaRPr lang="en-GB"/>
          </a:p>
        </p:txBody>
      </p:sp>
    </p:spTree>
    <p:extLst>
      <p:ext uri="{BB962C8B-B14F-4D97-AF65-F5344CB8AC3E}">
        <p14:creationId xmlns:p14="http://schemas.microsoft.com/office/powerpoint/2010/main" val="34697548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63</a:t>
            </a:fld>
            <a:endParaRPr lang="en-GB"/>
          </a:p>
        </p:txBody>
      </p:sp>
    </p:spTree>
    <p:extLst>
      <p:ext uri="{BB962C8B-B14F-4D97-AF65-F5344CB8AC3E}">
        <p14:creationId xmlns:p14="http://schemas.microsoft.com/office/powerpoint/2010/main" val="38446515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69</a:t>
            </a:fld>
            <a:endParaRPr lang="en-GB"/>
          </a:p>
        </p:txBody>
      </p:sp>
    </p:spTree>
    <p:extLst>
      <p:ext uri="{BB962C8B-B14F-4D97-AF65-F5344CB8AC3E}">
        <p14:creationId xmlns:p14="http://schemas.microsoft.com/office/powerpoint/2010/main" val="15746121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70</a:t>
            </a:fld>
            <a:endParaRPr lang="en-GB"/>
          </a:p>
        </p:txBody>
      </p:sp>
    </p:spTree>
    <p:extLst>
      <p:ext uri="{BB962C8B-B14F-4D97-AF65-F5344CB8AC3E}">
        <p14:creationId xmlns:p14="http://schemas.microsoft.com/office/powerpoint/2010/main" val="32865140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71</a:t>
            </a:fld>
            <a:endParaRPr lang="en-GB"/>
          </a:p>
        </p:txBody>
      </p:sp>
    </p:spTree>
    <p:extLst>
      <p:ext uri="{BB962C8B-B14F-4D97-AF65-F5344CB8AC3E}">
        <p14:creationId xmlns:p14="http://schemas.microsoft.com/office/powerpoint/2010/main" val="33188741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72</a:t>
            </a:fld>
            <a:endParaRPr lang="en-GB"/>
          </a:p>
        </p:txBody>
      </p:sp>
    </p:spTree>
    <p:extLst>
      <p:ext uri="{BB962C8B-B14F-4D97-AF65-F5344CB8AC3E}">
        <p14:creationId xmlns:p14="http://schemas.microsoft.com/office/powerpoint/2010/main" val="275680263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76</a:t>
            </a:fld>
            <a:endParaRPr lang="en-GB"/>
          </a:p>
        </p:txBody>
      </p:sp>
    </p:spTree>
    <p:extLst>
      <p:ext uri="{BB962C8B-B14F-4D97-AF65-F5344CB8AC3E}">
        <p14:creationId xmlns:p14="http://schemas.microsoft.com/office/powerpoint/2010/main" val="359952645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77</a:t>
            </a:fld>
            <a:endParaRPr lang="en-GB"/>
          </a:p>
        </p:txBody>
      </p:sp>
    </p:spTree>
    <p:extLst>
      <p:ext uri="{BB962C8B-B14F-4D97-AF65-F5344CB8AC3E}">
        <p14:creationId xmlns:p14="http://schemas.microsoft.com/office/powerpoint/2010/main" val="20025930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78</a:t>
            </a:fld>
            <a:endParaRPr lang="en-GB"/>
          </a:p>
        </p:txBody>
      </p:sp>
    </p:spTree>
    <p:extLst>
      <p:ext uri="{BB962C8B-B14F-4D97-AF65-F5344CB8AC3E}">
        <p14:creationId xmlns:p14="http://schemas.microsoft.com/office/powerpoint/2010/main" val="29842678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79</a:t>
            </a:fld>
            <a:endParaRPr lang="en-GB"/>
          </a:p>
        </p:txBody>
      </p:sp>
    </p:spTree>
    <p:extLst>
      <p:ext uri="{BB962C8B-B14F-4D97-AF65-F5344CB8AC3E}">
        <p14:creationId xmlns:p14="http://schemas.microsoft.com/office/powerpoint/2010/main" val="41931025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82</a:t>
            </a:fld>
            <a:endParaRPr lang="en-GB"/>
          </a:p>
        </p:txBody>
      </p:sp>
    </p:spTree>
    <p:extLst>
      <p:ext uri="{BB962C8B-B14F-4D97-AF65-F5344CB8AC3E}">
        <p14:creationId xmlns:p14="http://schemas.microsoft.com/office/powerpoint/2010/main" val="268816482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83</a:t>
            </a:fld>
            <a:endParaRPr lang="en-GB"/>
          </a:p>
        </p:txBody>
      </p:sp>
    </p:spTree>
    <p:extLst>
      <p:ext uri="{BB962C8B-B14F-4D97-AF65-F5344CB8AC3E}">
        <p14:creationId xmlns:p14="http://schemas.microsoft.com/office/powerpoint/2010/main" val="19658682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84</a:t>
            </a:fld>
            <a:endParaRPr lang="en-GB"/>
          </a:p>
        </p:txBody>
      </p:sp>
    </p:spTree>
    <p:extLst>
      <p:ext uri="{BB962C8B-B14F-4D97-AF65-F5344CB8AC3E}">
        <p14:creationId xmlns:p14="http://schemas.microsoft.com/office/powerpoint/2010/main" val="238744529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85</a:t>
            </a:fld>
            <a:endParaRPr lang="en-GB"/>
          </a:p>
        </p:txBody>
      </p:sp>
    </p:spTree>
    <p:extLst>
      <p:ext uri="{BB962C8B-B14F-4D97-AF65-F5344CB8AC3E}">
        <p14:creationId xmlns:p14="http://schemas.microsoft.com/office/powerpoint/2010/main" val="290984585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86</a:t>
            </a:fld>
            <a:endParaRPr lang="en-GB"/>
          </a:p>
        </p:txBody>
      </p:sp>
    </p:spTree>
    <p:extLst>
      <p:ext uri="{BB962C8B-B14F-4D97-AF65-F5344CB8AC3E}">
        <p14:creationId xmlns:p14="http://schemas.microsoft.com/office/powerpoint/2010/main" val="399645182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87</a:t>
            </a:fld>
            <a:endParaRPr lang="en-GB"/>
          </a:p>
        </p:txBody>
      </p:sp>
    </p:spTree>
    <p:extLst>
      <p:ext uri="{BB962C8B-B14F-4D97-AF65-F5344CB8AC3E}">
        <p14:creationId xmlns:p14="http://schemas.microsoft.com/office/powerpoint/2010/main" val="27811530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89</a:t>
            </a:fld>
            <a:endParaRPr lang="en-GB"/>
          </a:p>
        </p:txBody>
      </p:sp>
    </p:spTree>
    <p:extLst>
      <p:ext uri="{BB962C8B-B14F-4D97-AF65-F5344CB8AC3E}">
        <p14:creationId xmlns:p14="http://schemas.microsoft.com/office/powerpoint/2010/main" val="162674472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90</a:t>
            </a:fld>
            <a:endParaRPr lang="en-GB"/>
          </a:p>
        </p:txBody>
      </p:sp>
    </p:spTree>
    <p:extLst>
      <p:ext uri="{BB962C8B-B14F-4D97-AF65-F5344CB8AC3E}">
        <p14:creationId xmlns:p14="http://schemas.microsoft.com/office/powerpoint/2010/main" val="31050953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91</a:t>
            </a:fld>
            <a:endParaRPr lang="en-GB"/>
          </a:p>
        </p:txBody>
      </p:sp>
    </p:spTree>
    <p:extLst>
      <p:ext uri="{BB962C8B-B14F-4D97-AF65-F5344CB8AC3E}">
        <p14:creationId xmlns:p14="http://schemas.microsoft.com/office/powerpoint/2010/main" val="20255023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92</a:t>
            </a:fld>
            <a:endParaRPr lang="en-GB"/>
          </a:p>
        </p:txBody>
      </p:sp>
    </p:spTree>
    <p:extLst>
      <p:ext uri="{BB962C8B-B14F-4D97-AF65-F5344CB8AC3E}">
        <p14:creationId xmlns:p14="http://schemas.microsoft.com/office/powerpoint/2010/main" val="368499534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96</a:t>
            </a:fld>
            <a:endParaRPr lang="en-GB"/>
          </a:p>
        </p:txBody>
      </p:sp>
    </p:spTree>
    <p:extLst>
      <p:ext uri="{BB962C8B-B14F-4D97-AF65-F5344CB8AC3E}">
        <p14:creationId xmlns:p14="http://schemas.microsoft.com/office/powerpoint/2010/main" val="394226438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97</a:t>
            </a:fld>
            <a:endParaRPr lang="en-GB"/>
          </a:p>
        </p:txBody>
      </p:sp>
    </p:spTree>
    <p:extLst>
      <p:ext uri="{BB962C8B-B14F-4D97-AF65-F5344CB8AC3E}">
        <p14:creationId xmlns:p14="http://schemas.microsoft.com/office/powerpoint/2010/main" val="18258988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101</a:t>
            </a:fld>
            <a:endParaRPr lang="en-GB"/>
          </a:p>
        </p:txBody>
      </p:sp>
    </p:spTree>
    <p:extLst>
      <p:ext uri="{BB962C8B-B14F-4D97-AF65-F5344CB8AC3E}">
        <p14:creationId xmlns:p14="http://schemas.microsoft.com/office/powerpoint/2010/main" val="258683405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102</a:t>
            </a:fld>
            <a:endParaRPr lang="en-GB"/>
          </a:p>
        </p:txBody>
      </p:sp>
    </p:spTree>
    <p:extLst>
      <p:ext uri="{BB962C8B-B14F-4D97-AF65-F5344CB8AC3E}">
        <p14:creationId xmlns:p14="http://schemas.microsoft.com/office/powerpoint/2010/main" val="241476283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103</a:t>
            </a:fld>
            <a:endParaRPr lang="en-GB"/>
          </a:p>
        </p:txBody>
      </p:sp>
    </p:spTree>
    <p:extLst>
      <p:ext uri="{BB962C8B-B14F-4D97-AF65-F5344CB8AC3E}">
        <p14:creationId xmlns:p14="http://schemas.microsoft.com/office/powerpoint/2010/main" val="136128054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104</a:t>
            </a:fld>
            <a:endParaRPr lang="en-GB"/>
          </a:p>
        </p:txBody>
      </p:sp>
    </p:spTree>
    <p:extLst>
      <p:ext uri="{BB962C8B-B14F-4D97-AF65-F5344CB8AC3E}">
        <p14:creationId xmlns:p14="http://schemas.microsoft.com/office/powerpoint/2010/main" val="177405210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105</a:t>
            </a:fld>
            <a:endParaRPr lang="en-GB"/>
          </a:p>
        </p:txBody>
      </p:sp>
    </p:spTree>
    <p:extLst>
      <p:ext uri="{BB962C8B-B14F-4D97-AF65-F5344CB8AC3E}">
        <p14:creationId xmlns:p14="http://schemas.microsoft.com/office/powerpoint/2010/main" val="6733376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108</a:t>
            </a:fld>
            <a:endParaRPr lang="en-GB"/>
          </a:p>
        </p:txBody>
      </p:sp>
    </p:spTree>
    <p:extLst>
      <p:ext uri="{BB962C8B-B14F-4D97-AF65-F5344CB8AC3E}">
        <p14:creationId xmlns:p14="http://schemas.microsoft.com/office/powerpoint/2010/main" val="243287263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109</a:t>
            </a:fld>
            <a:endParaRPr lang="en-GB"/>
          </a:p>
        </p:txBody>
      </p:sp>
    </p:spTree>
    <p:extLst>
      <p:ext uri="{BB962C8B-B14F-4D97-AF65-F5344CB8AC3E}">
        <p14:creationId xmlns:p14="http://schemas.microsoft.com/office/powerpoint/2010/main" val="398557905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110</a:t>
            </a:fld>
            <a:endParaRPr lang="en-GB"/>
          </a:p>
        </p:txBody>
      </p:sp>
    </p:spTree>
    <p:extLst>
      <p:ext uri="{BB962C8B-B14F-4D97-AF65-F5344CB8AC3E}">
        <p14:creationId xmlns:p14="http://schemas.microsoft.com/office/powerpoint/2010/main" val="357279876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111</a:t>
            </a:fld>
            <a:endParaRPr lang="en-GB"/>
          </a:p>
        </p:txBody>
      </p:sp>
    </p:spTree>
    <p:extLst>
      <p:ext uri="{BB962C8B-B14F-4D97-AF65-F5344CB8AC3E}">
        <p14:creationId xmlns:p14="http://schemas.microsoft.com/office/powerpoint/2010/main" val="37025608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115</a:t>
            </a:fld>
            <a:endParaRPr lang="en-GB"/>
          </a:p>
        </p:txBody>
      </p:sp>
    </p:spTree>
    <p:extLst>
      <p:ext uri="{BB962C8B-B14F-4D97-AF65-F5344CB8AC3E}">
        <p14:creationId xmlns:p14="http://schemas.microsoft.com/office/powerpoint/2010/main" val="66579741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116</a:t>
            </a:fld>
            <a:endParaRPr lang="en-GB"/>
          </a:p>
        </p:txBody>
      </p:sp>
    </p:spTree>
    <p:extLst>
      <p:ext uri="{BB962C8B-B14F-4D97-AF65-F5344CB8AC3E}">
        <p14:creationId xmlns:p14="http://schemas.microsoft.com/office/powerpoint/2010/main" val="349126931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119</a:t>
            </a:fld>
            <a:endParaRPr lang="en-GB"/>
          </a:p>
        </p:txBody>
      </p:sp>
    </p:spTree>
    <p:extLst>
      <p:ext uri="{BB962C8B-B14F-4D97-AF65-F5344CB8AC3E}">
        <p14:creationId xmlns:p14="http://schemas.microsoft.com/office/powerpoint/2010/main" val="54904909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120</a:t>
            </a:fld>
            <a:endParaRPr lang="en-GB"/>
          </a:p>
        </p:txBody>
      </p:sp>
    </p:spTree>
    <p:extLst>
      <p:ext uri="{BB962C8B-B14F-4D97-AF65-F5344CB8AC3E}">
        <p14:creationId xmlns:p14="http://schemas.microsoft.com/office/powerpoint/2010/main" val="88309735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C7C66A0-413B-D942-BD25-075929779430}" type="slidenum">
              <a:rPr lang="en-GB" smtClean="0"/>
              <a:pPr/>
              <a:t>123</a:t>
            </a:fld>
            <a:endParaRPr lang="en-GB" dirty="0"/>
          </a:p>
        </p:txBody>
      </p:sp>
    </p:spTree>
    <p:extLst>
      <p:ext uri="{BB962C8B-B14F-4D97-AF65-F5344CB8AC3E}">
        <p14:creationId xmlns:p14="http://schemas.microsoft.com/office/powerpoint/2010/main" val="141495513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124</a:t>
            </a:fld>
            <a:endParaRPr lang="en-GB"/>
          </a:p>
        </p:txBody>
      </p:sp>
    </p:spTree>
    <p:extLst>
      <p:ext uri="{BB962C8B-B14F-4D97-AF65-F5344CB8AC3E}">
        <p14:creationId xmlns:p14="http://schemas.microsoft.com/office/powerpoint/2010/main" val="299830667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125</a:t>
            </a:fld>
            <a:endParaRPr lang="en-GB"/>
          </a:p>
        </p:txBody>
      </p:sp>
    </p:spTree>
    <p:extLst>
      <p:ext uri="{BB962C8B-B14F-4D97-AF65-F5344CB8AC3E}">
        <p14:creationId xmlns:p14="http://schemas.microsoft.com/office/powerpoint/2010/main" val="153103410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126</a:t>
            </a:fld>
            <a:endParaRPr lang="en-GB"/>
          </a:p>
        </p:txBody>
      </p:sp>
    </p:spTree>
    <p:extLst>
      <p:ext uri="{BB962C8B-B14F-4D97-AF65-F5344CB8AC3E}">
        <p14:creationId xmlns:p14="http://schemas.microsoft.com/office/powerpoint/2010/main" val="248568967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127</a:t>
            </a:fld>
            <a:endParaRPr lang="en-GB"/>
          </a:p>
        </p:txBody>
      </p:sp>
    </p:spTree>
    <p:extLst>
      <p:ext uri="{BB962C8B-B14F-4D97-AF65-F5344CB8AC3E}">
        <p14:creationId xmlns:p14="http://schemas.microsoft.com/office/powerpoint/2010/main" val="125514211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133</a:t>
            </a:fld>
            <a:endParaRPr lang="en-GB"/>
          </a:p>
        </p:txBody>
      </p:sp>
    </p:spTree>
    <p:extLst>
      <p:ext uri="{BB962C8B-B14F-4D97-AF65-F5344CB8AC3E}">
        <p14:creationId xmlns:p14="http://schemas.microsoft.com/office/powerpoint/2010/main" val="259799728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134</a:t>
            </a:fld>
            <a:endParaRPr lang="en-GB"/>
          </a:p>
        </p:txBody>
      </p:sp>
    </p:spTree>
    <p:extLst>
      <p:ext uri="{BB962C8B-B14F-4D97-AF65-F5344CB8AC3E}">
        <p14:creationId xmlns:p14="http://schemas.microsoft.com/office/powerpoint/2010/main" val="266568118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135</a:t>
            </a:fld>
            <a:endParaRPr lang="en-GB"/>
          </a:p>
        </p:txBody>
      </p:sp>
    </p:spTree>
    <p:extLst>
      <p:ext uri="{BB962C8B-B14F-4D97-AF65-F5344CB8AC3E}">
        <p14:creationId xmlns:p14="http://schemas.microsoft.com/office/powerpoint/2010/main" val="43309072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138</a:t>
            </a:fld>
            <a:endParaRPr lang="en-GB" dirty="0"/>
          </a:p>
        </p:txBody>
      </p:sp>
    </p:spTree>
    <p:extLst>
      <p:ext uri="{BB962C8B-B14F-4D97-AF65-F5344CB8AC3E}">
        <p14:creationId xmlns:p14="http://schemas.microsoft.com/office/powerpoint/2010/main" val="68946000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139</a:t>
            </a:fld>
            <a:endParaRPr lang="en-GB"/>
          </a:p>
        </p:txBody>
      </p:sp>
    </p:spTree>
    <p:extLst>
      <p:ext uri="{BB962C8B-B14F-4D97-AF65-F5344CB8AC3E}">
        <p14:creationId xmlns:p14="http://schemas.microsoft.com/office/powerpoint/2010/main" val="60062507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140</a:t>
            </a:fld>
            <a:endParaRPr lang="en-GB"/>
          </a:p>
        </p:txBody>
      </p:sp>
    </p:spTree>
    <p:extLst>
      <p:ext uri="{BB962C8B-B14F-4D97-AF65-F5344CB8AC3E}">
        <p14:creationId xmlns:p14="http://schemas.microsoft.com/office/powerpoint/2010/main" val="223967483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144</a:t>
            </a:fld>
            <a:endParaRPr lang="en-GB"/>
          </a:p>
        </p:txBody>
      </p:sp>
    </p:spTree>
    <p:extLst>
      <p:ext uri="{BB962C8B-B14F-4D97-AF65-F5344CB8AC3E}">
        <p14:creationId xmlns:p14="http://schemas.microsoft.com/office/powerpoint/2010/main" val="418150801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145</a:t>
            </a:fld>
            <a:endParaRPr lang="en-GB"/>
          </a:p>
        </p:txBody>
      </p:sp>
    </p:spTree>
    <p:extLst>
      <p:ext uri="{BB962C8B-B14F-4D97-AF65-F5344CB8AC3E}">
        <p14:creationId xmlns:p14="http://schemas.microsoft.com/office/powerpoint/2010/main" val="422779195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146</a:t>
            </a:fld>
            <a:endParaRPr lang="en-GB"/>
          </a:p>
        </p:txBody>
      </p:sp>
    </p:spTree>
    <p:extLst>
      <p:ext uri="{BB962C8B-B14F-4D97-AF65-F5344CB8AC3E}">
        <p14:creationId xmlns:p14="http://schemas.microsoft.com/office/powerpoint/2010/main" val="34614115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149</a:t>
            </a:fld>
            <a:endParaRPr lang="en-GB" dirty="0"/>
          </a:p>
        </p:txBody>
      </p:sp>
    </p:spTree>
    <p:extLst>
      <p:ext uri="{BB962C8B-B14F-4D97-AF65-F5344CB8AC3E}">
        <p14:creationId xmlns:p14="http://schemas.microsoft.com/office/powerpoint/2010/main" val="282156846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150</a:t>
            </a:fld>
            <a:endParaRPr lang="en-GB"/>
          </a:p>
        </p:txBody>
      </p:sp>
    </p:spTree>
    <p:extLst>
      <p:ext uri="{BB962C8B-B14F-4D97-AF65-F5344CB8AC3E}">
        <p14:creationId xmlns:p14="http://schemas.microsoft.com/office/powerpoint/2010/main" val="271097299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151</a:t>
            </a:fld>
            <a:endParaRPr lang="en-GB"/>
          </a:p>
        </p:txBody>
      </p:sp>
    </p:spTree>
    <p:extLst>
      <p:ext uri="{BB962C8B-B14F-4D97-AF65-F5344CB8AC3E}">
        <p14:creationId xmlns:p14="http://schemas.microsoft.com/office/powerpoint/2010/main" val="782429923"/>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152</a:t>
            </a:fld>
            <a:endParaRPr lang="en-GB"/>
          </a:p>
        </p:txBody>
      </p:sp>
    </p:spTree>
    <p:extLst>
      <p:ext uri="{BB962C8B-B14F-4D97-AF65-F5344CB8AC3E}">
        <p14:creationId xmlns:p14="http://schemas.microsoft.com/office/powerpoint/2010/main" val="1395683536"/>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153</a:t>
            </a:fld>
            <a:endParaRPr lang="en-GB"/>
          </a:p>
        </p:txBody>
      </p:sp>
    </p:spTree>
    <p:extLst>
      <p:ext uri="{BB962C8B-B14F-4D97-AF65-F5344CB8AC3E}">
        <p14:creationId xmlns:p14="http://schemas.microsoft.com/office/powerpoint/2010/main" val="369953328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157</a:t>
            </a:fld>
            <a:endParaRPr lang="en-GB"/>
          </a:p>
        </p:txBody>
      </p:sp>
    </p:spTree>
    <p:extLst>
      <p:ext uri="{BB962C8B-B14F-4D97-AF65-F5344CB8AC3E}">
        <p14:creationId xmlns:p14="http://schemas.microsoft.com/office/powerpoint/2010/main" val="1062265714"/>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158</a:t>
            </a:fld>
            <a:endParaRPr lang="en-GB"/>
          </a:p>
        </p:txBody>
      </p:sp>
    </p:spTree>
    <p:extLst>
      <p:ext uri="{BB962C8B-B14F-4D97-AF65-F5344CB8AC3E}">
        <p14:creationId xmlns:p14="http://schemas.microsoft.com/office/powerpoint/2010/main" val="136170630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159</a:t>
            </a:fld>
            <a:endParaRPr lang="en-GB"/>
          </a:p>
        </p:txBody>
      </p:sp>
    </p:spTree>
    <p:extLst>
      <p:ext uri="{BB962C8B-B14F-4D97-AF65-F5344CB8AC3E}">
        <p14:creationId xmlns:p14="http://schemas.microsoft.com/office/powerpoint/2010/main" val="141081226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160</a:t>
            </a:fld>
            <a:endParaRPr lang="en-GB"/>
          </a:p>
        </p:txBody>
      </p:sp>
    </p:spTree>
    <p:extLst>
      <p:ext uri="{BB962C8B-B14F-4D97-AF65-F5344CB8AC3E}">
        <p14:creationId xmlns:p14="http://schemas.microsoft.com/office/powerpoint/2010/main" val="228004870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164</a:t>
            </a:fld>
            <a:endParaRPr lang="en-GB"/>
          </a:p>
        </p:txBody>
      </p:sp>
    </p:spTree>
    <p:extLst>
      <p:ext uri="{BB962C8B-B14F-4D97-AF65-F5344CB8AC3E}">
        <p14:creationId xmlns:p14="http://schemas.microsoft.com/office/powerpoint/2010/main" val="1740291196"/>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165</a:t>
            </a:fld>
            <a:endParaRPr lang="en-GB"/>
          </a:p>
        </p:txBody>
      </p:sp>
    </p:spTree>
    <p:extLst>
      <p:ext uri="{BB962C8B-B14F-4D97-AF65-F5344CB8AC3E}">
        <p14:creationId xmlns:p14="http://schemas.microsoft.com/office/powerpoint/2010/main" val="396284192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166</a:t>
            </a:fld>
            <a:endParaRPr lang="en-GB"/>
          </a:p>
        </p:txBody>
      </p:sp>
    </p:spTree>
    <p:extLst>
      <p:ext uri="{BB962C8B-B14F-4D97-AF65-F5344CB8AC3E}">
        <p14:creationId xmlns:p14="http://schemas.microsoft.com/office/powerpoint/2010/main" val="20067022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168</a:t>
            </a:fld>
            <a:endParaRPr lang="en-GB" dirty="0"/>
          </a:p>
        </p:txBody>
      </p:sp>
    </p:spTree>
    <p:extLst>
      <p:ext uri="{BB962C8B-B14F-4D97-AF65-F5344CB8AC3E}">
        <p14:creationId xmlns:p14="http://schemas.microsoft.com/office/powerpoint/2010/main" val="373501193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172</a:t>
            </a:fld>
            <a:endParaRPr lang="en-GB"/>
          </a:p>
        </p:txBody>
      </p:sp>
    </p:spTree>
    <p:extLst>
      <p:ext uri="{BB962C8B-B14F-4D97-AF65-F5344CB8AC3E}">
        <p14:creationId xmlns:p14="http://schemas.microsoft.com/office/powerpoint/2010/main" val="230316465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173</a:t>
            </a:fld>
            <a:endParaRPr lang="en-GB"/>
          </a:p>
        </p:txBody>
      </p:sp>
    </p:spTree>
    <p:extLst>
      <p:ext uri="{BB962C8B-B14F-4D97-AF65-F5344CB8AC3E}">
        <p14:creationId xmlns:p14="http://schemas.microsoft.com/office/powerpoint/2010/main" val="53721960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174</a:t>
            </a:fld>
            <a:endParaRPr lang="en-GB"/>
          </a:p>
        </p:txBody>
      </p:sp>
    </p:spTree>
    <p:extLst>
      <p:ext uri="{BB962C8B-B14F-4D97-AF65-F5344CB8AC3E}">
        <p14:creationId xmlns:p14="http://schemas.microsoft.com/office/powerpoint/2010/main" val="143977250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175</a:t>
            </a:fld>
            <a:endParaRPr lang="en-GB"/>
          </a:p>
        </p:txBody>
      </p:sp>
    </p:spTree>
    <p:extLst>
      <p:ext uri="{BB962C8B-B14F-4D97-AF65-F5344CB8AC3E}">
        <p14:creationId xmlns:p14="http://schemas.microsoft.com/office/powerpoint/2010/main" val="60656127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176</a:t>
            </a:fld>
            <a:endParaRPr lang="en-GB"/>
          </a:p>
        </p:txBody>
      </p:sp>
    </p:spTree>
    <p:extLst>
      <p:ext uri="{BB962C8B-B14F-4D97-AF65-F5344CB8AC3E}">
        <p14:creationId xmlns:p14="http://schemas.microsoft.com/office/powerpoint/2010/main" val="2173508998"/>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179</a:t>
            </a:fld>
            <a:endParaRPr lang="en-GB"/>
          </a:p>
        </p:txBody>
      </p:sp>
    </p:spTree>
    <p:extLst>
      <p:ext uri="{BB962C8B-B14F-4D97-AF65-F5344CB8AC3E}">
        <p14:creationId xmlns:p14="http://schemas.microsoft.com/office/powerpoint/2010/main" val="239080093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180</a:t>
            </a:fld>
            <a:endParaRPr lang="en-GB"/>
          </a:p>
        </p:txBody>
      </p:sp>
    </p:spTree>
    <p:extLst>
      <p:ext uri="{BB962C8B-B14F-4D97-AF65-F5344CB8AC3E}">
        <p14:creationId xmlns:p14="http://schemas.microsoft.com/office/powerpoint/2010/main" val="410140155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184</a:t>
            </a:fld>
            <a:endParaRPr lang="en-GB"/>
          </a:p>
        </p:txBody>
      </p:sp>
    </p:spTree>
    <p:extLst>
      <p:ext uri="{BB962C8B-B14F-4D97-AF65-F5344CB8AC3E}">
        <p14:creationId xmlns:p14="http://schemas.microsoft.com/office/powerpoint/2010/main" val="4049291601"/>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185</a:t>
            </a:fld>
            <a:endParaRPr lang="en-GB"/>
          </a:p>
        </p:txBody>
      </p:sp>
    </p:spTree>
    <p:extLst>
      <p:ext uri="{BB962C8B-B14F-4D97-AF65-F5344CB8AC3E}">
        <p14:creationId xmlns:p14="http://schemas.microsoft.com/office/powerpoint/2010/main" val="2118522651"/>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199</a:t>
            </a:fld>
            <a:endParaRPr lang="en-GB"/>
          </a:p>
        </p:txBody>
      </p:sp>
    </p:spTree>
    <p:extLst>
      <p:ext uri="{BB962C8B-B14F-4D97-AF65-F5344CB8AC3E}">
        <p14:creationId xmlns:p14="http://schemas.microsoft.com/office/powerpoint/2010/main" val="3654687946"/>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200</a:t>
            </a:fld>
            <a:endParaRPr lang="en-GB"/>
          </a:p>
        </p:txBody>
      </p:sp>
    </p:spTree>
    <p:extLst>
      <p:ext uri="{BB962C8B-B14F-4D97-AF65-F5344CB8AC3E}">
        <p14:creationId xmlns:p14="http://schemas.microsoft.com/office/powerpoint/2010/main" val="3029322608"/>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201</a:t>
            </a:fld>
            <a:endParaRPr lang="en-GB"/>
          </a:p>
        </p:txBody>
      </p:sp>
    </p:spTree>
    <p:extLst>
      <p:ext uri="{BB962C8B-B14F-4D97-AF65-F5344CB8AC3E}">
        <p14:creationId xmlns:p14="http://schemas.microsoft.com/office/powerpoint/2010/main" val="396747507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202</a:t>
            </a:fld>
            <a:endParaRPr lang="en-GB"/>
          </a:p>
        </p:txBody>
      </p:sp>
    </p:spTree>
    <p:extLst>
      <p:ext uri="{BB962C8B-B14F-4D97-AF65-F5344CB8AC3E}">
        <p14:creationId xmlns:p14="http://schemas.microsoft.com/office/powerpoint/2010/main" val="306014434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203</a:t>
            </a:fld>
            <a:endParaRPr lang="en-GB"/>
          </a:p>
        </p:txBody>
      </p:sp>
    </p:spTree>
    <p:extLst>
      <p:ext uri="{BB962C8B-B14F-4D97-AF65-F5344CB8AC3E}">
        <p14:creationId xmlns:p14="http://schemas.microsoft.com/office/powerpoint/2010/main" val="4093002855"/>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204</a:t>
            </a:fld>
            <a:endParaRPr lang="en-GB"/>
          </a:p>
        </p:txBody>
      </p:sp>
    </p:spTree>
    <p:extLst>
      <p:ext uri="{BB962C8B-B14F-4D97-AF65-F5344CB8AC3E}">
        <p14:creationId xmlns:p14="http://schemas.microsoft.com/office/powerpoint/2010/main" val="3356642859"/>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208</a:t>
            </a:fld>
            <a:endParaRPr lang="en-GB"/>
          </a:p>
        </p:txBody>
      </p:sp>
    </p:spTree>
    <p:extLst>
      <p:ext uri="{BB962C8B-B14F-4D97-AF65-F5344CB8AC3E}">
        <p14:creationId xmlns:p14="http://schemas.microsoft.com/office/powerpoint/2010/main" val="256785008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209</a:t>
            </a:fld>
            <a:endParaRPr lang="en-GB"/>
          </a:p>
        </p:txBody>
      </p:sp>
    </p:spTree>
    <p:extLst>
      <p:ext uri="{BB962C8B-B14F-4D97-AF65-F5344CB8AC3E}">
        <p14:creationId xmlns:p14="http://schemas.microsoft.com/office/powerpoint/2010/main" val="2245315626"/>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212</a:t>
            </a:fld>
            <a:endParaRPr lang="en-GB" dirty="0"/>
          </a:p>
        </p:txBody>
      </p:sp>
    </p:spTree>
    <p:extLst>
      <p:ext uri="{BB962C8B-B14F-4D97-AF65-F5344CB8AC3E}">
        <p14:creationId xmlns:p14="http://schemas.microsoft.com/office/powerpoint/2010/main" val="3839672486"/>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213</a:t>
            </a:fld>
            <a:endParaRPr lang="en-GB"/>
          </a:p>
        </p:txBody>
      </p:sp>
    </p:spTree>
    <p:extLst>
      <p:ext uri="{BB962C8B-B14F-4D97-AF65-F5344CB8AC3E}">
        <p14:creationId xmlns:p14="http://schemas.microsoft.com/office/powerpoint/2010/main" val="3990563686"/>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214</a:t>
            </a:fld>
            <a:endParaRPr lang="en-GB"/>
          </a:p>
        </p:txBody>
      </p:sp>
    </p:spTree>
    <p:extLst>
      <p:ext uri="{BB962C8B-B14F-4D97-AF65-F5344CB8AC3E}">
        <p14:creationId xmlns:p14="http://schemas.microsoft.com/office/powerpoint/2010/main" val="346682281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215</a:t>
            </a:fld>
            <a:endParaRPr lang="en-GB"/>
          </a:p>
        </p:txBody>
      </p:sp>
    </p:spTree>
    <p:extLst>
      <p:ext uri="{BB962C8B-B14F-4D97-AF65-F5344CB8AC3E}">
        <p14:creationId xmlns:p14="http://schemas.microsoft.com/office/powerpoint/2010/main" val="212554293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216</a:t>
            </a:fld>
            <a:endParaRPr lang="en-GB"/>
          </a:p>
        </p:txBody>
      </p:sp>
    </p:spTree>
    <p:extLst>
      <p:ext uri="{BB962C8B-B14F-4D97-AF65-F5344CB8AC3E}">
        <p14:creationId xmlns:p14="http://schemas.microsoft.com/office/powerpoint/2010/main" val="1323042770"/>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217</a:t>
            </a:fld>
            <a:endParaRPr lang="en-GB" dirty="0"/>
          </a:p>
        </p:txBody>
      </p:sp>
    </p:spTree>
    <p:extLst>
      <p:ext uri="{BB962C8B-B14F-4D97-AF65-F5344CB8AC3E}">
        <p14:creationId xmlns:p14="http://schemas.microsoft.com/office/powerpoint/2010/main" val="3968344764"/>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221</a:t>
            </a:fld>
            <a:endParaRPr lang="en-GB"/>
          </a:p>
        </p:txBody>
      </p:sp>
    </p:spTree>
    <p:extLst>
      <p:ext uri="{BB962C8B-B14F-4D97-AF65-F5344CB8AC3E}">
        <p14:creationId xmlns:p14="http://schemas.microsoft.com/office/powerpoint/2010/main" val="3355630873"/>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222</a:t>
            </a:fld>
            <a:endParaRPr lang="en-GB"/>
          </a:p>
        </p:txBody>
      </p:sp>
    </p:spTree>
    <p:extLst>
      <p:ext uri="{BB962C8B-B14F-4D97-AF65-F5344CB8AC3E}">
        <p14:creationId xmlns:p14="http://schemas.microsoft.com/office/powerpoint/2010/main" val="1817835328"/>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223</a:t>
            </a:fld>
            <a:endParaRPr lang="en-GB"/>
          </a:p>
        </p:txBody>
      </p:sp>
    </p:spTree>
    <p:extLst>
      <p:ext uri="{BB962C8B-B14F-4D97-AF65-F5344CB8AC3E}">
        <p14:creationId xmlns:p14="http://schemas.microsoft.com/office/powerpoint/2010/main" val="515130719"/>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224</a:t>
            </a:fld>
            <a:endParaRPr lang="en-GB"/>
          </a:p>
        </p:txBody>
      </p:sp>
    </p:spTree>
    <p:extLst>
      <p:ext uri="{BB962C8B-B14F-4D97-AF65-F5344CB8AC3E}">
        <p14:creationId xmlns:p14="http://schemas.microsoft.com/office/powerpoint/2010/main" val="3749492902"/>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225</a:t>
            </a:fld>
            <a:endParaRPr lang="en-GB"/>
          </a:p>
        </p:txBody>
      </p:sp>
    </p:spTree>
    <p:extLst>
      <p:ext uri="{BB962C8B-B14F-4D97-AF65-F5344CB8AC3E}">
        <p14:creationId xmlns:p14="http://schemas.microsoft.com/office/powerpoint/2010/main" val="2732365794"/>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226</a:t>
            </a:fld>
            <a:endParaRPr lang="en-GB"/>
          </a:p>
        </p:txBody>
      </p:sp>
    </p:spTree>
    <p:extLst>
      <p:ext uri="{BB962C8B-B14F-4D97-AF65-F5344CB8AC3E}">
        <p14:creationId xmlns:p14="http://schemas.microsoft.com/office/powerpoint/2010/main" val="518580536"/>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227</a:t>
            </a:fld>
            <a:endParaRPr lang="en-GB"/>
          </a:p>
        </p:txBody>
      </p:sp>
    </p:spTree>
    <p:extLst>
      <p:ext uri="{BB962C8B-B14F-4D97-AF65-F5344CB8AC3E}">
        <p14:creationId xmlns:p14="http://schemas.microsoft.com/office/powerpoint/2010/main" val="103531613"/>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228</a:t>
            </a:fld>
            <a:endParaRPr lang="en-GB"/>
          </a:p>
        </p:txBody>
      </p:sp>
    </p:spTree>
    <p:extLst>
      <p:ext uri="{BB962C8B-B14F-4D97-AF65-F5344CB8AC3E}">
        <p14:creationId xmlns:p14="http://schemas.microsoft.com/office/powerpoint/2010/main" val="4045714092"/>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232</a:t>
            </a:fld>
            <a:endParaRPr lang="en-GB"/>
          </a:p>
        </p:txBody>
      </p:sp>
    </p:spTree>
    <p:extLst>
      <p:ext uri="{BB962C8B-B14F-4D97-AF65-F5344CB8AC3E}">
        <p14:creationId xmlns:p14="http://schemas.microsoft.com/office/powerpoint/2010/main" val="1370926711"/>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233</a:t>
            </a:fld>
            <a:endParaRPr lang="en-GB"/>
          </a:p>
        </p:txBody>
      </p:sp>
    </p:spTree>
    <p:extLst>
      <p:ext uri="{BB962C8B-B14F-4D97-AF65-F5344CB8AC3E}">
        <p14:creationId xmlns:p14="http://schemas.microsoft.com/office/powerpoint/2010/main" val="3348736746"/>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234</a:t>
            </a:fld>
            <a:endParaRPr lang="en-GB"/>
          </a:p>
        </p:txBody>
      </p:sp>
    </p:spTree>
    <p:extLst>
      <p:ext uri="{BB962C8B-B14F-4D97-AF65-F5344CB8AC3E}">
        <p14:creationId xmlns:p14="http://schemas.microsoft.com/office/powerpoint/2010/main" val="3388230804"/>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235</a:t>
            </a:fld>
            <a:endParaRPr lang="en-GB"/>
          </a:p>
        </p:txBody>
      </p:sp>
    </p:spTree>
    <p:extLst>
      <p:ext uri="{BB962C8B-B14F-4D97-AF65-F5344CB8AC3E}">
        <p14:creationId xmlns:p14="http://schemas.microsoft.com/office/powerpoint/2010/main" val="1567161539"/>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238</a:t>
            </a:fld>
            <a:endParaRPr lang="en-GB" dirty="0"/>
          </a:p>
        </p:txBody>
      </p:sp>
    </p:spTree>
    <p:extLst>
      <p:ext uri="{BB962C8B-B14F-4D97-AF65-F5344CB8AC3E}">
        <p14:creationId xmlns:p14="http://schemas.microsoft.com/office/powerpoint/2010/main" val="4110845967"/>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239</a:t>
            </a:fld>
            <a:endParaRPr lang="en-GB"/>
          </a:p>
        </p:txBody>
      </p:sp>
    </p:spTree>
    <p:extLst>
      <p:ext uri="{BB962C8B-B14F-4D97-AF65-F5344CB8AC3E}">
        <p14:creationId xmlns:p14="http://schemas.microsoft.com/office/powerpoint/2010/main" val="3554698120"/>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240</a:t>
            </a:fld>
            <a:endParaRPr lang="en-GB"/>
          </a:p>
        </p:txBody>
      </p:sp>
    </p:spTree>
    <p:extLst>
      <p:ext uri="{BB962C8B-B14F-4D97-AF65-F5344CB8AC3E}">
        <p14:creationId xmlns:p14="http://schemas.microsoft.com/office/powerpoint/2010/main" val="4277960760"/>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244</a:t>
            </a:fld>
            <a:endParaRPr lang="en-GB"/>
          </a:p>
        </p:txBody>
      </p:sp>
    </p:spTree>
    <p:extLst>
      <p:ext uri="{BB962C8B-B14F-4D97-AF65-F5344CB8AC3E}">
        <p14:creationId xmlns:p14="http://schemas.microsoft.com/office/powerpoint/2010/main" val="1035649550"/>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245</a:t>
            </a:fld>
            <a:endParaRPr lang="en-GB"/>
          </a:p>
        </p:txBody>
      </p:sp>
    </p:spTree>
    <p:extLst>
      <p:ext uri="{BB962C8B-B14F-4D97-AF65-F5344CB8AC3E}">
        <p14:creationId xmlns:p14="http://schemas.microsoft.com/office/powerpoint/2010/main" val="2882824524"/>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246</a:t>
            </a:fld>
            <a:endParaRPr lang="en-GB"/>
          </a:p>
        </p:txBody>
      </p:sp>
    </p:spTree>
    <p:extLst>
      <p:ext uri="{BB962C8B-B14F-4D97-AF65-F5344CB8AC3E}">
        <p14:creationId xmlns:p14="http://schemas.microsoft.com/office/powerpoint/2010/main" val="296750934"/>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247</a:t>
            </a:fld>
            <a:endParaRPr lang="en-GB"/>
          </a:p>
        </p:txBody>
      </p:sp>
    </p:spTree>
    <p:extLst>
      <p:ext uri="{BB962C8B-B14F-4D97-AF65-F5344CB8AC3E}">
        <p14:creationId xmlns:p14="http://schemas.microsoft.com/office/powerpoint/2010/main" val="997433557"/>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248</a:t>
            </a:fld>
            <a:endParaRPr lang="en-GB"/>
          </a:p>
        </p:txBody>
      </p:sp>
    </p:spTree>
    <p:extLst>
      <p:ext uri="{BB962C8B-B14F-4D97-AF65-F5344CB8AC3E}">
        <p14:creationId xmlns:p14="http://schemas.microsoft.com/office/powerpoint/2010/main" val="2831607490"/>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252</a:t>
            </a:fld>
            <a:endParaRPr lang="en-GB"/>
          </a:p>
        </p:txBody>
      </p:sp>
    </p:spTree>
    <p:extLst>
      <p:ext uri="{BB962C8B-B14F-4D97-AF65-F5344CB8AC3E}">
        <p14:creationId xmlns:p14="http://schemas.microsoft.com/office/powerpoint/2010/main" val="1469535068"/>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253</a:t>
            </a:fld>
            <a:endParaRPr lang="en-GB"/>
          </a:p>
        </p:txBody>
      </p:sp>
    </p:spTree>
    <p:extLst>
      <p:ext uri="{BB962C8B-B14F-4D97-AF65-F5344CB8AC3E}">
        <p14:creationId xmlns:p14="http://schemas.microsoft.com/office/powerpoint/2010/main" val="1652185466"/>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256</a:t>
            </a:fld>
            <a:endParaRPr lang="en-GB" dirty="0"/>
          </a:p>
        </p:txBody>
      </p:sp>
    </p:spTree>
    <p:extLst>
      <p:ext uri="{BB962C8B-B14F-4D97-AF65-F5344CB8AC3E}">
        <p14:creationId xmlns:p14="http://schemas.microsoft.com/office/powerpoint/2010/main" val="3067777333"/>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257</a:t>
            </a:fld>
            <a:endParaRPr lang="en-GB"/>
          </a:p>
        </p:txBody>
      </p:sp>
    </p:spTree>
    <p:extLst>
      <p:ext uri="{BB962C8B-B14F-4D97-AF65-F5344CB8AC3E}">
        <p14:creationId xmlns:p14="http://schemas.microsoft.com/office/powerpoint/2010/main" val="1428538357"/>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258</a:t>
            </a:fld>
            <a:endParaRPr lang="en-GB"/>
          </a:p>
        </p:txBody>
      </p:sp>
    </p:spTree>
    <p:extLst>
      <p:ext uri="{BB962C8B-B14F-4D97-AF65-F5344CB8AC3E}">
        <p14:creationId xmlns:p14="http://schemas.microsoft.com/office/powerpoint/2010/main" val="4175936138"/>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262</a:t>
            </a:fld>
            <a:endParaRPr lang="en-GB"/>
          </a:p>
        </p:txBody>
      </p:sp>
    </p:spTree>
    <p:extLst>
      <p:ext uri="{BB962C8B-B14F-4D97-AF65-F5344CB8AC3E}">
        <p14:creationId xmlns:p14="http://schemas.microsoft.com/office/powerpoint/2010/main" val="684335588"/>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263</a:t>
            </a:fld>
            <a:endParaRPr lang="en-GB"/>
          </a:p>
        </p:txBody>
      </p:sp>
    </p:spTree>
    <p:extLst>
      <p:ext uri="{BB962C8B-B14F-4D97-AF65-F5344CB8AC3E}">
        <p14:creationId xmlns:p14="http://schemas.microsoft.com/office/powerpoint/2010/main" val="4175308696"/>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267</a:t>
            </a:fld>
            <a:endParaRPr lang="en-GB"/>
          </a:p>
        </p:txBody>
      </p:sp>
    </p:spTree>
    <p:extLst>
      <p:ext uri="{BB962C8B-B14F-4D97-AF65-F5344CB8AC3E}">
        <p14:creationId xmlns:p14="http://schemas.microsoft.com/office/powerpoint/2010/main" val="1482738408"/>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268</a:t>
            </a:fld>
            <a:endParaRPr lang="en-GB"/>
          </a:p>
        </p:txBody>
      </p:sp>
    </p:spTree>
    <p:extLst>
      <p:ext uri="{BB962C8B-B14F-4D97-AF65-F5344CB8AC3E}">
        <p14:creationId xmlns:p14="http://schemas.microsoft.com/office/powerpoint/2010/main" val="27969952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
        <p:nvSpPr>
          <p:cNvPr id="13" name="TextBox 12">
            <a:extLst>
              <a:ext uri="{FF2B5EF4-FFF2-40B4-BE49-F238E27FC236}">
                <a16:creationId xmlns:a16="http://schemas.microsoft.com/office/drawing/2014/main" id="{B89432D1-7A4B-1C44-88E8-AA29550922F7}"/>
              </a:ext>
            </a:extLst>
          </p:cNvPr>
          <p:cNvSpPr txBox="1"/>
          <p:nvPr userDrawn="1"/>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19/01/2022</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9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5.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5.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5.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5.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5.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89.xml"/><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5.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4.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tiff"/><Relationship Id="rId1" Type="http://schemas.openxmlformats.org/officeDocument/2006/relationships/slideLayout" Target="../slideLayouts/slideLayout4.xml"/></Relationships>
</file>

<file path=ppt/slides/_rels/slide17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tiff"/><Relationship Id="rId1" Type="http://schemas.openxmlformats.org/officeDocument/2006/relationships/slideLayout" Target="../slideLayouts/slideLayout4.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5.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4.xml"/><Relationship Id="rId1" Type="http://schemas.openxmlformats.org/officeDocument/2006/relationships/slideLayout" Target="../slideLayouts/slideLayout5.xml"/></Relationships>
</file>

<file path=ppt/slides/_rels/slide20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5.xml"/><Relationship Id="rId1" Type="http://schemas.openxmlformats.org/officeDocument/2006/relationships/slideLayout" Target="../slideLayouts/slideLayout5.xml"/></Relationships>
</file>

<file path=ppt/slides/_rels/slide20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16.xml"/><Relationship Id="rId1" Type="http://schemas.openxmlformats.org/officeDocument/2006/relationships/slideLayout" Target="../slideLayouts/slideLayout5.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20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17.xml"/><Relationship Id="rId1" Type="http://schemas.openxmlformats.org/officeDocument/2006/relationships/slideLayout" Target="../slideLayouts/slideLayout5.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0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5.xml"/></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5.xml"/></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1.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5.xml"/></Relationships>
</file>

<file path=ppt/slides/_rels/slide224.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5.xml"/></Relationships>
</file>

<file path=ppt/slides/_rels/slide225.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5.xml"/></Relationships>
</file>

<file path=ppt/slides/_rels/slide226.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5.xml"/></Relationships>
</file>

<file path=ppt/slides/_rels/slide227.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5.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5.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2.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5.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5.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4.xml"/></Relationships>
</file>

<file path=ppt/slides/_rels/slide239.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4.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2.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6.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4.xml"/></Relationships>
</file>

<file path=ppt/slides/_rels/slide257.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2.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7.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63A8EC4-655D-4546-A0AE-0671AEC23D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7" name="Picture 26">
            <a:extLst>
              <a:ext uri="{FF2B5EF4-FFF2-40B4-BE49-F238E27FC236}">
                <a16:creationId xmlns:a16="http://schemas.microsoft.com/office/drawing/2014/main" id="{9CD1B6FD-11D7-3849-9417-35B7467228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666750"/>
            <a:ext cx="12192000" cy="6191250"/>
          </a:xfrm>
          <a:prstGeom prst="rect">
            <a:avLst/>
          </a:prstGeom>
        </p:spPr>
      </p:pic>
      <p:sp>
        <p:nvSpPr>
          <p:cNvPr id="13" name="TextBox 12">
            <a:extLst>
              <a:ext uri="{FF2B5EF4-FFF2-40B4-BE49-F238E27FC236}">
                <a16:creationId xmlns:a16="http://schemas.microsoft.com/office/drawing/2014/main" id="{700D2F8C-5C7E-D541-9EDA-A4DF2C2E2FEE}"/>
              </a:ext>
            </a:extLst>
          </p:cNvPr>
          <p:cNvSpPr txBox="1"/>
          <p:nvPr/>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pic>
        <p:nvPicPr>
          <p:cNvPr id="29" name="Picture 28">
            <a:extLst>
              <a:ext uri="{FF2B5EF4-FFF2-40B4-BE49-F238E27FC236}">
                <a16:creationId xmlns:a16="http://schemas.microsoft.com/office/drawing/2014/main" id="{A62ED2B2-06CE-9849-84DD-DCF1DC2D39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67200" y="4922612"/>
            <a:ext cx="3983736" cy="875215"/>
          </a:xfrm>
          <a:prstGeom prst="rect">
            <a:avLst/>
          </a:prstGeom>
        </p:spPr>
      </p:pic>
      <p:sp>
        <p:nvSpPr>
          <p:cNvPr id="12" name="TextBox 11">
            <a:extLst>
              <a:ext uri="{FF2B5EF4-FFF2-40B4-BE49-F238E27FC236}">
                <a16:creationId xmlns:a16="http://schemas.microsoft.com/office/drawing/2014/main" id="{0564A0E0-D230-8641-90BC-831B53681AAE}"/>
              </a:ext>
            </a:extLst>
          </p:cNvPr>
          <p:cNvSpPr txBox="1"/>
          <p:nvPr/>
        </p:nvSpPr>
        <p:spPr>
          <a:xfrm>
            <a:off x="4267201" y="5025808"/>
            <a:ext cx="3983736" cy="523220"/>
          </a:xfrm>
          <a:prstGeom prst="rect">
            <a:avLst/>
          </a:prstGeom>
          <a:noFill/>
        </p:spPr>
        <p:txBody>
          <a:bodyPr wrap="square" rtlCol="0">
            <a:spAutoFit/>
          </a:bodyPr>
          <a:lstStyle/>
          <a:p>
            <a:pPr algn="ctr"/>
            <a:r>
              <a:rPr lang="en-GB" sz="2800" dirty="0">
                <a:solidFill>
                  <a:schemeClr val="bg1"/>
                </a:solidFill>
                <a:effectLst>
                  <a:outerShdw blurRad="50800" dist="50800" dir="5400000" algn="ctr" rotWithShape="0">
                    <a:schemeClr val="tx1">
                      <a:alpha val="39000"/>
                    </a:schemeClr>
                  </a:outerShdw>
                </a:effectLst>
                <a:latin typeface="Cookies" pitchFamily="2" charset="0"/>
              </a:rPr>
              <a:t>Stage 4</a:t>
            </a:r>
          </a:p>
        </p:txBody>
      </p:sp>
      <p:pic>
        <p:nvPicPr>
          <p:cNvPr id="31" name="Picture 30">
            <a:extLst>
              <a:ext uri="{FF2B5EF4-FFF2-40B4-BE49-F238E27FC236}">
                <a16:creationId xmlns:a16="http://schemas.microsoft.com/office/drawing/2014/main" id="{816E7DB3-0D9A-8D4E-A1D6-E5CC49A33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3187" y="735105"/>
            <a:ext cx="6731762" cy="1166349"/>
          </a:xfrm>
          <a:prstGeom prst="rect">
            <a:avLst/>
          </a:prstGeom>
        </p:spPr>
      </p:pic>
      <p:sp>
        <p:nvSpPr>
          <p:cNvPr id="8" name="TextBox 7">
            <a:extLst>
              <a:ext uri="{FF2B5EF4-FFF2-40B4-BE49-F238E27FC236}">
                <a16:creationId xmlns:a16="http://schemas.microsoft.com/office/drawing/2014/main" id="{972B53D9-579C-7642-97A4-2763353E325B}"/>
              </a:ext>
            </a:extLst>
          </p:cNvPr>
          <p:cNvSpPr txBox="1"/>
          <p:nvPr/>
        </p:nvSpPr>
        <p:spPr>
          <a:xfrm>
            <a:off x="3698856" y="1910135"/>
            <a:ext cx="5120424" cy="523220"/>
          </a:xfrm>
          <a:prstGeom prst="rect">
            <a:avLst/>
          </a:prstGeom>
          <a:noFill/>
          <a:effectLst>
            <a:outerShdw blurRad="50800" dist="12700" dir="5400000" algn="ctr" rotWithShape="0">
              <a:srgbClr val="000000">
                <a:alpha val="49000"/>
              </a:srgbClr>
            </a:outerShdw>
          </a:effectLst>
        </p:spPr>
        <p:txBody>
          <a:bodyPr wrap="square" rtlCol="0">
            <a:spAutoFit/>
          </a:bodyPr>
          <a:lstStyle/>
          <a:p>
            <a:pPr algn="ctr"/>
            <a:r>
              <a:rPr lang="en-GB" sz="2800" dirty="0">
                <a:solidFill>
                  <a:schemeClr val="bg1"/>
                </a:solidFill>
                <a:latin typeface="Muli" pitchFamily="2" charset="77"/>
              </a:rPr>
              <a:t>Spelling Scheme of Work</a:t>
            </a:r>
          </a:p>
        </p:txBody>
      </p:sp>
      <p:sp>
        <p:nvSpPr>
          <p:cNvPr id="9" name="TextBox 8">
            <a:extLst>
              <a:ext uri="{FF2B5EF4-FFF2-40B4-BE49-F238E27FC236}">
                <a16:creationId xmlns:a16="http://schemas.microsoft.com/office/drawing/2014/main" id="{B510B178-264B-EB45-8E52-86150CA95EAD}"/>
              </a:ext>
            </a:extLst>
          </p:cNvPr>
          <p:cNvSpPr txBox="1"/>
          <p:nvPr/>
        </p:nvSpPr>
        <p:spPr>
          <a:xfrm>
            <a:off x="11207262" y="6596390"/>
            <a:ext cx="984738" cy="261610"/>
          </a:xfrm>
          <a:prstGeom prst="rect">
            <a:avLst/>
          </a:prstGeom>
          <a:noFill/>
        </p:spPr>
        <p:txBody>
          <a:bodyPr wrap="square" rtlCol="0">
            <a:spAutoFit/>
          </a:bodyPr>
          <a:lstStyle/>
          <a:p>
            <a:pPr algn="r"/>
            <a:r>
              <a:rPr lang="en-GB" sz="1100" dirty="0">
                <a:solidFill>
                  <a:schemeClr val="bg1"/>
                </a:solidFill>
                <a:latin typeface="Muli" pitchFamily="2" charset="77"/>
              </a:rPr>
              <a:t>11/01/20</a:t>
            </a:r>
          </a:p>
        </p:txBody>
      </p:sp>
    </p:spTree>
    <p:extLst>
      <p:ext uri="{BB962C8B-B14F-4D97-AF65-F5344CB8AC3E}">
        <p14:creationId xmlns:p14="http://schemas.microsoft.com/office/powerpoint/2010/main" val="2009252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2166971"/>
              </p:ext>
            </p:extLst>
          </p:nvPr>
        </p:nvGraphicFramePr>
        <p:xfrm>
          <a:off x="508000" y="325966"/>
          <a:ext cx="9055100" cy="579120"/>
        </p:xfrm>
        <a:graphic>
          <a:graphicData uri="http://schemas.openxmlformats.org/drawingml/2006/table">
            <a:tbl>
              <a:tblPr firstRow="1" bandRow="1">
                <a:tableStyleId>{5940675A-B579-460E-94D1-54222C63F5DA}</a:tableStyleId>
              </a:tblPr>
              <a:tblGrid>
                <a:gridCol w="9055100">
                  <a:extLst>
                    <a:ext uri="{9D8B030D-6E8A-4147-A177-3AD203B41FA5}">
                      <a16:colId xmlns:a16="http://schemas.microsoft.com/office/drawing/2014/main" val="20000"/>
                    </a:ext>
                  </a:extLst>
                </a:gridCol>
              </a:tblGrid>
              <a:tr h="449538">
                <a:tc>
                  <a:txBody>
                    <a:bodyPr/>
                    <a:lstStyle/>
                    <a:p>
                      <a:r>
                        <a:rPr lang="en-GB" sz="1800" b="1" i="0" dirty="0">
                          <a:latin typeface="Muli" pitchFamily="2" charset="77"/>
                          <a:ea typeface="OpenDyslexic" charset="0"/>
                          <a:cs typeface="OpenDyslexic" charset="0"/>
                        </a:rPr>
                        <a:t>Welcome</a:t>
                      </a:r>
                      <a:r>
                        <a:rPr lang="en-GB" sz="1800" b="1" i="0" baseline="0" dirty="0">
                          <a:latin typeface="Muli" pitchFamily="2" charset="77"/>
                          <a:ea typeface="OpenDyslexic" charset="0"/>
                          <a:cs typeface="OpenDyslexic" charset="0"/>
                        </a:rPr>
                        <a:t> to The Spelling Shed Year 4 scheme of work. </a:t>
                      </a:r>
                    </a:p>
                    <a:p>
                      <a:endParaRPr lang="en-GB" sz="1400" b="1" i="0" dirty="0">
                        <a:latin typeface="Muli"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sp>
        <p:nvSpPr>
          <p:cNvPr id="3" name="TextBox 2"/>
          <p:cNvSpPr txBox="1"/>
          <p:nvPr/>
        </p:nvSpPr>
        <p:spPr>
          <a:xfrm>
            <a:off x="508000" y="1564421"/>
            <a:ext cx="9237884" cy="3447098"/>
          </a:xfrm>
          <a:prstGeom prst="rect">
            <a:avLst/>
          </a:prstGeom>
          <a:noFill/>
        </p:spPr>
        <p:txBody>
          <a:bodyPr wrap="square" rtlCol="0">
            <a:spAutoFit/>
          </a:bodyPr>
          <a:lstStyle/>
          <a:p>
            <a:r>
              <a:rPr lang="en-GB" sz="2000" dirty="0">
                <a:latin typeface="Muli" pitchFamily="2" charset="77"/>
              </a:rPr>
              <a:t>What is included?</a:t>
            </a:r>
          </a:p>
          <a:p>
            <a:endParaRPr lang="en-GB" dirty="0">
              <a:latin typeface="Muli" pitchFamily="2" charset="77"/>
            </a:endParaRPr>
          </a:p>
          <a:p>
            <a:pPr marL="285750" indent="-285750">
              <a:buFontTx/>
              <a:buChar char="-"/>
            </a:pPr>
            <a:r>
              <a:rPr lang="en-GB" dirty="0">
                <a:latin typeface="Muli" pitchFamily="2" charset="77"/>
              </a:rPr>
              <a:t>36 weekly spelling lists (See contents) each based on National Curriculum spelling rules.</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For each list, you will find the following resources:  </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One 20 </a:t>
            </a:r>
            <a:r>
              <a:rPr lang="mr-IN" dirty="0">
                <a:latin typeface="Muli" pitchFamily="2" charset="77"/>
              </a:rPr>
              <a:t>–</a:t>
            </a:r>
            <a:r>
              <a:rPr lang="en-GB" dirty="0">
                <a:latin typeface="Muli" pitchFamily="2" charset="77"/>
              </a:rPr>
              <a:t> 30 minute lesson plan. </a:t>
            </a:r>
          </a:p>
          <a:p>
            <a:pPr marL="285750" indent="-285750">
              <a:buFontTx/>
              <a:buChar char="-"/>
            </a:pPr>
            <a:r>
              <a:rPr lang="en-GB" dirty="0">
                <a:latin typeface="Muli" pitchFamily="2" charset="77"/>
              </a:rPr>
              <a:t>Resources to aid the delivery of the lesson. </a:t>
            </a:r>
          </a:p>
          <a:p>
            <a:pPr marL="285750" indent="-285750">
              <a:buFontTx/>
              <a:buChar char="-"/>
            </a:pPr>
            <a:r>
              <a:rPr lang="en-GB" dirty="0">
                <a:latin typeface="Muli" pitchFamily="2" charset="77"/>
              </a:rPr>
              <a:t>One spelling practice sheet. </a:t>
            </a:r>
          </a:p>
          <a:p>
            <a:pPr marL="285750" indent="-285750">
              <a:buFontTx/>
              <a:buChar char="-"/>
            </a:pPr>
            <a:r>
              <a:rPr lang="en-GB" dirty="0">
                <a:latin typeface="Muli" pitchFamily="2" charset="77"/>
              </a:rPr>
              <a:t>One homework sheet. </a:t>
            </a:r>
          </a:p>
          <a:p>
            <a:endParaRPr lang="en-GB" dirty="0">
              <a:latin typeface="Muli" pitchFamily="2" charset="77"/>
            </a:endParaRPr>
          </a:p>
        </p:txBody>
      </p:sp>
    </p:spTree>
    <p:extLst>
      <p:ext uri="{BB962C8B-B14F-4D97-AF65-F5344CB8AC3E}">
        <p14:creationId xmlns:p14="http://schemas.microsoft.com/office/powerpoint/2010/main" val="1114115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03731-DA38-5947-8C42-1E8C4966CCE9}"/>
              </a:ext>
            </a:extLst>
          </p:cNvPr>
          <p:cNvSpPr>
            <a:spLocks noGrp="1"/>
          </p:cNvSpPr>
          <p:nvPr>
            <p:ph type="title"/>
          </p:nvPr>
        </p:nvSpPr>
        <p:spPr>
          <a:xfrm>
            <a:off x="838200" y="372533"/>
            <a:ext cx="10515600" cy="791204"/>
          </a:xfrm>
        </p:spPr>
        <p:txBody>
          <a:bodyPr/>
          <a:lstStyle/>
          <a:p>
            <a:r>
              <a:rPr lang="en-GB" dirty="0"/>
              <a:t>Spelling lists – Stage 4</a:t>
            </a:r>
          </a:p>
        </p:txBody>
      </p:sp>
      <p:sp>
        <p:nvSpPr>
          <p:cNvPr id="3" name="Content Placeholder 2">
            <a:extLst>
              <a:ext uri="{FF2B5EF4-FFF2-40B4-BE49-F238E27FC236}">
                <a16:creationId xmlns:a16="http://schemas.microsoft.com/office/drawing/2014/main" id="{7F291E8B-2E5B-8D41-B051-CDF497CB3375}"/>
              </a:ext>
            </a:extLst>
          </p:cNvPr>
          <p:cNvSpPr>
            <a:spLocks noGrp="1"/>
          </p:cNvSpPr>
          <p:nvPr>
            <p:ph idx="1"/>
          </p:nvPr>
        </p:nvSpPr>
        <p:spPr>
          <a:xfrm>
            <a:off x="838200" y="1295400"/>
            <a:ext cx="10515600" cy="5317068"/>
          </a:xfrm>
        </p:spPr>
        <p:txBody>
          <a:bodyPr numCol="2" spcCol="180000">
            <a:noAutofit/>
          </a:bodyPr>
          <a:lstStyle/>
          <a:p>
            <a:pPr marL="514350" indent="-514350">
              <a:buFont typeface="+mj-lt"/>
              <a:buAutoNum type="arabicPeriod"/>
            </a:pPr>
            <a:r>
              <a:rPr lang="en-GB" sz="800" dirty="0">
                <a:latin typeface="Muli" pitchFamily="2" charset="77"/>
              </a:rPr>
              <a:t>These words are homophones or near homophones.  They have the same pronunciation but different spellings and/or meanings. </a:t>
            </a:r>
          </a:p>
          <a:p>
            <a:pPr marL="514350" indent="-514350">
              <a:buFont typeface="+mj-lt"/>
              <a:buAutoNum type="arabicPeriod"/>
            </a:pPr>
            <a:r>
              <a:rPr lang="en-GB" sz="800" dirty="0">
                <a:latin typeface="Muli" pitchFamily="2" charset="77"/>
              </a:rPr>
              <a:t>The prefix ’in-’  can mean both ‘not’ and ‘in’/’into.’ In these spellings the prefix ’in-’ means ‘not.’ </a:t>
            </a:r>
          </a:p>
          <a:p>
            <a:pPr marL="514350" indent="-514350">
              <a:buFont typeface="+mj-lt"/>
              <a:buAutoNum type="arabicPeriod"/>
            </a:pPr>
            <a:r>
              <a:rPr lang="en-GB" sz="800" dirty="0">
                <a:latin typeface="Muli" pitchFamily="2" charset="77"/>
              </a:rPr>
              <a:t>Before a root word starting with l, the ‘in-’ prefix becomes ‘</a:t>
            </a:r>
            <a:r>
              <a:rPr lang="en-GB" sz="800" dirty="0" err="1">
                <a:latin typeface="Muli" pitchFamily="2" charset="77"/>
              </a:rPr>
              <a:t>il</a:t>
            </a:r>
            <a:r>
              <a:rPr lang="en-GB" sz="800" dirty="0">
                <a:latin typeface="Muli" pitchFamily="2" charset="77"/>
              </a:rPr>
              <a:t>-’.  Before a root word starting with r the prefix ‘in-’ becomes ’</a:t>
            </a:r>
            <a:r>
              <a:rPr lang="en-GB" sz="800" dirty="0" err="1">
                <a:latin typeface="Muli" pitchFamily="2" charset="77"/>
              </a:rPr>
              <a:t>ir</a:t>
            </a:r>
            <a:r>
              <a:rPr lang="en-GB" sz="800" dirty="0">
                <a:latin typeface="Muli" pitchFamily="2" charset="77"/>
              </a:rPr>
              <a:t>-’</a:t>
            </a:r>
          </a:p>
          <a:p>
            <a:pPr marL="514350" indent="-514350">
              <a:buFont typeface="+mj-lt"/>
              <a:buAutoNum type="arabicPeriod"/>
            </a:pPr>
            <a:r>
              <a:rPr lang="en-GB" sz="800" dirty="0">
                <a:latin typeface="Muli" pitchFamily="2" charset="77"/>
              </a:rPr>
              <a:t>The prefix ‘sub-’ which means under or below.</a:t>
            </a:r>
          </a:p>
          <a:p>
            <a:pPr marL="514350" indent="-514350">
              <a:buFont typeface="+mj-lt"/>
              <a:buAutoNum type="arabicPeriod"/>
            </a:pPr>
            <a:r>
              <a:rPr lang="en-GB" sz="800" dirty="0">
                <a:latin typeface="Muli" pitchFamily="2" charset="77"/>
              </a:rPr>
              <a:t>The prefix ‘inter-’ means between, amongst or during.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The suffix ’-</a:t>
            </a:r>
            <a:r>
              <a:rPr lang="en-GB" sz="800" dirty="0" err="1">
                <a:latin typeface="Muli" pitchFamily="2" charset="77"/>
              </a:rPr>
              <a:t>ation</a:t>
            </a:r>
            <a:r>
              <a:rPr lang="en-GB" sz="800" dirty="0">
                <a:latin typeface="Muli" pitchFamily="2" charset="77"/>
              </a:rPr>
              <a:t>’ is added to verbs to form nouns.  </a:t>
            </a:r>
          </a:p>
          <a:p>
            <a:pPr marL="514350" indent="-514350">
              <a:buFont typeface="+mj-lt"/>
              <a:buAutoNum type="arabicPeriod"/>
            </a:pPr>
            <a:r>
              <a:rPr lang="en-GB" sz="800" dirty="0">
                <a:latin typeface="Muli" pitchFamily="2" charset="77"/>
              </a:rPr>
              <a:t>The suffix ’-</a:t>
            </a:r>
            <a:r>
              <a:rPr lang="en-GB" sz="800" dirty="0" err="1">
                <a:latin typeface="Muli" pitchFamily="2" charset="77"/>
              </a:rPr>
              <a:t>ation</a:t>
            </a:r>
            <a:r>
              <a:rPr lang="en-GB" sz="800" dirty="0">
                <a:latin typeface="Muli" pitchFamily="2" charset="77"/>
              </a:rPr>
              <a:t>’ is added to verbs to form nouns.  </a:t>
            </a:r>
          </a:p>
          <a:p>
            <a:pPr marL="514350" indent="-514350">
              <a:buFont typeface="+mj-lt"/>
              <a:buAutoNum type="arabicPeriod"/>
            </a:pPr>
            <a:r>
              <a:rPr lang="en-GB" sz="800" dirty="0">
                <a:latin typeface="Muli" pitchFamily="2" charset="77"/>
              </a:rPr>
              <a:t>Adding –</a:t>
            </a:r>
            <a:r>
              <a:rPr lang="en-GB" sz="800" dirty="0" err="1">
                <a:latin typeface="Muli" pitchFamily="2" charset="77"/>
              </a:rPr>
              <a:t>ly</a:t>
            </a:r>
            <a:r>
              <a:rPr lang="en-GB" sz="800" dirty="0">
                <a:latin typeface="Muli" pitchFamily="2" charset="77"/>
              </a:rPr>
              <a:t> to adverbs. Remembering words ending in ‘-y’ become ‘-</a:t>
            </a:r>
            <a:r>
              <a:rPr lang="en-GB" sz="800" dirty="0" err="1">
                <a:latin typeface="Muli" pitchFamily="2" charset="77"/>
              </a:rPr>
              <a:t>ily</a:t>
            </a:r>
            <a:r>
              <a:rPr lang="en-GB" sz="800" dirty="0">
                <a:latin typeface="Muli" pitchFamily="2" charset="77"/>
              </a:rPr>
              <a:t>’ and words ending in ‘–le’ become ‘–</a:t>
            </a:r>
            <a:r>
              <a:rPr lang="en-GB" sz="800" dirty="0" err="1">
                <a:latin typeface="Muli" pitchFamily="2" charset="77"/>
              </a:rPr>
              <a:t>ly</a:t>
            </a:r>
            <a:r>
              <a:rPr lang="en-GB" sz="800" dirty="0">
                <a:latin typeface="Muli" pitchFamily="2" charset="77"/>
              </a:rPr>
              <a:t>.’</a:t>
            </a:r>
          </a:p>
          <a:p>
            <a:pPr marL="514350" indent="-514350">
              <a:buFont typeface="+mj-lt"/>
              <a:buAutoNum type="arabicPeriod"/>
            </a:pPr>
            <a:r>
              <a:rPr lang="en-GB" sz="800" dirty="0">
                <a:latin typeface="Muli" pitchFamily="2" charset="77"/>
              </a:rPr>
              <a:t>Adding ‘-</a:t>
            </a:r>
            <a:r>
              <a:rPr lang="en-GB" sz="800" dirty="0" err="1">
                <a:latin typeface="Muli" pitchFamily="2" charset="77"/>
              </a:rPr>
              <a:t>ly</a:t>
            </a:r>
            <a:r>
              <a:rPr lang="en-GB" sz="800" dirty="0">
                <a:latin typeface="Muli" pitchFamily="2" charset="77"/>
              </a:rPr>
              <a:t>’ to to turn an adjective into an adverb when the final letter is ‘l.’ </a:t>
            </a:r>
          </a:p>
          <a:p>
            <a:pPr marL="514350" indent="-514350">
              <a:buFont typeface="+mj-lt"/>
              <a:buAutoNum type="arabicPeriod"/>
            </a:pPr>
            <a:r>
              <a:rPr lang="en-GB" sz="800" dirty="0">
                <a:latin typeface="Muli" pitchFamily="2" charset="77"/>
              </a:rPr>
              <a:t>Word with the ’</a:t>
            </a:r>
            <a:r>
              <a:rPr lang="en-GB" sz="800" dirty="0" err="1">
                <a:latin typeface="Muli" pitchFamily="2" charset="77"/>
              </a:rPr>
              <a:t>sh</a:t>
            </a:r>
            <a:r>
              <a:rPr lang="en-GB" sz="800" dirty="0">
                <a:latin typeface="Muli" pitchFamily="2" charset="77"/>
              </a:rPr>
              <a:t>’ sound spelled </a:t>
            </a:r>
            <a:r>
              <a:rPr lang="en-GB" sz="800" dirty="0" err="1">
                <a:latin typeface="Muli" pitchFamily="2" charset="77"/>
              </a:rPr>
              <a:t>ch.</a:t>
            </a:r>
            <a:r>
              <a:rPr lang="en-GB" sz="800" dirty="0">
                <a:latin typeface="Muli" pitchFamily="2" charset="77"/>
              </a:rPr>
              <a:t>  These words are French in origin.</a:t>
            </a:r>
          </a:p>
          <a:p>
            <a:pPr marL="514350" indent="-514350">
              <a:buFont typeface="+mj-lt"/>
              <a:buAutoNum type="arabicPeriod"/>
            </a:pPr>
            <a:r>
              <a:rPr lang="en-GB" sz="800" dirty="0">
                <a:latin typeface="Muli" pitchFamily="2" charset="77"/>
              </a:rPr>
              <a:t>Challenge Words </a:t>
            </a:r>
          </a:p>
          <a:p>
            <a:pPr marL="514350" indent="-514350">
              <a:buFont typeface="+mj-lt"/>
              <a:buAutoNum type="arabicPeriod"/>
            </a:pPr>
            <a:r>
              <a:rPr lang="en-GB" sz="800" dirty="0">
                <a:latin typeface="Muli" pitchFamily="2" charset="77"/>
              </a:rPr>
              <a:t>Adding the suffix ‘–ion.’ When the root word ends in ’d,’ ‘de’ or ‘se’ then the suffix ’-ion’ needs to be ‘-</a:t>
            </a:r>
            <a:r>
              <a:rPr lang="en-GB" sz="800" dirty="0" err="1">
                <a:latin typeface="Muli" pitchFamily="2" charset="77"/>
              </a:rPr>
              <a:t>sion</a:t>
            </a:r>
            <a:r>
              <a:rPr lang="en-GB" sz="800" dirty="0">
                <a:latin typeface="Muli" pitchFamily="2" charset="77"/>
              </a:rPr>
              <a:t>.’ </a:t>
            </a:r>
          </a:p>
          <a:p>
            <a:pPr marL="514350" indent="-514350">
              <a:buFont typeface="+mj-lt"/>
              <a:buAutoNum type="arabicPeriod"/>
            </a:pPr>
            <a:r>
              <a:rPr lang="en-GB" sz="800" dirty="0">
                <a:latin typeface="Muli" pitchFamily="2" charset="77"/>
              </a:rPr>
              <a:t>Adding the suffix –</a:t>
            </a:r>
            <a:r>
              <a:rPr lang="en-GB" sz="800" dirty="0" err="1">
                <a:latin typeface="Muli" pitchFamily="2" charset="77"/>
              </a:rPr>
              <a:t>ous</a:t>
            </a:r>
            <a:r>
              <a:rPr lang="en-GB" sz="800" dirty="0">
                <a:latin typeface="Muli" pitchFamily="2" charset="77"/>
              </a:rPr>
              <a:t>.’  Sometimes the root word is obvious and the usual rules apply for adding suffixes beginning with vowel letters.   Sometimes there is no obvious root word though.</a:t>
            </a:r>
          </a:p>
          <a:p>
            <a:pPr marL="514350" indent="-514350">
              <a:buFont typeface="+mj-lt"/>
              <a:buAutoNum type="arabicPeriod"/>
            </a:pPr>
            <a:r>
              <a:rPr lang="en-GB" sz="800" dirty="0">
                <a:latin typeface="Muli" pitchFamily="2" charset="77"/>
              </a:rPr>
              <a:t>The suffix ‘-</a:t>
            </a:r>
            <a:r>
              <a:rPr lang="en-GB" sz="800" dirty="0" err="1">
                <a:latin typeface="Muli" pitchFamily="2" charset="77"/>
              </a:rPr>
              <a:t>ous</a:t>
            </a:r>
            <a:r>
              <a:rPr lang="en-GB" sz="800" dirty="0">
                <a:latin typeface="Muli" pitchFamily="2" charset="77"/>
              </a:rPr>
              <a:t>.’  The final ‘e’ of the root word must be kept if the sound of ‘g’ is to be kept. </a:t>
            </a:r>
          </a:p>
          <a:p>
            <a:pPr marL="514350" indent="-514350">
              <a:buFont typeface="+mj-lt"/>
              <a:buAutoNum type="arabicPeriod"/>
            </a:pPr>
            <a:r>
              <a:rPr lang="en-GB" sz="800" dirty="0">
                <a:latin typeface="Muli" pitchFamily="2" charset="77"/>
              </a:rPr>
              <a:t>The ‘</a:t>
            </a:r>
            <a:r>
              <a:rPr lang="en-GB" sz="800" dirty="0" err="1">
                <a:latin typeface="Muli" pitchFamily="2" charset="77"/>
              </a:rPr>
              <a:t>ee</a:t>
            </a:r>
            <a:r>
              <a:rPr lang="en-GB" sz="800" dirty="0">
                <a:latin typeface="Muli" pitchFamily="2" charset="77"/>
              </a:rPr>
              <a:t>’ sound spelled with an ‘</a:t>
            </a:r>
            <a:r>
              <a:rPr lang="en-GB" sz="800" dirty="0" err="1">
                <a:latin typeface="Muli" pitchFamily="2" charset="77"/>
              </a:rPr>
              <a:t>i</a:t>
            </a:r>
            <a:r>
              <a:rPr lang="en-GB" sz="800" dirty="0">
                <a:latin typeface="Muli" pitchFamily="2" charset="77"/>
              </a:rPr>
              <a:t>.’ </a:t>
            </a:r>
          </a:p>
          <a:p>
            <a:pPr marL="514350" indent="-514350">
              <a:buFont typeface="+mj-lt"/>
              <a:buAutoNum type="arabicPeriod"/>
            </a:pPr>
            <a:r>
              <a:rPr lang="en-GB" sz="800" dirty="0">
                <a:latin typeface="Muli" pitchFamily="2" charset="77"/>
              </a:rPr>
              <a:t>The suffix ‘-</a:t>
            </a:r>
            <a:r>
              <a:rPr lang="en-GB" sz="800" dirty="0" err="1">
                <a:latin typeface="Muli" pitchFamily="2" charset="77"/>
              </a:rPr>
              <a:t>ous</a:t>
            </a:r>
            <a:r>
              <a:rPr lang="en-GB" sz="800" dirty="0">
                <a:latin typeface="Muli" pitchFamily="2" charset="77"/>
              </a:rPr>
              <a:t>.’  If there is an ‘</a:t>
            </a:r>
            <a:r>
              <a:rPr lang="en-GB" sz="800" dirty="0" err="1">
                <a:latin typeface="Muli" pitchFamily="2" charset="77"/>
              </a:rPr>
              <a:t>ee</a:t>
            </a:r>
            <a:r>
              <a:rPr lang="en-GB" sz="800" dirty="0">
                <a:latin typeface="Muli" pitchFamily="2" charset="77"/>
              </a:rPr>
              <a:t>’ sound before the ’-</a:t>
            </a:r>
            <a:r>
              <a:rPr lang="en-GB" sz="800" dirty="0" err="1">
                <a:latin typeface="Muli" pitchFamily="2" charset="77"/>
              </a:rPr>
              <a:t>ous’</a:t>
            </a:r>
            <a:r>
              <a:rPr lang="en-GB" sz="800" dirty="0">
                <a:latin typeface="Muli" pitchFamily="2" charset="77"/>
              </a:rPr>
              <a:t> ending, it is usually spelled as </a:t>
            </a:r>
            <a:r>
              <a:rPr lang="en-GB" sz="800" dirty="0" err="1">
                <a:latin typeface="Muli" pitchFamily="2" charset="77"/>
              </a:rPr>
              <a:t>i</a:t>
            </a:r>
            <a:r>
              <a:rPr lang="en-GB" sz="800" dirty="0">
                <a:latin typeface="Muli" pitchFamily="2" charset="77"/>
              </a:rPr>
              <a:t>, but a few words have e.</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The ‘au’ digraph</a:t>
            </a:r>
          </a:p>
          <a:p>
            <a:pPr marL="514350" indent="-514350">
              <a:buFont typeface="+mj-lt"/>
              <a:buAutoNum type="arabicPeriod"/>
            </a:pPr>
            <a:r>
              <a:rPr lang="en-GB" sz="800" dirty="0">
                <a:latin typeface="Muli" pitchFamily="2" charset="77"/>
              </a:rPr>
              <a:t>The suffix ‘-ion’ when the root word ends in ‘t’ or ‘</a:t>
            </a:r>
            <a:r>
              <a:rPr lang="en-GB" sz="800" dirty="0" err="1">
                <a:latin typeface="Muli" pitchFamily="2" charset="77"/>
              </a:rPr>
              <a:t>te</a:t>
            </a:r>
            <a:r>
              <a:rPr lang="en-GB" sz="800" dirty="0">
                <a:latin typeface="Muli" pitchFamily="2" charset="77"/>
              </a:rPr>
              <a:t>’ then the suffix becomes ’-</a:t>
            </a:r>
            <a:r>
              <a:rPr lang="en-GB" sz="800" dirty="0" err="1">
                <a:latin typeface="Muli" pitchFamily="2" charset="77"/>
              </a:rPr>
              <a:t>tion</a:t>
            </a:r>
            <a:r>
              <a:rPr lang="en-GB" sz="800" dirty="0">
                <a:latin typeface="Muli" pitchFamily="2" charset="77"/>
              </a:rPr>
              <a:t>.’</a:t>
            </a:r>
          </a:p>
          <a:p>
            <a:pPr marL="514350" indent="-514350">
              <a:buFont typeface="+mj-lt"/>
              <a:buAutoNum type="arabicPeriod"/>
            </a:pPr>
            <a:r>
              <a:rPr lang="en-GB" sz="800" dirty="0">
                <a:latin typeface="Muli" pitchFamily="2" charset="77"/>
              </a:rPr>
              <a:t>The suffix ‘-ion’ becomes ’-</a:t>
            </a:r>
            <a:r>
              <a:rPr lang="en-GB" sz="800" dirty="0" err="1">
                <a:latin typeface="Muli" pitchFamily="2" charset="77"/>
              </a:rPr>
              <a:t>ssion</a:t>
            </a:r>
            <a:r>
              <a:rPr lang="en-GB" sz="800" dirty="0">
                <a:latin typeface="Muli" pitchFamily="2" charset="77"/>
              </a:rPr>
              <a:t>’ when the root word ends in ’ss’ or ‘</a:t>
            </a:r>
            <a:r>
              <a:rPr lang="en-GB" sz="800" dirty="0" err="1">
                <a:latin typeface="Muli" pitchFamily="2" charset="77"/>
              </a:rPr>
              <a:t>mit</a:t>
            </a:r>
            <a:r>
              <a:rPr lang="en-GB" sz="800" dirty="0">
                <a:latin typeface="Muli" pitchFamily="2" charset="77"/>
              </a:rPr>
              <a:t>.’</a:t>
            </a:r>
          </a:p>
          <a:p>
            <a:pPr marL="514350" indent="-514350">
              <a:buFont typeface="+mj-lt"/>
              <a:buAutoNum type="arabicPeriod"/>
            </a:pPr>
            <a:r>
              <a:rPr lang="en-GB" sz="800" dirty="0">
                <a:latin typeface="Muli" pitchFamily="2" charset="77"/>
              </a:rPr>
              <a:t>The suffix ‘-</a:t>
            </a:r>
            <a:r>
              <a:rPr lang="en-GB" sz="800" dirty="0" err="1">
                <a:latin typeface="Muli" pitchFamily="2" charset="77"/>
              </a:rPr>
              <a:t>cian</a:t>
            </a:r>
            <a:r>
              <a:rPr lang="en-GB" sz="800" dirty="0">
                <a:latin typeface="Muli" pitchFamily="2" charset="77"/>
              </a:rPr>
              <a:t>’ used instead of ‘-</a:t>
            </a:r>
            <a:r>
              <a:rPr lang="en-GB" sz="800" dirty="0" err="1">
                <a:latin typeface="Muli" pitchFamily="2" charset="77"/>
              </a:rPr>
              <a:t>sion</a:t>
            </a:r>
            <a:r>
              <a:rPr lang="en-GB" sz="800" dirty="0">
                <a:latin typeface="Muli" pitchFamily="2" charset="77"/>
              </a:rPr>
              <a:t>’ when the root word ends in ’c’ or ‘cs’</a:t>
            </a:r>
          </a:p>
          <a:p>
            <a:pPr marL="514350" indent="-514350">
              <a:buFont typeface="+mj-lt"/>
              <a:buAutoNum type="arabicPeriod"/>
            </a:pPr>
            <a:r>
              <a:rPr lang="en-GB" sz="800" dirty="0">
                <a:latin typeface="Muli" pitchFamily="2" charset="77"/>
              </a:rPr>
              <a:t>Adding ‘-</a:t>
            </a:r>
            <a:r>
              <a:rPr lang="en-GB" sz="800" dirty="0" err="1">
                <a:latin typeface="Muli" pitchFamily="2" charset="77"/>
              </a:rPr>
              <a:t>ly</a:t>
            </a:r>
            <a:r>
              <a:rPr lang="en-GB" sz="800" dirty="0">
                <a:latin typeface="Muli" pitchFamily="2" charset="77"/>
              </a:rPr>
              <a:t>’ to create adverbs of manner.  These adverbs describe how the verb is occurring.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Homophones – words which have the same pronunciation but different meanings and/or spellings. </a:t>
            </a:r>
          </a:p>
          <a:p>
            <a:pPr marL="514350" indent="-514350">
              <a:buFont typeface="+mj-lt"/>
              <a:buAutoNum type="arabicPeriod"/>
            </a:pPr>
            <a:r>
              <a:rPr lang="en-GB" sz="800" dirty="0">
                <a:latin typeface="Muli" pitchFamily="2" charset="77"/>
              </a:rPr>
              <a:t>The /s/ sound spelled c before ’</a:t>
            </a:r>
            <a:r>
              <a:rPr lang="en-GB" sz="800" dirty="0" err="1">
                <a:latin typeface="Muli" pitchFamily="2" charset="77"/>
              </a:rPr>
              <a:t>i</a:t>
            </a:r>
            <a:r>
              <a:rPr lang="en-GB" sz="800" dirty="0">
                <a:latin typeface="Muli" pitchFamily="2" charset="77"/>
              </a:rPr>
              <a:t>’ and ‘e’.</a:t>
            </a:r>
          </a:p>
          <a:p>
            <a:pPr marL="514350" indent="-514350">
              <a:buFont typeface="+mj-lt"/>
              <a:buAutoNum type="arabicPeriod"/>
            </a:pPr>
            <a:r>
              <a:rPr lang="en-GB" sz="800" dirty="0">
                <a:latin typeface="Muli" pitchFamily="2" charset="77"/>
              </a:rPr>
              <a:t>Some words have similar spellings, root words and meanings. We call these word families. ’sol word family’ and ‘real word family’</a:t>
            </a:r>
          </a:p>
          <a:p>
            <a:pPr marL="514350" indent="-514350">
              <a:buFont typeface="+mj-lt"/>
              <a:buAutoNum type="arabicPeriod"/>
            </a:pPr>
            <a:r>
              <a:rPr lang="en-GB" sz="800" dirty="0">
                <a:latin typeface="Muli" pitchFamily="2" charset="77"/>
              </a:rPr>
              <a:t>Some words have similar spellings, root words and meanings. We call these word families. ’</a:t>
            </a:r>
            <a:r>
              <a:rPr lang="en-GB" sz="800" dirty="0" err="1">
                <a:latin typeface="Muli" pitchFamily="2" charset="77"/>
              </a:rPr>
              <a:t>phon</a:t>
            </a:r>
            <a:r>
              <a:rPr lang="en-GB" sz="800" dirty="0">
                <a:latin typeface="Muli" pitchFamily="2" charset="77"/>
              </a:rPr>
              <a:t> word family’ and ‘sign word family’</a:t>
            </a:r>
          </a:p>
          <a:p>
            <a:pPr marL="514350" indent="-514350">
              <a:buFont typeface="+mj-lt"/>
              <a:buAutoNum type="arabicPeriod"/>
            </a:pPr>
            <a:r>
              <a:rPr lang="en-GB" sz="800" dirty="0">
                <a:latin typeface="Muli" pitchFamily="2" charset="77"/>
              </a:rPr>
              <a:t>Prefixes – ’super-’ ‘anti’ and ‘auto.’</a:t>
            </a:r>
          </a:p>
          <a:p>
            <a:pPr marL="514350" indent="-514350">
              <a:buFont typeface="+mj-lt"/>
              <a:buAutoNum type="arabicPeriod"/>
            </a:pPr>
            <a:r>
              <a:rPr lang="en-GB" sz="800" dirty="0">
                <a:latin typeface="Muli" pitchFamily="2" charset="77"/>
              </a:rPr>
              <a:t>The prefix bi- meaning two.</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Plural possessive apostrophes.</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p:txBody>
      </p:sp>
    </p:spTree>
    <p:extLst>
      <p:ext uri="{BB962C8B-B14F-4D97-AF65-F5344CB8AC3E}">
        <p14:creationId xmlns:p14="http://schemas.microsoft.com/office/powerpoint/2010/main" val="1188988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50000"/>
              </a:lnSpc>
            </a:pPr>
            <a:r>
              <a:rPr lang="en-GB" dirty="0"/>
              <a:t>Homophones: These words are homophones or near homophones. They have the same pronunciation but different spellings and/or meanings.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a:t>
            </a:r>
          </a:p>
        </p:txBody>
      </p:sp>
    </p:spTree>
    <p:extLst>
      <p:ext uri="{BB962C8B-B14F-4D97-AF65-F5344CB8AC3E}">
        <p14:creationId xmlns:p14="http://schemas.microsoft.com/office/powerpoint/2010/main" val="3192994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828643653"/>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PowerPoint, display each example on the whiteboard. Ask the children to write down the word that they think goes in each gap.</a:t>
                      </a:r>
                    </a:p>
                    <a:p>
                      <a:endParaRPr lang="en-GB" sz="1700" b="0" i="0" baseline="0" dirty="0">
                        <a:latin typeface="Muli" pitchFamily="2" charset="77"/>
                      </a:endParaRPr>
                    </a:p>
                    <a:p>
                      <a:r>
                        <a:rPr lang="en-GB" sz="1700" b="0" i="0" baseline="0" dirty="0">
                          <a:latin typeface="Muli" pitchFamily="2" charset="77"/>
                        </a:rPr>
                        <a:t>After each example ask the children to share their responses and discuss any errors or misconceptions. </a:t>
                      </a:r>
                    </a:p>
                    <a:p>
                      <a:r>
                        <a:rPr lang="en-GB" sz="17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a:t>
                      </a:r>
                      <a:r>
                        <a:rPr lang="en-GB" sz="1700" b="0" i="0" baseline="0" dirty="0">
                          <a:latin typeface="Muli" pitchFamily="2" charset="77"/>
                        </a:rPr>
                        <a:t> small groups.  One child writes a sentence with one of this week’s spellings missing. E.g. We travelled to France by ________.</a:t>
                      </a:r>
                    </a:p>
                    <a:p>
                      <a:endParaRPr lang="en-GB" sz="1700" b="0" i="0" baseline="0" dirty="0">
                        <a:latin typeface="Muli" pitchFamily="2" charset="77"/>
                      </a:endParaRPr>
                    </a:p>
                    <a:p>
                      <a:r>
                        <a:rPr lang="en-GB" sz="17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192403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My shoelaces were tied in a double 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not           knot</a:t>
            </a:r>
          </a:p>
        </p:txBody>
      </p:sp>
    </p:spTree>
    <p:extLst>
      <p:ext uri="{BB962C8B-B14F-4D97-AF65-F5344CB8AC3E}">
        <p14:creationId xmlns:p14="http://schemas.microsoft.com/office/powerpoint/2010/main" val="77739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My shoelaces were tied in a double </a:t>
            </a:r>
            <a:r>
              <a:rPr lang="en-GB" dirty="0">
                <a:solidFill>
                  <a:srgbClr val="FF3860"/>
                </a:solidFill>
              </a:rPr>
              <a:t>knot</a:t>
            </a:r>
            <a:r>
              <a:rPr lang="en-GB" dirty="0"/>
              <a: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not           </a:t>
            </a:r>
            <a:r>
              <a:rPr lang="en-GB" sz="4200" dirty="0">
                <a:solidFill>
                  <a:srgbClr val="FF3860"/>
                </a:solidFill>
              </a:rPr>
              <a:t>knot</a:t>
            </a:r>
          </a:p>
        </p:txBody>
      </p:sp>
      <p:sp>
        <p:nvSpPr>
          <p:cNvPr id="3" name="TextBox 2">
            <a:extLst>
              <a:ext uri="{FF2B5EF4-FFF2-40B4-BE49-F238E27FC236}">
                <a16:creationId xmlns:a16="http://schemas.microsoft.com/office/drawing/2014/main" id="{A7685032-7622-B14E-A706-620B62BAA092}"/>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61837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p:txBody>
          <a:bodyPr>
            <a:normAutofit/>
          </a:bodyPr>
          <a:lstStyle/>
          <a:p>
            <a:r>
              <a:rPr lang="en-GB" dirty="0"/>
              <a:t>All classes went swimming ______ year 1.</a:t>
            </a:r>
          </a:p>
        </p:txBody>
      </p:sp>
      <p:sp>
        <p:nvSpPr>
          <p:cNvPr id="3" name="Content Placeholder 2">
            <a:extLst>
              <a:ext uri="{FF2B5EF4-FFF2-40B4-BE49-F238E27FC236}">
                <a16:creationId xmlns:a16="http://schemas.microsoft.com/office/drawing/2014/main" id="{CD8BB28F-FDB7-FC41-AF74-0E9664D8515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accept           except</a:t>
            </a:r>
          </a:p>
          <a:p>
            <a:endParaRPr lang="en-GB" dirty="0"/>
          </a:p>
        </p:txBody>
      </p:sp>
    </p:spTree>
    <p:extLst>
      <p:ext uri="{BB962C8B-B14F-4D97-AF65-F5344CB8AC3E}">
        <p14:creationId xmlns:p14="http://schemas.microsoft.com/office/powerpoint/2010/main" val="111807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p:txBody>
          <a:bodyPr>
            <a:normAutofit/>
          </a:bodyPr>
          <a:lstStyle/>
          <a:p>
            <a:r>
              <a:rPr lang="en-GB" dirty="0"/>
              <a:t>All classes went swimming </a:t>
            </a:r>
            <a:br>
              <a:rPr lang="en-GB" dirty="0"/>
            </a:br>
            <a:r>
              <a:rPr lang="en-GB" dirty="0">
                <a:solidFill>
                  <a:srgbClr val="FF3860"/>
                </a:solidFill>
              </a:rPr>
              <a:t>except</a:t>
            </a:r>
            <a:r>
              <a:rPr lang="en-GB" dirty="0"/>
              <a:t> year 1.</a:t>
            </a:r>
          </a:p>
        </p:txBody>
      </p:sp>
      <p:sp>
        <p:nvSpPr>
          <p:cNvPr id="3" name="Content Placeholder 2">
            <a:extLst>
              <a:ext uri="{FF2B5EF4-FFF2-40B4-BE49-F238E27FC236}">
                <a16:creationId xmlns:a16="http://schemas.microsoft.com/office/drawing/2014/main" id="{CD8BB28F-FDB7-FC41-AF74-0E9664D8515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accept           </a:t>
            </a:r>
            <a:r>
              <a:rPr lang="en-GB" dirty="0">
                <a:solidFill>
                  <a:srgbClr val="FF3860"/>
                </a:solidFill>
              </a:rPr>
              <a:t>except</a:t>
            </a:r>
          </a:p>
          <a:p>
            <a:endParaRPr lang="en-GB" dirty="0"/>
          </a:p>
        </p:txBody>
      </p:sp>
      <p:sp>
        <p:nvSpPr>
          <p:cNvPr id="4" name="TextBox 3">
            <a:extLst>
              <a:ext uri="{FF2B5EF4-FFF2-40B4-BE49-F238E27FC236}">
                <a16:creationId xmlns:a16="http://schemas.microsoft.com/office/drawing/2014/main" id="{E3B66D49-E205-C44F-BBE4-E0B03CF377E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88620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bad ____ means that we may </a:t>
            </a:r>
            <a:br>
              <a:rPr lang="en-GB" dirty="0"/>
            </a:br>
            <a:r>
              <a:rPr lang="en-GB" dirty="0"/>
              <a:t/>
            </a:r>
            <a:br>
              <a:rPr lang="en-GB" dirty="0"/>
            </a:br>
            <a:r>
              <a:rPr lang="en-GB" dirty="0"/>
              <a:t>have to cancel sports day.</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whether           weather</a:t>
            </a:r>
          </a:p>
          <a:p>
            <a:endParaRPr lang="en-GB" dirty="0"/>
          </a:p>
        </p:txBody>
      </p:sp>
    </p:spTree>
    <p:extLst>
      <p:ext uri="{BB962C8B-B14F-4D97-AF65-F5344CB8AC3E}">
        <p14:creationId xmlns:p14="http://schemas.microsoft.com/office/powerpoint/2010/main" val="557645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574157"/>
            <a:ext cx="10308220" cy="1400537"/>
          </a:xfrm>
        </p:spPr>
        <p:txBody>
          <a:bodyPr>
            <a:normAutofit/>
          </a:bodyPr>
          <a:lstStyle/>
          <a:p>
            <a:r>
              <a:rPr lang="en-GB" dirty="0"/>
              <a:t>The bad </a:t>
            </a:r>
            <a:r>
              <a:rPr lang="en-GB" dirty="0">
                <a:solidFill>
                  <a:srgbClr val="FF3860"/>
                </a:solidFill>
              </a:rPr>
              <a:t>weather</a:t>
            </a:r>
            <a:r>
              <a:rPr lang="en-GB" dirty="0"/>
              <a:t> means that we may have to cancel sports day.</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whether           </a:t>
            </a:r>
            <a:r>
              <a:rPr lang="en-GB" dirty="0">
                <a:solidFill>
                  <a:srgbClr val="FF3860"/>
                </a:solidFill>
              </a:rPr>
              <a:t>weather</a:t>
            </a:r>
          </a:p>
          <a:p>
            <a:endParaRPr lang="en-GB" dirty="0"/>
          </a:p>
        </p:txBody>
      </p:sp>
      <p:sp>
        <p:nvSpPr>
          <p:cNvPr id="4" name="TextBox 3">
            <a:extLst>
              <a:ext uri="{FF2B5EF4-FFF2-40B4-BE49-F238E27FC236}">
                <a16:creationId xmlns:a16="http://schemas.microsoft.com/office/drawing/2014/main" id="{579E6B2D-57D8-D243-988F-0A3BA3882A1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964081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_____ swooped down low over </a:t>
            </a:r>
            <a:br>
              <a:rPr lang="en-GB" dirty="0"/>
            </a:br>
            <a:r>
              <a:rPr lang="en-GB" dirty="0"/>
              <a:t/>
            </a:r>
            <a:br>
              <a:rPr lang="en-GB" dirty="0"/>
            </a:br>
            <a:r>
              <a:rPr lang="en-GB" dirty="0"/>
              <a:t>the airport during the air show.</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chemeClr val="tx1"/>
                </a:solidFill>
              </a:rPr>
              <a:t>plane </a:t>
            </a:r>
            <a:r>
              <a:rPr lang="en-GB" dirty="0"/>
              <a:t>          plain</a:t>
            </a:r>
          </a:p>
          <a:p>
            <a:endParaRPr lang="en-GB" dirty="0"/>
          </a:p>
        </p:txBody>
      </p:sp>
    </p:spTree>
    <p:extLst>
      <p:ext uri="{BB962C8B-B14F-4D97-AF65-F5344CB8AC3E}">
        <p14:creationId xmlns:p14="http://schemas.microsoft.com/office/powerpoint/2010/main" val="148695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a:t>
            </a:r>
            <a:r>
              <a:rPr lang="en-GB" dirty="0">
                <a:solidFill>
                  <a:srgbClr val="FF3860"/>
                </a:solidFill>
              </a:rPr>
              <a:t>plane</a:t>
            </a:r>
            <a:r>
              <a:rPr lang="en-GB" dirty="0"/>
              <a:t> swooped down low over </a:t>
            </a:r>
            <a:br>
              <a:rPr lang="en-GB" dirty="0"/>
            </a:br>
            <a:r>
              <a:rPr lang="en-GB" dirty="0"/>
              <a:t/>
            </a:r>
            <a:br>
              <a:rPr lang="en-GB" dirty="0"/>
            </a:br>
            <a:r>
              <a:rPr lang="en-GB" dirty="0"/>
              <a:t>the airport during the air show.</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rgbClr val="FF3860"/>
                </a:solidFill>
              </a:rPr>
              <a:t>plane</a:t>
            </a:r>
            <a:r>
              <a:rPr lang="en-GB" dirty="0"/>
              <a:t>           plain</a:t>
            </a:r>
          </a:p>
          <a:p>
            <a:endParaRPr lang="en-GB" dirty="0"/>
          </a:p>
        </p:txBody>
      </p:sp>
      <p:sp>
        <p:nvSpPr>
          <p:cNvPr id="4" name="TextBox 3">
            <a:extLst>
              <a:ext uri="{FF2B5EF4-FFF2-40B4-BE49-F238E27FC236}">
                <a16:creationId xmlns:a16="http://schemas.microsoft.com/office/drawing/2014/main" id="{102321E1-9497-0243-A2EB-7F3649698A71}"/>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07115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Each child ate a _____ of fruit </a:t>
            </a:r>
            <a:br>
              <a:rPr lang="en-GB" dirty="0"/>
            </a:br>
            <a:r>
              <a:rPr lang="en-GB" dirty="0"/>
              <a:t/>
            </a:r>
            <a:br>
              <a:rPr lang="en-GB" dirty="0"/>
            </a:br>
            <a:r>
              <a:rPr lang="en-GB" dirty="0"/>
              <a:t>at break time.</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piece           peace</a:t>
            </a:r>
          </a:p>
          <a:p>
            <a:endParaRPr lang="en-GB" dirty="0"/>
          </a:p>
        </p:txBody>
      </p:sp>
    </p:spTree>
    <p:extLst>
      <p:ext uri="{BB962C8B-B14F-4D97-AF65-F5344CB8AC3E}">
        <p14:creationId xmlns:p14="http://schemas.microsoft.com/office/powerpoint/2010/main" val="327757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Each child ate a </a:t>
            </a:r>
            <a:r>
              <a:rPr lang="en-GB" dirty="0">
                <a:solidFill>
                  <a:srgbClr val="FF3860"/>
                </a:solidFill>
              </a:rPr>
              <a:t>piece</a:t>
            </a:r>
            <a:r>
              <a:rPr lang="en-GB" dirty="0"/>
              <a:t> of fruit </a:t>
            </a:r>
            <a:br>
              <a:rPr lang="en-GB" dirty="0"/>
            </a:br>
            <a:r>
              <a:rPr lang="en-GB" dirty="0"/>
              <a:t/>
            </a:r>
            <a:br>
              <a:rPr lang="en-GB" dirty="0"/>
            </a:br>
            <a:r>
              <a:rPr lang="en-GB" dirty="0"/>
              <a:t>at break time.</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rgbClr val="FF3860"/>
                </a:solidFill>
              </a:rPr>
              <a:t>piece</a:t>
            </a:r>
            <a:r>
              <a:rPr lang="en-GB" dirty="0"/>
              <a:t>           peace</a:t>
            </a:r>
          </a:p>
          <a:p>
            <a:endParaRPr lang="en-GB" dirty="0"/>
          </a:p>
        </p:txBody>
      </p:sp>
      <p:sp>
        <p:nvSpPr>
          <p:cNvPr id="4" name="TextBox 3">
            <a:extLst>
              <a:ext uri="{FF2B5EF4-FFF2-40B4-BE49-F238E27FC236}">
                <a16:creationId xmlns:a16="http://schemas.microsoft.com/office/drawing/2014/main" id="{E0DBAABE-0AD3-284F-90F8-78C968FCD0A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26221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0881443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43708204"/>
                    </a:ext>
                  </a:extLst>
                </a:gridCol>
                <a:gridCol w="1858433">
                  <a:extLst>
                    <a:ext uri="{9D8B030D-6E8A-4147-A177-3AD203B41FA5}">
                      <a16:colId xmlns:a16="http://schemas.microsoft.com/office/drawing/2014/main" val="155212625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except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knot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not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piece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plain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plane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weather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whether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0074633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Homophones</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305137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6" name="Text Placeholder 5">
            <a:extLst>
              <a:ext uri="{FF2B5EF4-FFF2-40B4-BE49-F238E27FC236}">
                <a16:creationId xmlns:a16="http://schemas.microsoft.com/office/drawing/2014/main" id="{6A87D408-A65A-3547-9493-5ECD1D67BE6B}"/>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lnSpcReduction="10000"/>
          </a:bodyPr>
          <a:lstStyle/>
          <a:p>
            <a:r>
              <a:rPr lang="en-GB" dirty="0"/>
              <a:t>Homophones</a:t>
            </a:r>
          </a:p>
          <a:p>
            <a:endParaRPr lang="en-GB" dirty="0"/>
          </a:p>
          <a:p>
            <a:r>
              <a:rPr lang="en-GB" dirty="0"/>
              <a:t>Name:</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sp>
        <p:nvSpPr>
          <p:cNvPr id="9" name="Content Placeholder 8">
            <a:extLst>
              <a:ext uri="{FF2B5EF4-FFF2-40B4-BE49-F238E27FC236}">
                <a16:creationId xmlns:a16="http://schemas.microsoft.com/office/drawing/2014/main" id="{0D362A04-AFF5-3F45-8A9E-EDC43A2C5A0A}"/>
              </a:ext>
            </a:extLst>
          </p:cNvPr>
          <p:cNvSpPr txBox="1">
            <a:spLocks noGrp="1"/>
          </p:cNvSpPr>
          <p:nvPr>
            <p:ph sz="quarter" idx="18"/>
          </p:nvPr>
        </p:nvSpPr>
        <p:spPr>
          <a:xfrm>
            <a:off x="3425190" y="1354611"/>
            <a:ext cx="8382000" cy="5355312"/>
          </a:xfrm>
          <a:prstGeom prst="rect">
            <a:avLst/>
          </a:prstGeom>
          <a:noFill/>
        </p:spPr>
        <p:txBody>
          <a:bodyPr wrap="square" rtlCol="0">
            <a:spAutoFit/>
          </a:bodyPr>
          <a:lstStyle/>
          <a:p>
            <a:pPr marL="0" lvl="0" indent="0">
              <a:lnSpc>
                <a:spcPct val="100000"/>
              </a:lnSpc>
              <a:spcBef>
                <a:spcPts val="0"/>
              </a:spcBef>
              <a:buNone/>
            </a:pPr>
            <a:r>
              <a:rPr lang="en-GB" sz="1800" u="sng" dirty="0">
                <a:solidFill>
                  <a:prstClr val="black"/>
                </a:solidFill>
                <a:latin typeface="OpenDyslexicAlta" pitchFamily="2" charset="77"/>
              </a:rPr>
              <a:t>Write the correct spelling into each sentence. </a:t>
            </a:r>
            <a:endParaRPr lang="en-GB" sz="1800" i="1" u="sng"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 </a:t>
            </a:r>
            <a:endParaRPr lang="en-GB" sz="1800" i="1"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teacher gave everyone a ________ of _________ paper.</a:t>
            </a:r>
          </a:p>
          <a:p>
            <a:pPr marL="0" lvl="0" indent="0">
              <a:lnSpc>
                <a:spcPct val="100000"/>
              </a:lnSpc>
              <a:spcBef>
                <a:spcPts val="0"/>
              </a:spcBef>
              <a:buNone/>
            </a:pPr>
            <a:r>
              <a:rPr lang="en-GB" sz="1800" dirty="0">
                <a:solidFill>
                  <a:prstClr val="black"/>
                </a:solidFill>
                <a:latin typeface="OpenDyslexicAlta" pitchFamily="2" charset="77"/>
              </a:rPr>
              <a:t> </a:t>
            </a:r>
          </a:p>
          <a:p>
            <a:pPr marL="0" lvl="0" indent="0">
              <a:lnSpc>
                <a:spcPct val="100000"/>
              </a:lnSpc>
              <a:spcBef>
                <a:spcPts val="0"/>
              </a:spcBef>
              <a:buNone/>
            </a:pPr>
            <a:r>
              <a:rPr lang="en-GB" sz="1800" dirty="0">
                <a:solidFill>
                  <a:prstClr val="black"/>
                </a:solidFill>
                <a:latin typeface="OpenDyslexicAlta" pitchFamily="2" charset="77"/>
              </a:rPr>
              <a:t>Tim stood at the front of assembly to __________ his prize.</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 had a ________ in my shoelaces.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All was dark, ________ for a tiny candle in the corner.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 like most vegetables but ______ cauliflower.</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In church the people prayed for _______ on Earth.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_________ stopped the children playing out today.</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pilot landed his ________ safely on the runway.</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children wondered ________ they should tell their teacher. </a:t>
            </a:r>
          </a:p>
        </p:txBody>
      </p:sp>
    </p:spTree>
    <p:extLst>
      <p:ext uri="{BB962C8B-B14F-4D97-AF65-F5344CB8AC3E}">
        <p14:creationId xmlns:p14="http://schemas.microsoft.com/office/powerpoint/2010/main" val="428311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6" name="Text Placeholder 5">
            <a:extLst>
              <a:ext uri="{FF2B5EF4-FFF2-40B4-BE49-F238E27FC236}">
                <a16:creationId xmlns:a16="http://schemas.microsoft.com/office/drawing/2014/main" id="{6A87D408-A65A-3547-9493-5ECD1D67BE6B}"/>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lnSpcReduction="10000"/>
          </a:bodyPr>
          <a:lstStyle/>
          <a:p>
            <a:r>
              <a:rPr lang="en-GB" dirty="0"/>
              <a:t>Homophones</a:t>
            </a:r>
          </a:p>
          <a:p>
            <a:endParaRPr lang="en-GB" dirty="0"/>
          </a:p>
          <a:p>
            <a:r>
              <a:rPr lang="en-GB" dirty="0">
                <a:solidFill>
                  <a:srgbClr val="FF3860"/>
                </a:solidFill>
              </a:rPr>
              <a:t>Answers: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sp>
        <p:nvSpPr>
          <p:cNvPr id="9" name="Content Placeholder 8">
            <a:extLst>
              <a:ext uri="{FF2B5EF4-FFF2-40B4-BE49-F238E27FC236}">
                <a16:creationId xmlns:a16="http://schemas.microsoft.com/office/drawing/2014/main" id="{0D362A04-AFF5-3F45-8A9E-EDC43A2C5A0A}"/>
              </a:ext>
            </a:extLst>
          </p:cNvPr>
          <p:cNvSpPr txBox="1">
            <a:spLocks noGrp="1"/>
          </p:cNvSpPr>
          <p:nvPr>
            <p:ph sz="quarter" idx="18"/>
          </p:nvPr>
        </p:nvSpPr>
        <p:spPr>
          <a:xfrm>
            <a:off x="3425190" y="1354611"/>
            <a:ext cx="8382000" cy="5355312"/>
          </a:xfrm>
          <a:prstGeom prst="rect">
            <a:avLst/>
          </a:prstGeom>
          <a:noFill/>
        </p:spPr>
        <p:txBody>
          <a:bodyPr wrap="square" rtlCol="0">
            <a:spAutoFit/>
          </a:bodyPr>
          <a:lstStyle/>
          <a:p>
            <a:pPr marL="0" lvl="0" indent="0">
              <a:lnSpc>
                <a:spcPct val="100000"/>
              </a:lnSpc>
              <a:spcBef>
                <a:spcPts val="0"/>
              </a:spcBef>
              <a:buNone/>
            </a:pPr>
            <a:r>
              <a:rPr lang="en-GB" sz="1800" u="sng" dirty="0">
                <a:solidFill>
                  <a:prstClr val="black"/>
                </a:solidFill>
                <a:latin typeface="OpenDyslexicAlta" pitchFamily="2" charset="77"/>
              </a:rPr>
              <a:t>Write the correct spelling into each sentence. </a:t>
            </a:r>
            <a:endParaRPr lang="en-GB" sz="1800" i="1" u="sng"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 </a:t>
            </a:r>
            <a:endParaRPr lang="en-GB" sz="1800" i="1"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teacher gave everyone a </a:t>
            </a:r>
            <a:r>
              <a:rPr lang="en-GB" u="sng" dirty="0">
                <a:solidFill>
                  <a:srgbClr val="FF3860"/>
                </a:solidFill>
              </a:rPr>
              <a:t>piece</a:t>
            </a:r>
            <a:r>
              <a:rPr lang="en-GB" sz="1800" dirty="0">
                <a:solidFill>
                  <a:srgbClr val="FF3860"/>
                </a:solidFill>
                <a:latin typeface="OpenDyslexicAlta" pitchFamily="2" charset="77"/>
              </a:rPr>
              <a:t> </a:t>
            </a:r>
            <a:r>
              <a:rPr lang="en-GB" sz="1800" dirty="0">
                <a:solidFill>
                  <a:prstClr val="black"/>
                </a:solidFill>
                <a:latin typeface="OpenDyslexicAlta" pitchFamily="2" charset="77"/>
              </a:rPr>
              <a:t>of </a:t>
            </a:r>
            <a:r>
              <a:rPr lang="en-GB" u="sng" dirty="0">
                <a:solidFill>
                  <a:srgbClr val="FF3860"/>
                </a:solidFill>
              </a:rPr>
              <a:t>plain</a:t>
            </a:r>
            <a:r>
              <a:rPr lang="en-GB" dirty="0">
                <a:solidFill>
                  <a:srgbClr val="FF3860"/>
                </a:solidFill>
              </a:rPr>
              <a:t> </a:t>
            </a:r>
            <a:r>
              <a:rPr lang="en-GB" sz="1800" dirty="0">
                <a:solidFill>
                  <a:prstClr val="black"/>
                </a:solidFill>
                <a:latin typeface="OpenDyslexicAlta" pitchFamily="2" charset="77"/>
              </a:rPr>
              <a:t>paper.</a:t>
            </a:r>
          </a:p>
          <a:p>
            <a:pPr marL="0" lvl="0" indent="0">
              <a:lnSpc>
                <a:spcPct val="100000"/>
              </a:lnSpc>
              <a:spcBef>
                <a:spcPts val="0"/>
              </a:spcBef>
              <a:buNone/>
            </a:pPr>
            <a:r>
              <a:rPr lang="en-GB" sz="1800" dirty="0">
                <a:solidFill>
                  <a:prstClr val="black"/>
                </a:solidFill>
                <a:latin typeface="OpenDyslexicAlta" pitchFamily="2" charset="77"/>
              </a:rPr>
              <a:t> </a:t>
            </a:r>
          </a:p>
          <a:p>
            <a:pPr marL="0" indent="0">
              <a:lnSpc>
                <a:spcPct val="100000"/>
              </a:lnSpc>
              <a:spcBef>
                <a:spcPts val="0"/>
              </a:spcBef>
              <a:buNone/>
            </a:pPr>
            <a:r>
              <a:rPr lang="en-GB" sz="1800" dirty="0">
                <a:solidFill>
                  <a:prstClr val="black"/>
                </a:solidFill>
                <a:latin typeface="OpenDyslexicAlta" pitchFamily="2" charset="77"/>
              </a:rPr>
              <a:t>Tim stood at the front of assembly to </a:t>
            </a:r>
            <a:r>
              <a:rPr lang="en-GB" u="sng" dirty="0">
                <a:solidFill>
                  <a:srgbClr val="FF3860"/>
                </a:solidFill>
              </a:rPr>
              <a:t>accept</a:t>
            </a:r>
            <a:r>
              <a:rPr lang="en-GB" sz="1800" dirty="0">
                <a:solidFill>
                  <a:prstClr val="black"/>
                </a:solidFill>
                <a:latin typeface="OpenDyslexicAlta" pitchFamily="2" charset="77"/>
              </a:rPr>
              <a:t> his prize.</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 had a </a:t>
            </a:r>
            <a:r>
              <a:rPr lang="en-GB" u="sng" dirty="0">
                <a:solidFill>
                  <a:srgbClr val="FF3860"/>
                </a:solidFill>
              </a:rPr>
              <a:t>knot</a:t>
            </a:r>
            <a:r>
              <a:rPr lang="en-GB" sz="1800" dirty="0">
                <a:solidFill>
                  <a:prstClr val="black"/>
                </a:solidFill>
                <a:latin typeface="OpenDyslexicAlta" pitchFamily="2" charset="77"/>
              </a:rPr>
              <a:t> in my shoelaces.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All was dark, </a:t>
            </a:r>
            <a:r>
              <a:rPr lang="en-GB" u="sng" dirty="0">
                <a:solidFill>
                  <a:srgbClr val="FF3860"/>
                </a:solidFill>
              </a:rPr>
              <a:t>except</a:t>
            </a:r>
            <a:r>
              <a:rPr lang="en-GB" sz="1800" dirty="0">
                <a:solidFill>
                  <a:prstClr val="black"/>
                </a:solidFill>
                <a:latin typeface="OpenDyslexicAlta" pitchFamily="2" charset="77"/>
              </a:rPr>
              <a:t> for a tiny candle in the corner.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 like most vegetables but </a:t>
            </a:r>
            <a:r>
              <a:rPr lang="en-GB" u="sng" dirty="0">
                <a:solidFill>
                  <a:srgbClr val="FF3860"/>
                </a:solidFill>
              </a:rPr>
              <a:t>not</a:t>
            </a:r>
            <a:r>
              <a:rPr lang="en-GB" sz="1800" dirty="0">
                <a:solidFill>
                  <a:prstClr val="black"/>
                </a:solidFill>
                <a:latin typeface="OpenDyslexicAlta" pitchFamily="2" charset="77"/>
              </a:rPr>
              <a:t> cauliflower.</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In church the people prayed for </a:t>
            </a:r>
            <a:r>
              <a:rPr lang="en-GB" u="sng" dirty="0">
                <a:solidFill>
                  <a:srgbClr val="FF3860"/>
                </a:solidFill>
              </a:rPr>
              <a:t>peace</a:t>
            </a:r>
            <a:r>
              <a:rPr lang="en-GB" sz="1800" dirty="0">
                <a:solidFill>
                  <a:prstClr val="black"/>
                </a:solidFill>
                <a:latin typeface="OpenDyslexicAlta" pitchFamily="2" charset="77"/>
              </a:rPr>
              <a:t> on Earth.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a:t>
            </a:r>
            <a:r>
              <a:rPr lang="en-GB" u="sng" dirty="0">
                <a:solidFill>
                  <a:srgbClr val="FF3860"/>
                </a:solidFill>
              </a:rPr>
              <a:t>weather</a:t>
            </a:r>
            <a:r>
              <a:rPr lang="en-GB" sz="1800" dirty="0">
                <a:solidFill>
                  <a:prstClr val="black"/>
                </a:solidFill>
                <a:latin typeface="OpenDyslexicAlta" pitchFamily="2" charset="77"/>
              </a:rPr>
              <a:t> stopped the children playing out today.</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pilot landed his</a:t>
            </a:r>
            <a:r>
              <a:rPr lang="en-GB" sz="1800" u="sng" dirty="0">
                <a:solidFill>
                  <a:srgbClr val="FF3860"/>
                </a:solidFill>
                <a:latin typeface="OpenDyslexicAlta" pitchFamily="2" charset="77"/>
              </a:rPr>
              <a:t> </a:t>
            </a:r>
            <a:r>
              <a:rPr lang="en-GB" u="sng" dirty="0">
                <a:solidFill>
                  <a:srgbClr val="FF3860"/>
                </a:solidFill>
              </a:rPr>
              <a:t>plane</a:t>
            </a:r>
            <a:r>
              <a:rPr lang="en-GB" sz="1800" u="sng" dirty="0">
                <a:solidFill>
                  <a:srgbClr val="FF3860"/>
                </a:solidFill>
                <a:latin typeface="OpenDyslexicAlta" pitchFamily="2" charset="77"/>
              </a:rPr>
              <a:t> </a:t>
            </a:r>
            <a:r>
              <a:rPr lang="en-GB" sz="1800" dirty="0">
                <a:solidFill>
                  <a:prstClr val="black"/>
                </a:solidFill>
                <a:latin typeface="OpenDyslexicAlta" pitchFamily="2" charset="77"/>
              </a:rPr>
              <a:t>safely on the runway.</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children wondered </a:t>
            </a:r>
            <a:r>
              <a:rPr lang="en-GB" u="sng" dirty="0">
                <a:solidFill>
                  <a:srgbClr val="FF3860"/>
                </a:solidFill>
              </a:rPr>
              <a:t>whether</a:t>
            </a:r>
            <a:r>
              <a:rPr lang="en-GB" dirty="0">
                <a:solidFill>
                  <a:srgbClr val="FF3860"/>
                </a:solidFill>
              </a:rPr>
              <a:t> </a:t>
            </a:r>
            <a:r>
              <a:rPr lang="en-GB" sz="1800" dirty="0">
                <a:solidFill>
                  <a:prstClr val="black"/>
                </a:solidFill>
                <a:latin typeface="OpenDyslexicAlta" pitchFamily="2" charset="77"/>
              </a:rPr>
              <a:t>they should tell their teacher. </a:t>
            </a:r>
          </a:p>
        </p:txBody>
      </p:sp>
    </p:spTree>
    <p:extLst>
      <p:ext uri="{BB962C8B-B14F-4D97-AF65-F5344CB8AC3E}">
        <p14:creationId xmlns:p14="http://schemas.microsoft.com/office/powerpoint/2010/main" val="2054086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’in-’  can mean both ‘not’ and ‘in’/’into.’ In these spellings the prefix ’in-’ means ‘not.’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a:t>
            </a:r>
          </a:p>
        </p:txBody>
      </p:sp>
    </p:spTree>
    <p:extLst>
      <p:ext uri="{BB962C8B-B14F-4D97-AF65-F5344CB8AC3E}">
        <p14:creationId xmlns:p14="http://schemas.microsoft.com/office/powerpoint/2010/main" val="1770965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 prefix ’in-’  can mean both ‘not’ and ‘in’/’into.’ In these spellings the prefix ’in-’ means ‘not.’ </a:t>
            </a:r>
          </a:p>
          <a:p>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inactive</a:t>
            </a:r>
          </a:p>
          <a:p>
            <a:pPr fontAlgn="t"/>
            <a:r>
              <a:rPr lang="en-GB" dirty="0"/>
              <a:t>incorrect</a:t>
            </a:r>
          </a:p>
          <a:p>
            <a:pPr fontAlgn="t"/>
            <a:r>
              <a:rPr lang="en-GB" dirty="0"/>
              <a:t>invisible</a:t>
            </a:r>
          </a:p>
          <a:p>
            <a:pPr fontAlgn="t"/>
            <a:r>
              <a:rPr lang="en-GB" dirty="0"/>
              <a:t>insecure</a:t>
            </a:r>
          </a:p>
          <a:p>
            <a:pPr fontAlgn="t"/>
            <a:r>
              <a:rPr lang="en-GB" dirty="0"/>
              <a:t>inflexible</a:t>
            </a:r>
          </a:p>
          <a:p>
            <a:pPr fontAlgn="t"/>
            <a:r>
              <a:rPr lang="en-GB" dirty="0"/>
              <a:t>indefinite</a:t>
            </a:r>
          </a:p>
          <a:p>
            <a:pPr fontAlgn="t"/>
            <a:r>
              <a:rPr lang="en-GB" dirty="0"/>
              <a:t>inelegant</a:t>
            </a:r>
          </a:p>
          <a:p>
            <a:pPr fontAlgn="t"/>
            <a:r>
              <a:rPr lang="en-GB" dirty="0"/>
              <a:t>incurable</a:t>
            </a:r>
          </a:p>
          <a:p>
            <a:pPr fontAlgn="t"/>
            <a:r>
              <a:rPr lang="en-GB" dirty="0"/>
              <a:t>inability</a:t>
            </a:r>
          </a:p>
          <a:p>
            <a:pPr fontAlgn="t"/>
            <a:r>
              <a:rPr lang="en-GB" dirty="0"/>
              <a:t>inadequate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37244757"/>
              </p:ext>
            </p:extLst>
          </p:nvPr>
        </p:nvGraphicFramePr>
        <p:xfrm>
          <a:off x="3429000" y="1311275"/>
          <a:ext cx="8363607" cy="537895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78878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to the children that today’s words all begin with the prefix ‘in’. Prefixes are added to words to change the meaning. In this case, the words become the opposite of their root word e.g. active becomes inactive, flexible becomes inflexible.  </a:t>
                      </a:r>
                    </a:p>
                    <a:p>
                      <a:endParaRPr lang="en-GB" sz="1700" b="0" i="0" dirty="0">
                        <a:latin typeface="Muli" pitchFamily="2" charset="77"/>
                      </a:endParaRPr>
                    </a:p>
                    <a:p>
                      <a:r>
                        <a:rPr lang="en-GB" sz="1700" b="0" i="0" dirty="0">
                          <a:latin typeface="Muli" pitchFamily="2" charset="77"/>
                        </a:rPr>
                        <a:t>Ask children what the opposite of correct is, if they aren’t sure then remind them of the spelling rule.</a:t>
                      </a:r>
                    </a:p>
                  </a:txBody>
                  <a:tcPr/>
                </a:tc>
                <a:extLst>
                  <a:ext uri="{0D108BD9-81ED-4DB2-BD59-A6C34878D82A}">
                    <a16:rowId xmlns:a16="http://schemas.microsoft.com/office/drawing/2014/main" val="10000"/>
                  </a:ext>
                </a:extLst>
              </a:tr>
              <a:tr h="1603942">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get children to write down the opposite of the words on the slides by adding the prefix ‘in’.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After each example ask the children to share their responses, check they understand the meaning of the word and discuss any errors or misconceptions. </a:t>
                      </a:r>
                    </a:p>
                  </a:txBody>
                  <a:tcPr/>
                </a:tc>
                <a:extLst>
                  <a:ext uri="{0D108BD9-81ED-4DB2-BD59-A6C34878D82A}">
                    <a16:rowId xmlns:a16="http://schemas.microsoft.com/office/drawing/2014/main" val="10001"/>
                  </a:ext>
                </a:extLst>
              </a:tr>
              <a:tr h="1828033">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choose five of the words from the spelling list and write a sentence for each one.</a:t>
                      </a:r>
                    </a:p>
                    <a:p>
                      <a:endParaRPr lang="en-GB" sz="1700" b="0" i="0" dirty="0">
                        <a:latin typeface="Muli" pitchFamily="2" charset="77"/>
                      </a:endParaRPr>
                    </a:p>
                    <a:p>
                      <a:r>
                        <a:rPr lang="en-GB" sz="1700" b="0" i="0" dirty="0">
                          <a:latin typeface="Muli" pitchFamily="2" charset="77"/>
                        </a:rPr>
                        <a:t>Children then share their sentences with a partner to check if they are correct. In pairs, see if children can think of any more words starting with the prefix ‘in’.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569685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82653"/>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active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active</a:t>
            </a:r>
          </a:p>
          <a:p>
            <a:endParaRPr lang="en-GB" dirty="0"/>
          </a:p>
        </p:txBody>
      </p:sp>
    </p:spTree>
    <p:extLst>
      <p:ext uri="{BB962C8B-B14F-4D97-AF65-F5344CB8AC3E}">
        <p14:creationId xmlns:p14="http://schemas.microsoft.com/office/powerpoint/2010/main" val="261098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644868"/>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correct</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correct</a:t>
            </a:r>
          </a:p>
          <a:p>
            <a:endParaRPr lang="en-GB" dirty="0"/>
          </a:p>
        </p:txBody>
      </p:sp>
    </p:spTree>
    <p:extLst>
      <p:ext uri="{BB962C8B-B14F-4D97-AF65-F5344CB8AC3E}">
        <p14:creationId xmlns:p14="http://schemas.microsoft.com/office/powerpoint/2010/main" val="73725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45076"/>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secure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secure</a:t>
            </a:r>
          </a:p>
          <a:p>
            <a:endParaRPr lang="en-GB" dirty="0"/>
          </a:p>
        </p:txBody>
      </p:sp>
    </p:spTree>
    <p:extLst>
      <p:ext uri="{BB962C8B-B14F-4D97-AF65-F5344CB8AC3E}">
        <p14:creationId xmlns:p14="http://schemas.microsoft.com/office/powerpoint/2010/main" val="101591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07498"/>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visible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visible</a:t>
            </a:r>
          </a:p>
          <a:p>
            <a:endParaRPr lang="en-GB" dirty="0"/>
          </a:p>
        </p:txBody>
      </p:sp>
    </p:spTree>
    <p:extLst>
      <p:ext uri="{BB962C8B-B14F-4D97-AF65-F5344CB8AC3E}">
        <p14:creationId xmlns:p14="http://schemas.microsoft.com/office/powerpoint/2010/main" val="281345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95180"/>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flexible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flexible</a:t>
            </a:r>
          </a:p>
          <a:p>
            <a:endParaRPr lang="en-GB" dirty="0"/>
          </a:p>
        </p:txBody>
      </p:sp>
    </p:spTree>
    <p:extLst>
      <p:ext uri="{BB962C8B-B14F-4D97-AF65-F5344CB8AC3E}">
        <p14:creationId xmlns:p14="http://schemas.microsoft.com/office/powerpoint/2010/main" val="293902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7122209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u r a _ l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o r _ e c t</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s e c u r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b _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y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e l _ _ a n t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 e f _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e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_ 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v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d e _ _ a t 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_ e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baseline="0" dirty="0">
                          <a:latin typeface="OpenDyslexicAlta" pitchFamily="2" charset="77"/>
                          <a:ea typeface="OpenDyslexic" charset="0"/>
                          <a:cs typeface="OpenDyslexic" charset="0"/>
                        </a:rPr>
                        <a:t>_ n v _ s _ b l e </a:t>
                      </a:r>
                      <a:r>
                        <a:rPr lang="en-GB" sz="3200" b="0" i="0" dirty="0">
                          <a:latin typeface="OpenDyslexicAlta" pitchFamily="2" charset="77"/>
                          <a:ea typeface="OpenDyslexic" charset="0"/>
                          <a:cs typeface="OpenDyslexic" charset="0"/>
                        </a:rPr>
                        <a:t>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02378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4516742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8063330"/>
              </p:ext>
            </p:extLst>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u r a </a:t>
                      </a:r>
                      <a:r>
                        <a:rPr lang="en-GB" sz="3200" b="0" i="0" u="sng" baseline="0" dirty="0">
                          <a:solidFill>
                            <a:srgbClr val="FF3860"/>
                          </a:solidFill>
                          <a:latin typeface="OpenDyslexicAlta" pitchFamily="2" charset="77"/>
                          <a:ea typeface="OpenDyslexic" charset="0"/>
                          <a:cs typeface="OpenDyslexic" charset="0"/>
                        </a:rPr>
                        <a:t>b</a:t>
                      </a:r>
                      <a:r>
                        <a:rPr lang="en-GB" sz="3200" b="0" i="0" baseline="0" dirty="0">
                          <a:latin typeface="OpenDyslexicAlta" pitchFamily="2" charset="77"/>
                          <a:ea typeface="OpenDyslexic" charset="0"/>
                          <a:cs typeface="OpenDyslexic" charset="0"/>
                        </a:rPr>
                        <a:t> l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o r </a:t>
                      </a:r>
                      <a:r>
                        <a:rPr lang="en-GB" sz="3200" b="0" i="0" u="sng" baseline="0" dirty="0">
                          <a:solidFill>
                            <a:srgbClr val="FF3860"/>
                          </a:solidFill>
                          <a:latin typeface="OpenDyslexicAlta" pitchFamily="2" charset="77"/>
                          <a:ea typeface="OpenDyslexic" charset="0"/>
                          <a:cs typeface="OpenDyslexic" charset="0"/>
                        </a:rPr>
                        <a:t>r</a:t>
                      </a:r>
                      <a:r>
                        <a:rPr lang="en-GB" sz="3200" b="0" i="0" baseline="0" dirty="0">
                          <a:latin typeface="OpenDyslexicAlta" pitchFamily="2" charset="77"/>
                          <a:ea typeface="OpenDyslexic" charset="0"/>
                          <a:cs typeface="OpenDyslexic" charset="0"/>
                        </a:rPr>
                        <a:t> e c t</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s e c u r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b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l</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y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e l </a:t>
                      </a:r>
                      <a:r>
                        <a:rPr lang="en-GB" sz="3200" b="0" i="0" u="sng" baseline="0" dirty="0">
                          <a:solidFill>
                            <a:srgbClr val="FF3860"/>
                          </a:solidFill>
                          <a:latin typeface="OpenDyslexicAlta" pitchFamily="2" charset="77"/>
                          <a:ea typeface="OpenDyslexic" charset="0"/>
                          <a:cs typeface="OpenDyslexic" charset="0"/>
                        </a:rPr>
                        <a:t>e</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g</a:t>
                      </a:r>
                      <a:r>
                        <a:rPr lang="en-GB" sz="3200" b="0" i="0" baseline="0" dirty="0">
                          <a:latin typeface="OpenDyslexicAlta" pitchFamily="2" charset="77"/>
                          <a:ea typeface="OpenDyslexic" charset="0"/>
                          <a:cs typeface="OpenDyslexic" charset="0"/>
                        </a:rPr>
                        <a:t> a n t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 e f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n</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e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a</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v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d e </a:t>
                      </a:r>
                      <a:r>
                        <a:rPr lang="en-GB" sz="3200" b="0" i="0" u="sng" baseline="0" dirty="0">
                          <a:solidFill>
                            <a:srgbClr val="FF3860"/>
                          </a:solidFill>
                          <a:latin typeface="OpenDyslexicAlta" pitchFamily="2" charset="77"/>
                          <a:ea typeface="OpenDyslexic" charset="0"/>
                          <a:cs typeface="OpenDyslexic" charset="0"/>
                        </a:rPr>
                        <a:t>q</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u</a:t>
                      </a:r>
                      <a:r>
                        <a:rPr lang="en-GB" sz="3200" b="0" i="0" baseline="0" dirty="0">
                          <a:latin typeface="OpenDyslexicAlta" pitchFamily="2" charset="77"/>
                          <a:ea typeface="OpenDyslexic" charset="0"/>
                          <a:cs typeface="OpenDyslexic" charset="0"/>
                        </a:rPr>
                        <a:t> a t 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f</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l</a:t>
                      </a:r>
                      <a:r>
                        <a:rPr lang="en-GB" sz="3200" b="0" i="0" baseline="0" dirty="0">
                          <a:latin typeface="OpenDyslexicAlta" pitchFamily="2" charset="77"/>
                          <a:ea typeface="OpenDyslexic" charset="0"/>
                          <a:cs typeface="OpenDyslexic" charset="0"/>
                        </a:rPr>
                        <a:t> e </a:t>
                      </a:r>
                      <a:r>
                        <a:rPr lang="en-GB" sz="3200" b="0" i="0" u="sng" baseline="0" dirty="0">
                          <a:solidFill>
                            <a:srgbClr val="FF3860"/>
                          </a:solidFill>
                          <a:latin typeface="OpenDyslexicAlta" pitchFamily="2" charset="77"/>
                          <a:ea typeface="OpenDyslexic" charset="0"/>
                          <a:cs typeface="OpenDyslexic" charset="0"/>
                        </a:rPr>
                        <a:t>x</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v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s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r>
                        <a:rPr lang="en-GB" sz="3200" b="0" i="0" dirty="0">
                          <a:latin typeface="OpenDyslexicAlta" pitchFamily="2" charset="77"/>
                          <a:ea typeface="OpenDyslexic" charset="0"/>
                          <a:cs typeface="OpenDyslexic" charset="0"/>
                        </a:rPr>
                        <a:t>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752944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7570814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140221980"/>
                    </a:ext>
                  </a:extLst>
                </a:gridCol>
                <a:gridCol w="1858433">
                  <a:extLst>
                    <a:ext uri="{9D8B030D-6E8A-4147-A177-3AD203B41FA5}">
                      <a16:colId xmlns:a16="http://schemas.microsoft.com/office/drawing/2014/main" val="275253442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224821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7884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Opposite Words - Before a root word starting with l, the ‘in-’ prefix becomes ‘</a:t>
            </a:r>
            <a:r>
              <a:rPr lang="en-GB" dirty="0" err="1"/>
              <a:t>il</a:t>
            </a:r>
            <a:r>
              <a:rPr lang="en-GB" dirty="0"/>
              <a:t>-’.  Before a root word starting with r the prefix ‘in-’ becomes ’</a:t>
            </a:r>
            <a:r>
              <a:rPr lang="en-GB" dirty="0" err="1"/>
              <a:t>ir</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a:t>
            </a:r>
          </a:p>
        </p:txBody>
      </p:sp>
    </p:spTree>
    <p:extLst>
      <p:ext uri="{BB962C8B-B14F-4D97-AF65-F5344CB8AC3E}">
        <p14:creationId xmlns:p14="http://schemas.microsoft.com/office/powerpoint/2010/main" val="12241889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prefixes </a:t>
            </a:r>
            <a:r>
              <a:rPr lang="en-GB" dirty="0" err="1"/>
              <a:t>il</a:t>
            </a:r>
            <a:r>
              <a:rPr lang="en-GB" dirty="0"/>
              <a:t>-, </a:t>
            </a:r>
            <a:r>
              <a:rPr lang="en-GB" dirty="0" err="1"/>
              <a:t>im</a:t>
            </a:r>
            <a:r>
              <a:rPr lang="en-GB" dirty="0"/>
              <a:t>- and -</a:t>
            </a:r>
            <a:r>
              <a:rPr lang="en-GB" dirty="0" err="1"/>
              <a:t>ir</a:t>
            </a: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illegal</a:t>
            </a:r>
          </a:p>
          <a:p>
            <a:pPr fontAlgn="t"/>
            <a:r>
              <a:rPr lang="en-GB" dirty="0"/>
              <a:t>illegible</a:t>
            </a:r>
          </a:p>
          <a:p>
            <a:pPr fontAlgn="t"/>
            <a:r>
              <a:rPr lang="en-GB" dirty="0"/>
              <a:t>immature</a:t>
            </a:r>
          </a:p>
          <a:p>
            <a:pPr fontAlgn="t"/>
            <a:r>
              <a:rPr lang="en-GB" dirty="0"/>
              <a:t>immortal</a:t>
            </a:r>
          </a:p>
          <a:p>
            <a:pPr fontAlgn="t"/>
            <a:r>
              <a:rPr lang="en-GB" dirty="0"/>
              <a:t>impossible</a:t>
            </a:r>
          </a:p>
          <a:p>
            <a:pPr fontAlgn="t"/>
            <a:r>
              <a:rPr lang="en-GB" dirty="0"/>
              <a:t>impatient</a:t>
            </a:r>
          </a:p>
          <a:p>
            <a:pPr fontAlgn="t"/>
            <a:r>
              <a:rPr lang="en-GB" dirty="0"/>
              <a:t>imperfect</a:t>
            </a:r>
          </a:p>
          <a:p>
            <a:pPr fontAlgn="t"/>
            <a:r>
              <a:rPr lang="en-GB" dirty="0"/>
              <a:t>irregular</a:t>
            </a:r>
          </a:p>
          <a:p>
            <a:pPr fontAlgn="t"/>
            <a:r>
              <a:rPr lang="en-GB" dirty="0"/>
              <a:t>irrelevant</a:t>
            </a:r>
          </a:p>
          <a:p>
            <a:pPr fontAlgn="t"/>
            <a:r>
              <a:rPr lang="en-GB" dirty="0"/>
              <a:t>irresponsible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178486390"/>
              </p:ext>
            </p:extLst>
          </p:nvPr>
        </p:nvGraphicFramePr>
        <p:xfrm>
          <a:off x="3429000" y="1311275"/>
          <a:ext cx="8363607" cy="530658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finding the opposite of words by adding the prefix ‘</a:t>
                      </a:r>
                      <a:r>
                        <a:rPr lang="en-GB" sz="1700" b="0" i="0" dirty="0" err="1">
                          <a:latin typeface="Muli" pitchFamily="2" charset="77"/>
                        </a:rPr>
                        <a:t>il</a:t>
                      </a:r>
                      <a:r>
                        <a:rPr lang="en-GB" sz="1700" b="0" i="0" dirty="0">
                          <a:latin typeface="Muli" pitchFamily="2" charset="77"/>
                        </a:rPr>
                        <a:t>’, ‘</a:t>
                      </a:r>
                      <a:r>
                        <a:rPr lang="en-GB" sz="1700" b="0" i="0" dirty="0" err="1">
                          <a:latin typeface="Muli" pitchFamily="2" charset="77"/>
                        </a:rPr>
                        <a:t>ir</a:t>
                      </a:r>
                      <a:r>
                        <a:rPr lang="en-GB" sz="1700" b="0" i="0" dirty="0">
                          <a:latin typeface="Muli" pitchFamily="2" charset="77"/>
                        </a:rPr>
                        <a:t>’ or ‘</a:t>
                      </a:r>
                      <a:r>
                        <a:rPr lang="en-GB" sz="1700" b="0" i="0" dirty="0" err="1">
                          <a:latin typeface="Muli" pitchFamily="2" charset="77"/>
                        </a:rPr>
                        <a:t>im</a:t>
                      </a:r>
                      <a:r>
                        <a:rPr lang="en-GB" sz="1700" b="0" i="0" dirty="0">
                          <a:latin typeface="Muli" pitchFamily="2" charset="77"/>
                        </a:rPr>
                        <a:t>’. </a:t>
                      </a:r>
                      <a:br>
                        <a:rPr lang="en-GB" sz="1700" b="0" i="0" dirty="0">
                          <a:latin typeface="Muli" pitchFamily="2" charset="77"/>
                        </a:rPr>
                      </a:br>
                      <a:r>
                        <a:rPr lang="en-GB" sz="1700" b="0" i="0" dirty="0">
                          <a:latin typeface="Muli" pitchFamily="2" charset="77"/>
                        </a:rPr>
                        <a:t>If the root word starts with ‘l’ then the prefix is ‘</a:t>
                      </a:r>
                      <a:r>
                        <a:rPr lang="en-GB" sz="1700" b="0" i="0" dirty="0" err="1">
                          <a:latin typeface="Muli" pitchFamily="2" charset="77"/>
                        </a:rPr>
                        <a:t>il</a:t>
                      </a:r>
                      <a:r>
                        <a:rPr lang="en-GB" sz="1700" b="0" i="0" dirty="0">
                          <a:latin typeface="Muli" pitchFamily="2" charset="77"/>
                        </a:rPr>
                        <a:t/>
                      </a:r>
                      <a:br>
                        <a:rPr lang="en-GB" sz="1700" b="0" i="0" dirty="0">
                          <a:latin typeface="Muli" pitchFamily="2" charset="77"/>
                        </a:rPr>
                      </a:br>
                      <a:r>
                        <a:rPr lang="en-GB" sz="1700" b="0" i="0" dirty="0">
                          <a:latin typeface="Muli" pitchFamily="2" charset="77"/>
                        </a:rPr>
                        <a:t>If the root word starts with ‘r’ then the prefix is ‘</a:t>
                      </a:r>
                      <a:r>
                        <a:rPr lang="en-GB" sz="1700" b="0" i="0" dirty="0" err="1">
                          <a:latin typeface="Muli" pitchFamily="2" charset="77"/>
                        </a:rPr>
                        <a:t>ir</a:t>
                      </a:r>
                      <a:r>
                        <a:rPr lang="en-GB" sz="1700" b="0" i="0" dirty="0">
                          <a:latin typeface="Muli" pitchFamily="2" charset="77"/>
                        </a:rPr>
                        <a:t>’</a:t>
                      </a:r>
                      <a:br>
                        <a:rPr lang="en-GB" sz="1700" b="0" i="0" dirty="0">
                          <a:latin typeface="Muli" pitchFamily="2" charset="77"/>
                        </a:rPr>
                      </a:br>
                      <a:r>
                        <a:rPr lang="en-GB" sz="1700" b="0" i="0" dirty="0">
                          <a:latin typeface="Muli" pitchFamily="2" charset="77"/>
                        </a:rPr>
                        <a:t>If the root word starts with ‘p’ or a ‘m’ then the prefix is ‘</a:t>
                      </a:r>
                      <a:r>
                        <a:rPr lang="en-GB" sz="1700" b="0" i="0" dirty="0" err="1">
                          <a:latin typeface="Muli" pitchFamily="2" charset="77"/>
                        </a:rPr>
                        <a:t>im</a:t>
                      </a:r>
                      <a:r>
                        <a:rPr lang="en-GB" sz="1700" b="0" i="0" dirty="0">
                          <a:latin typeface="Muli" pitchFamily="2" charset="77"/>
                        </a:rPr>
                        <a:t>’.</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Can children think of any words beginning with these prefixes?</a:t>
                      </a:r>
                    </a:p>
                  </a:txBody>
                  <a:tcPr/>
                </a:tc>
                <a:extLst>
                  <a:ext uri="{0D108BD9-81ED-4DB2-BD59-A6C34878D82A}">
                    <a16:rowId xmlns:a16="http://schemas.microsoft.com/office/drawing/2014/main" val="10000"/>
                  </a:ext>
                </a:extLst>
              </a:tr>
              <a:tr h="1454785">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spelling rules above, get children to write down the correct prefix for each of the root words on the power point slide.</a:t>
                      </a:r>
                    </a:p>
                    <a:p>
                      <a:endParaRPr lang="en-GB" sz="1700" b="0" i="0" baseline="0" dirty="0">
                        <a:latin typeface="Muli" pitchFamily="2" charset="77"/>
                      </a:endParaRPr>
                    </a:p>
                    <a:p>
                      <a:r>
                        <a:rPr lang="en-GB" sz="1700" b="0" i="0" baseline="0" dirty="0">
                          <a:latin typeface="Muli" pitchFamily="2" charset="77"/>
                        </a:rPr>
                        <a:t>Compare with a partner and then share with the class to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 small groups, give children the word cards. Children take it in turns to pick a card from the pile, read it out and the others in the group write it on their whiteboards. Child with the card acts as the teacher to check the spelling. </a:t>
                      </a:r>
                    </a:p>
                    <a:p>
                      <a:endParaRPr lang="en-GB" sz="1700" b="0" i="0" dirty="0">
                        <a:latin typeface="Muli" pitchFamily="2" charset="77"/>
                      </a:endParaRPr>
                    </a:p>
                    <a:p>
                      <a:r>
                        <a:rPr lang="en-GB" sz="1700" b="0" i="0" dirty="0">
                          <a:latin typeface="Muli" pitchFamily="2" charset="77"/>
                        </a:rPr>
                        <a:t>Next child then takes a card and the activity continues round the group.</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88209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933450" y="1005524"/>
            <a:ext cx="10113462" cy="1325563"/>
          </a:xfrm>
        </p:spPr>
        <p:txBody>
          <a:bodyPr>
            <a:noAutofit/>
          </a:bodyPr>
          <a:lstStyle/>
          <a:p>
            <a:pPr algn="l">
              <a:lnSpc>
                <a:spcPct val="150000"/>
              </a:lnSpc>
            </a:pPr>
            <a:r>
              <a:rPr lang="en-GB" sz="2000" dirty="0"/>
              <a:t>If the root word starts with ‘l’ then the prefix is ‘</a:t>
            </a:r>
            <a:r>
              <a:rPr lang="en-GB" sz="2000" dirty="0" err="1"/>
              <a:t>il</a:t>
            </a:r>
            <a:r>
              <a:rPr lang="en-GB" sz="2000" dirty="0"/>
              <a:t/>
            </a:r>
            <a:br>
              <a:rPr lang="en-GB" sz="2000" dirty="0"/>
            </a:br>
            <a:r>
              <a:rPr lang="en-GB" sz="2000" dirty="0"/>
              <a:t>If the root word starts with ‘r’ then the prefix is ‘</a:t>
            </a:r>
            <a:r>
              <a:rPr lang="en-GB" sz="2000" dirty="0" err="1"/>
              <a:t>ir</a:t>
            </a:r>
            <a:r>
              <a:rPr lang="en-GB" sz="2000" dirty="0"/>
              <a:t>’</a:t>
            </a:r>
            <a:br>
              <a:rPr lang="en-GB" sz="2000" dirty="0"/>
            </a:br>
            <a:r>
              <a:rPr lang="en-GB" sz="2000" dirty="0"/>
              <a:t>If the root word starts with ‘p’ or a ‘m’ then the prefix is ‘</a:t>
            </a:r>
            <a:r>
              <a:rPr lang="en-GB" sz="2000" dirty="0" err="1"/>
              <a:t>im</a:t>
            </a:r>
            <a:r>
              <a:rPr lang="en-GB" sz="2000" dirty="0"/>
              <a:t>’.</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828686270"/>
              </p:ext>
            </p:extLst>
          </p:nvPr>
        </p:nvGraphicFramePr>
        <p:xfrm>
          <a:off x="933450" y="2633397"/>
          <a:ext cx="10420350" cy="2377440"/>
        </p:xfrm>
        <a:graphic>
          <a:graphicData uri="http://schemas.openxmlformats.org/drawingml/2006/table">
            <a:tbl>
              <a:tblPr firstRow="1" bandRow="1">
                <a:tableStyleId>{5940675A-B579-460E-94D1-54222C63F5DA}</a:tableStyleId>
              </a:tblPr>
              <a:tblGrid>
                <a:gridCol w="2084070">
                  <a:extLst>
                    <a:ext uri="{9D8B030D-6E8A-4147-A177-3AD203B41FA5}">
                      <a16:colId xmlns:a16="http://schemas.microsoft.com/office/drawing/2014/main" val="3529516601"/>
                    </a:ext>
                  </a:extLst>
                </a:gridCol>
                <a:gridCol w="2084070">
                  <a:extLst>
                    <a:ext uri="{9D8B030D-6E8A-4147-A177-3AD203B41FA5}">
                      <a16:colId xmlns:a16="http://schemas.microsoft.com/office/drawing/2014/main" val="345942729"/>
                    </a:ext>
                  </a:extLst>
                </a:gridCol>
                <a:gridCol w="2084070">
                  <a:extLst>
                    <a:ext uri="{9D8B030D-6E8A-4147-A177-3AD203B41FA5}">
                      <a16:colId xmlns:a16="http://schemas.microsoft.com/office/drawing/2014/main" val="185187011"/>
                    </a:ext>
                  </a:extLst>
                </a:gridCol>
                <a:gridCol w="2084070">
                  <a:extLst>
                    <a:ext uri="{9D8B030D-6E8A-4147-A177-3AD203B41FA5}">
                      <a16:colId xmlns:a16="http://schemas.microsoft.com/office/drawing/2014/main" val="3871539845"/>
                    </a:ext>
                  </a:extLst>
                </a:gridCol>
                <a:gridCol w="2084070">
                  <a:extLst>
                    <a:ext uri="{9D8B030D-6E8A-4147-A177-3AD203B41FA5}">
                      <a16:colId xmlns:a16="http://schemas.microsoft.com/office/drawing/2014/main" val="3117844603"/>
                    </a:ext>
                  </a:extLst>
                </a:gridCol>
              </a:tblGrid>
              <a:tr h="370840">
                <a:tc>
                  <a:txBody>
                    <a:bodyPr/>
                    <a:lstStyle/>
                    <a:p>
                      <a:pPr algn="ctr" fontAlgn="t"/>
                      <a:r>
                        <a:rPr lang="en-GB" sz="2400" b="0" i="0" dirty="0">
                          <a:latin typeface="OpenDyslexicAlta" pitchFamily="2" charset="77"/>
                        </a:rPr>
                        <a:t/>
                      </a:r>
                      <a:br>
                        <a:rPr lang="en-GB" sz="2400" b="0" i="0" dirty="0">
                          <a:latin typeface="OpenDyslexicAlta" pitchFamily="2" charset="77"/>
                        </a:rPr>
                      </a:br>
                      <a:r>
                        <a:rPr lang="en-GB" sz="2400" b="0" i="0" dirty="0">
                          <a:latin typeface="OpenDyslexicAlta" pitchFamily="2" charset="77"/>
                        </a:rPr>
                        <a:t>legal</a:t>
                      </a:r>
                    </a:p>
                    <a:p>
                      <a:pPr algn="ctr" fontAlgn="t"/>
                      <a:endParaRPr lang="en-GB" sz="2400" b="0" i="0" dirty="0">
                        <a:latin typeface="OpenDyslexicAlta" pitchFamily="2" charset="77"/>
                      </a:endParaRPr>
                    </a:p>
                  </a:txBody>
                  <a:tcPr/>
                </a:tc>
                <a:tc>
                  <a:txBody>
                    <a:bodyPr/>
                    <a:lstStyle/>
                    <a:p>
                      <a:pPr algn="ctr"/>
                      <a:endParaRPr lang="en-GB" sz="2400" b="0" i="0" dirty="0">
                        <a:latin typeface="OpenDyslexicAlta" pitchFamily="2" charset="77"/>
                      </a:endParaRPr>
                    </a:p>
                    <a:p>
                      <a:pPr algn="ctr"/>
                      <a:r>
                        <a:rPr lang="en-GB" sz="2400" b="0" i="0" dirty="0">
                          <a:latin typeface="OpenDyslexicAlta" pitchFamily="2" charset="77"/>
                        </a:rPr>
                        <a:t>mature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patient</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regular</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responsible</a:t>
                      </a:r>
                    </a:p>
                    <a:p>
                      <a:pPr algn="ctr"/>
                      <a:endParaRPr lang="en-GB" sz="2400" b="0" i="0" dirty="0">
                        <a:latin typeface="OpenDyslexicAlta" pitchFamily="2" charset="77"/>
                      </a:endParaRPr>
                    </a:p>
                  </a:txBody>
                  <a:tcPr/>
                </a:tc>
                <a:extLst>
                  <a:ext uri="{0D108BD9-81ED-4DB2-BD59-A6C34878D82A}">
                    <a16:rowId xmlns:a16="http://schemas.microsoft.com/office/drawing/2014/main" val="275695595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legible</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possible</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mortal</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perfect</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algn="ctr"/>
                      <a:r>
                        <a:rPr lang="en-GB" sz="2400" b="0" i="0" dirty="0">
                          <a:latin typeface="OpenDyslexicAlta" pitchFamily="2" charset="77"/>
                        </a:rPr>
                        <a:t>relevant</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1044266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818621"/>
            <a:ext cx="10515600" cy="1325563"/>
          </a:xfrm>
        </p:spPr>
        <p:txBody>
          <a:bodyPr>
            <a:noAutofit/>
          </a:bodyPr>
          <a:lstStyle/>
          <a:p>
            <a:pPr algn="l"/>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993769235"/>
              </p:ext>
            </p:extLst>
          </p:nvPr>
        </p:nvGraphicFramePr>
        <p:xfrm>
          <a:off x="381001" y="2391629"/>
          <a:ext cx="11543780" cy="3244400"/>
        </p:xfrm>
        <a:graphic>
          <a:graphicData uri="http://schemas.openxmlformats.org/drawingml/2006/table">
            <a:tbl>
              <a:tblPr firstRow="1" bandRow="1">
                <a:tableStyleId>{5940675A-B579-460E-94D1-54222C63F5DA}</a:tableStyleId>
              </a:tblPr>
              <a:tblGrid>
                <a:gridCol w="2308756">
                  <a:extLst>
                    <a:ext uri="{9D8B030D-6E8A-4147-A177-3AD203B41FA5}">
                      <a16:colId xmlns:a16="http://schemas.microsoft.com/office/drawing/2014/main" val="3529516601"/>
                    </a:ext>
                  </a:extLst>
                </a:gridCol>
                <a:gridCol w="2308756">
                  <a:extLst>
                    <a:ext uri="{9D8B030D-6E8A-4147-A177-3AD203B41FA5}">
                      <a16:colId xmlns:a16="http://schemas.microsoft.com/office/drawing/2014/main" val="345942729"/>
                    </a:ext>
                  </a:extLst>
                </a:gridCol>
                <a:gridCol w="2308756">
                  <a:extLst>
                    <a:ext uri="{9D8B030D-6E8A-4147-A177-3AD203B41FA5}">
                      <a16:colId xmlns:a16="http://schemas.microsoft.com/office/drawing/2014/main" val="185187011"/>
                    </a:ext>
                  </a:extLst>
                </a:gridCol>
                <a:gridCol w="2308756">
                  <a:extLst>
                    <a:ext uri="{9D8B030D-6E8A-4147-A177-3AD203B41FA5}">
                      <a16:colId xmlns:a16="http://schemas.microsoft.com/office/drawing/2014/main" val="3871539845"/>
                    </a:ext>
                  </a:extLst>
                </a:gridCol>
                <a:gridCol w="2308756">
                  <a:extLst>
                    <a:ext uri="{9D8B030D-6E8A-4147-A177-3AD203B41FA5}">
                      <a16:colId xmlns:a16="http://schemas.microsoft.com/office/drawing/2014/main" val="3117844603"/>
                    </a:ext>
                  </a:extLst>
                </a:gridCol>
              </a:tblGrid>
              <a:tr h="1622200">
                <a:tc>
                  <a:txBody>
                    <a:bodyPr/>
                    <a:lstStyle/>
                    <a:p>
                      <a:pPr algn="ctr" fontAlgn="t"/>
                      <a:r>
                        <a:rPr lang="en-GB" sz="2400" b="0" i="0" dirty="0">
                          <a:latin typeface="OpenDyslexicAlta" pitchFamily="2" charset="77"/>
                        </a:rPr>
                        <a:t>illegal</a:t>
                      </a:r>
                    </a:p>
                  </a:txBody>
                  <a:tcPr anchor="ctr"/>
                </a:tc>
                <a:tc>
                  <a:txBody>
                    <a:bodyPr/>
                    <a:lstStyle/>
                    <a:p>
                      <a:pPr algn="ctr"/>
                      <a:r>
                        <a:rPr lang="en-GB" sz="2400" b="0" i="0" dirty="0">
                          <a:latin typeface="OpenDyslexicAlta" pitchFamily="2" charset="77"/>
                        </a:rPr>
                        <a:t>immature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impatient</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irregular</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irresponsible</a:t>
                      </a:r>
                    </a:p>
                    <a:p>
                      <a:pPr algn="ctr"/>
                      <a:endParaRPr lang="en-GB" sz="2400" b="0" i="0" dirty="0">
                        <a:latin typeface="OpenDyslexicAlta" pitchFamily="2" charset="77"/>
                      </a:endParaRPr>
                    </a:p>
                  </a:txBody>
                  <a:tcPr anchor="ctr"/>
                </a:tc>
                <a:extLst>
                  <a:ext uri="{0D108BD9-81ED-4DB2-BD59-A6C34878D82A}">
                    <a16:rowId xmlns:a16="http://schemas.microsoft.com/office/drawing/2014/main" val="2756955956"/>
                  </a:ext>
                </a:extLst>
              </a:tr>
              <a:tr h="1622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illegible</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impossible</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immortal</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imperfect</a:t>
                      </a:r>
                    </a:p>
                    <a:p>
                      <a:pPr algn="ctr"/>
                      <a:endParaRPr lang="en-GB" sz="2400" b="0" i="0" dirty="0">
                        <a:latin typeface="OpenDyslexicAlta" pitchFamily="2" charset="77"/>
                      </a:endParaRPr>
                    </a:p>
                  </a:txBody>
                  <a:tcPr anchor="ctr"/>
                </a:tc>
                <a:tc>
                  <a:txBody>
                    <a:bodyPr/>
                    <a:lstStyle/>
                    <a:p>
                      <a:pPr algn="ctr"/>
                      <a:r>
                        <a:rPr lang="en-GB" sz="2400" b="0" i="0" dirty="0">
                          <a:latin typeface="OpenDyslexicAlta" pitchFamily="2" charset="77"/>
                        </a:rPr>
                        <a:t>irrelevant</a:t>
                      </a:r>
                    </a:p>
                  </a:txBody>
                  <a:tcPr anchor="ct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2284529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6162223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99159956"/>
                    </a:ext>
                  </a:extLst>
                </a:gridCol>
                <a:gridCol w="1858433">
                  <a:extLst>
                    <a:ext uri="{9D8B030D-6E8A-4147-A177-3AD203B41FA5}">
                      <a16:colId xmlns:a16="http://schemas.microsoft.com/office/drawing/2014/main" val="361877922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6811428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Before a root word starting with l, the ‘in-’ prefix becomes ‘</a:t>
                      </a:r>
                      <a:r>
                        <a:rPr lang="en-GB" sz="1400" baseline="0" dirty="0" err="1">
                          <a:latin typeface="Muli" pitchFamily="2" charset="77"/>
                        </a:rPr>
                        <a:t>il</a:t>
                      </a:r>
                      <a:r>
                        <a:rPr lang="en-GB" sz="1400" baseline="0" dirty="0">
                          <a:latin typeface="Muli" pitchFamily="2" charset="77"/>
                        </a:rPr>
                        <a:t>-’.  Before a root word starting with r the prefix ‘in-’ becomes ’</a:t>
                      </a:r>
                      <a:r>
                        <a:rPr lang="en-GB" sz="1400" baseline="0" dirty="0" err="1">
                          <a:latin typeface="Muli" pitchFamily="2" charset="77"/>
                        </a:rPr>
                        <a:t>ir</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80952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95650" y="1396998"/>
            <a:ext cx="8979408" cy="5462016"/>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838183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8469269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Rules: Before a root word starting with l the ‘in-’ prefix becomes ‘</a:t>
                      </a:r>
                      <a:r>
                        <a:rPr lang="en-GB" sz="1400" b="0" i="0" baseline="0" dirty="0" err="1">
                          <a:latin typeface="Muli" pitchFamily="2" charset="77"/>
                        </a:rPr>
                        <a:t>il</a:t>
                      </a:r>
                      <a:r>
                        <a:rPr lang="en-GB" sz="1400" b="0" i="0" baseline="0" dirty="0">
                          <a:latin typeface="Muli" pitchFamily="2" charset="77"/>
                        </a:rPr>
                        <a:t>-’.  Before a root word starting with r the prefix ‘in-’ becomes ’</a:t>
                      </a:r>
                      <a:r>
                        <a:rPr lang="en-GB" sz="1400" b="0" i="0" baseline="0" dirty="0" err="1">
                          <a:latin typeface="Muli" pitchFamily="2" charset="77"/>
                        </a:rPr>
                        <a:t>ir</a:t>
                      </a:r>
                      <a:r>
                        <a:rPr lang="en-GB" sz="1400" b="0" i="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8" name="TextBox 17"/>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il</a:t>
            </a:r>
            <a:endParaRPr lang="en-GB" sz="3200" dirty="0">
              <a:latin typeface="OpenDyslexicAlta" pitchFamily="2" charset="77"/>
              <a:ea typeface="OpenDyslexic" charset="0"/>
              <a:cs typeface="OpenDyslexic" charset="0"/>
            </a:endParaRPr>
          </a:p>
        </p:txBody>
      </p:sp>
      <p:sp>
        <p:nvSpPr>
          <p:cNvPr id="19" name="TextBox 18"/>
          <p:cNvSpPr txBox="1"/>
          <p:nvPr/>
        </p:nvSpPr>
        <p:spPr>
          <a:xfrm>
            <a:off x="8808632" y="150200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ir</a:t>
            </a:r>
            <a:endParaRPr lang="en-GB" sz="3200" dirty="0">
              <a:latin typeface="OpenDyslexicAlta" pitchFamily="2" charset="77"/>
              <a:ea typeface="OpenDyslexic" charset="0"/>
              <a:cs typeface="OpenDyslexic" charset="0"/>
            </a:endParaRPr>
          </a:p>
        </p:txBody>
      </p:sp>
      <p:sp>
        <p:nvSpPr>
          <p:cNvPr id="20" name="TextBox 19"/>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im</a:t>
            </a:r>
            <a:endParaRPr lang="en-GB" sz="3200" dirty="0">
              <a:latin typeface="OpenDyslexicAlta" pitchFamily="2" charset="77"/>
              <a:ea typeface="OpenDyslexic" charset="0"/>
              <a:cs typeface="OpenDyslexic" charset="0"/>
            </a:endParaRPr>
          </a:p>
        </p:txBody>
      </p:sp>
      <p:sp>
        <p:nvSpPr>
          <p:cNvPr id="21" name="TextBox 20"/>
          <p:cNvSpPr txBox="1"/>
          <p:nvPr/>
        </p:nvSpPr>
        <p:spPr>
          <a:xfrm>
            <a:off x="3458595" y="4749075"/>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write a sentence using one or more of these words?</a:t>
            </a:r>
          </a:p>
        </p:txBody>
      </p:sp>
      <p:sp>
        <p:nvSpPr>
          <p:cNvPr id="22" name="TextBox 21"/>
          <p:cNvSpPr txBox="1"/>
          <p:nvPr/>
        </p:nvSpPr>
        <p:spPr>
          <a:xfrm>
            <a:off x="9518535" y="4389795"/>
            <a:ext cx="2422751" cy="2062103"/>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My Sentence</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8315563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12213" y="138378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2022367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Rules: Before a root word starting with l the ‘in-’ prefix becomes ‘</a:t>
                      </a:r>
                      <a:r>
                        <a:rPr lang="en-GB" sz="1400" b="0" i="0" baseline="0" dirty="0" err="1">
                          <a:latin typeface="Muli" pitchFamily="2" charset="77"/>
                        </a:rPr>
                        <a:t>il</a:t>
                      </a:r>
                      <a:r>
                        <a:rPr lang="en-GB" sz="1400" b="0" i="0" baseline="0" dirty="0">
                          <a:latin typeface="Muli" pitchFamily="2" charset="77"/>
                        </a:rPr>
                        <a:t>-’.  Before a root word starting with r the prefix ‘in-’ becomes ’</a:t>
                      </a:r>
                      <a:r>
                        <a:rPr lang="en-GB" sz="1400" b="0" i="0" baseline="0" dirty="0" err="1">
                          <a:latin typeface="Muli" pitchFamily="2" charset="77"/>
                        </a:rPr>
                        <a:t>ir</a:t>
                      </a:r>
                      <a:r>
                        <a:rPr lang="en-GB" sz="1400" b="0" i="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8" name="TextBox 17"/>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il</a:t>
            </a:r>
            <a:endParaRPr lang="en-GB" sz="3200" dirty="0">
              <a:latin typeface="OpenDyslexicAlta" pitchFamily="2" charset="77"/>
              <a:ea typeface="OpenDyslexic" charset="0"/>
              <a:cs typeface="OpenDyslexic" charset="0"/>
            </a:endParaRPr>
          </a:p>
        </p:txBody>
      </p:sp>
      <p:sp>
        <p:nvSpPr>
          <p:cNvPr id="19" name="TextBox 18"/>
          <p:cNvSpPr txBox="1"/>
          <p:nvPr/>
        </p:nvSpPr>
        <p:spPr>
          <a:xfrm>
            <a:off x="8808632" y="150200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ir</a:t>
            </a:r>
            <a:endParaRPr lang="en-GB" sz="3200" dirty="0">
              <a:latin typeface="OpenDyslexicAlta" pitchFamily="2" charset="77"/>
              <a:ea typeface="OpenDyslexic" charset="0"/>
              <a:cs typeface="OpenDyslexic" charset="0"/>
            </a:endParaRPr>
          </a:p>
        </p:txBody>
      </p:sp>
      <p:sp>
        <p:nvSpPr>
          <p:cNvPr id="20" name="TextBox 19"/>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im</a:t>
            </a:r>
            <a:endParaRPr lang="en-GB" sz="3200" dirty="0">
              <a:latin typeface="OpenDyslexicAlta" pitchFamily="2" charset="77"/>
              <a:ea typeface="OpenDyslexic" charset="0"/>
              <a:cs typeface="OpenDyslexic" charset="0"/>
            </a:endParaRPr>
          </a:p>
        </p:txBody>
      </p:sp>
      <p:sp>
        <p:nvSpPr>
          <p:cNvPr id="21" name="TextBox 20"/>
          <p:cNvSpPr txBox="1"/>
          <p:nvPr/>
        </p:nvSpPr>
        <p:spPr>
          <a:xfrm>
            <a:off x="3458595" y="4749075"/>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write a sentence using one or more of these words?</a:t>
            </a:r>
          </a:p>
        </p:txBody>
      </p:sp>
      <p:sp>
        <p:nvSpPr>
          <p:cNvPr id="22" name="TextBox 21"/>
          <p:cNvSpPr txBox="1"/>
          <p:nvPr/>
        </p:nvSpPr>
        <p:spPr>
          <a:xfrm>
            <a:off x="9518535" y="4389795"/>
            <a:ext cx="2422751" cy="2062103"/>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My Sentence</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
        <p:nvSpPr>
          <p:cNvPr id="2" name="Rectangle 1">
            <a:extLst>
              <a:ext uri="{FF2B5EF4-FFF2-40B4-BE49-F238E27FC236}">
                <a16:creationId xmlns:a16="http://schemas.microsoft.com/office/drawing/2014/main" id="{3FAF8BC4-3F4B-D746-92C2-AF666558B641}"/>
              </a:ext>
            </a:extLst>
          </p:cNvPr>
          <p:cNvSpPr/>
          <p:nvPr/>
        </p:nvSpPr>
        <p:spPr>
          <a:xfrm>
            <a:off x="3517113" y="2108864"/>
            <a:ext cx="92191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illegal</a:t>
            </a:r>
          </a:p>
        </p:txBody>
      </p:sp>
      <p:sp>
        <p:nvSpPr>
          <p:cNvPr id="6" name="Rectangle 5">
            <a:extLst>
              <a:ext uri="{FF2B5EF4-FFF2-40B4-BE49-F238E27FC236}">
                <a16:creationId xmlns:a16="http://schemas.microsoft.com/office/drawing/2014/main" id="{11BBB6B5-4B1C-B04A-80EC-5D790BBEC0D6}"/>
              </a:ext>
            </a:extLst>
          </p:cNvPr>
          <p:cNvSpPr/>
          <p:nvPr/>
        </p:nvSpPr>
        <p:spPr>
          <a:xfrm>
            <a:off x="3506735" y="2502114"/>
            <a:ext cx="112088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illegible</a:t>
            </a:r>
          </a:p>
        </p:txBody>
      </p:sp>
      <p:sp>
        <p:nvSpPr>
          <p:cNvPr id="7" name="Rectangle 6">
            <a:extLst>
              <a:ext uri="{FF2B5EF4-FFF2-40B4-BE49-F238E27FC236}">
                <a16:creationId xmlns:a16="http://schemas.microsoft.com/office/drawing/2014/main" id="{7A76772E-5B6F-8E45-ACA1-80E2EDFDC8A0}"/>
              </a:ext>
            </a:extLst>
          </p:cNvPr>
          <p:cNvSpPr/>
          <p:nvPr/>
        </p:nvSpPr>
        <p:spPr>
          <a:xfrm>
            <a:off x="6463335" y="4335648"/>
            <a:ext cx="132049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immature</a:t>
            </a:r>
          </a:p>
        </p:txBody>
      </p:sp>
      <p:sp>
        <p:nvSpPr>
          <p:cNvPr id="8" name="Rectangle 7">
            <a:extLst>
              <a:ext uri="{FF2B5EF4-FFF2-40B4-BE49-F238E27FC236}">
                <a16:creationId xmlns:a16="http://schemas.microsoft.com/office/drawing/2014/main" id="{4D018425-2B2E-9742-AED2-BFEF12003BCC}"/>
              </a:ext>
            </a:extLst>
          </p:cNvPr>
          <p:cNvSpPr/>
          <p:nvPr/>
        </p:nvSpPr>
        <p:spPr>
          <a:xfrm>
            <a:off x="6463335" y="4698194"/>
            <a:ext cx="127772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immortal</a:t>
            </a:r>
            <a:endParaRPr lang="en-US" dirty="0">
              <a:solidFill>
                <a:srgbClr val="FF3860"/>
              </a:solidFill>
            </a:endParaRPr>
          </a:p>
        </p:txBody>
      </p:sp>
      <p:sp>
        <p:nvSpPr>
          <p:cNvPr id="10" name="Rectangle 9">
            <a:extLst>
              <a:ext uri="{FF2B5EF4-FFF2-40B4-BE49-F238E27FC236}">
                <a16:creationId xmlns:a16="http://schemas.microsoft.com/office/drawing/2014/main" id="{9ADAD0AE-20DD-B743-8B44-6B5C847B9574}"/>
              </a:ext>
            </a:extLst>
          </p:cNvPr>
          <p:cNvSpPr/>
          <p:nvPr/>
        </p:nvSpPr>
        <p:spPr>
          <a:xfrm>
            <a:off x="6461372" y="5354786"/>
            <a:ext cx="132587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impatient</a:t>
            </a:r>
            <a:endParaRPr lang="en-US" dirty="0">
              <a:solidFill>
                <a:srgbClr val="FF3860"/>
              </a:solidFill>
            </a:endParaRPr>
          </a:p>
        </p:txBody>
      </p:sp>
      <p:sp>
        <p:nvSpPr>
          <p:cNvPr id="11" name="Rectangle 10">
            <a:extLst>
              <a:ext uri="{FF2B5EF4-FFF2-40B4-BE49-F238E27FC236}">
                <a16:creationId xmlns:a16="http://schemas.microsoft.com/office/drawing/2014/main" id="{CF725B7E-C129-4244-852B-E41FF524CC39}"/>
              </a:ext>
            </a:extLst>
          </p:cNvPr>
          <p:cNvSpPr/>
          <p:nvPr/>
        </p:nvSpPr>
        <p:spPr>
          <a:xfrm>
            <a:off x="6470067" y="5679525"/>
            <a:ext cx="138127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imperfect</a:t>
            </a:r>
            <a:endParaRPr lang="en-US" dirty="0">
              <a:solidFill>
                <a:srgbClr val="FF3860"/>
              </a:solidFill>
            </a:endParaRPr>
          </a:p>
        </p:txBody>
      </p:sp>
      <p:sp>
        <p:nvSpPr>
          <p:cNvPr id="12" name="Rectangle 11">
            <a:extLst>
              <a:ext uri="{FF2B5EF4-FFF2-40B4-BE49-F238E27FC236}">
                <a16:creationId xmlns:a16="http://schemas.microsoft.com/office/drawing/2014/main" id="{6EBDD7BD-30F8-664F-9103-6307441FAD04}"/>
              </a:ext>
            </a:extLst>
          </p:cNvPr>
          <p:cNvSpPr/>
          <p:nvPr/>
        </p:nvSpPr>
        <p:spPr>
          <a:xfrm>
            <a:off x="6456637" y="5025107"/>
            <a:ext cx="146302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impossible</a:t>
            </a:r>
          </a:p>
        </p:txBody>
      </p:sp>
      <p:sp>
        <p:nvSpPr>
          <p:cNvPr id="13" name="Rectangle 12">
            <a:extLst>
              <a:ext uri="{FF2B5EF4-FFF2-40B4-BE49-F238E27FC236}">
                <a16:creationId xmlns:a16="http://schemas.microsoft.com/office/drawing/2014/main" id="{C136C715-2DDE-6845-A2C8-E826D7492B26}"/>
              </a:ext>
            </a:extLst>
          </p:cNvPr>
          <p:cNvSpPr/>
          <p:nvPr/>
        </p:nvSpPr>
        <p:spPr>
          <a:xfrm>
            <a:off x="9354213" y="2132782"/>
            <a:ext cx="121546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irregular</a:t>
            </a:r>
          </a:p>
        </p:txBody>
      </p:sp>
      <p:sp>
        <p:nvSpPr>
          <p:cNvPr id="14" name="Rectangle 13">
            <a:extLst>
              <a:ext uri="{FF2B5EF4-FFF2-40B4-BE49-F238E27FC236}">
                <a16:creationId xmlns:a16="http://schemas.microsoft.com/office/drawing/2014/main" id="{7351DEF6-878B-6941-90A7-6595662CE1DE}"/>
              </a:ext>
            </a:extLst>
          </p:cNvPr>
          <p:cNvSpPr/>
          <p:nvPr/>
        </p:nvSpPr>
        <p:spPr>
          <a:xfrm>
            <a:off x="9361419" y="2502114"/>
            <a:ext cx="136441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irrelevant</a:t>
            </a:r>
          </a:p>
        </p:txBody>
      </p:sp>
      <p:sp>
        <p:nvSpPr>
          <p:cNvPr id="15" name="Rectangle 14">
            <a:extLst>
              <a:ext uri="{FF2B5EF4-FFF2-40B4-BE49-F238E27FC236}">
                <a16:creationId xmlns:a16="http://schemas.microsoft.com/office/drawing/2014/main" id="{FF61AD34-7B0E-7040-B86F-3934E5C940D6}"/>
              </a:ext>
            </a:extLst>
          </p:cNvPr>
          <p:cNvSpPr/>
          <p:nvPr/>
        </p:nvSpPr>
        <p:spPr>
          <a:xfrm>
            <a:off x="9354213" y="2919173"/>
            <a:ext cx="174227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irresponsible</a:t>
            </a:r>
          </a:p>
        </p:txBody>
      </p:sp>
    </p:spTree>
    <p:extLst>
      <p:ext uri="{BB962C8B-B14F-4D97-AF65-F5344CB8AC3E}">
        <p14:creationId xmlns:p14="http://schemas.microsoft.com/office/powerpoint/2010/main" val="4207239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‘sub-’ which means under or below.</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4</a:t>
            </a:r>
          </a:p>
        </p:txBody>
      </p:sp>
    </p:spTree>
    <p:extLst>
      <p:ext uri="{BB962C8B-B14F-4D97-AF65-F5344CB8AC3E}">
        <p14:creationId xmlns:p14="http://schemas.microsoft.com/office/powerpoint/2010/main" val="10426360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 The prefix ‘sub-’ which means under or below.</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72683465"/>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that children are looking at words with the prefix ‘sub’. Sub changes the meaning of the word to mean under or below.  Ask children if they can think of any words that begin with the prefix ‘sub’ – can they think why it might mean under or below?</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spelling - each child to have a mini whiteboard. Choose a word from the list and ask children to write in on their whiteboard and hold it up to check spelling. </a:t>
                      </a:r>
                    </a:p>
                    <a:p>
                      <a:endParaRPr lang="en-GB" sz="1700" b="0" i="0" baseline="0" dirty="0">
                        <a:latin typeface="Muli" pitchFamily="2" charset="77"/>
                      </a:endParaRPr>
                    </a:p>
                    <a:p>
                      <a:r>
                        <a:rPr lang="en-GB" sz="1700" b="0" i="0" baseline="0" dirty="0">
                          <a:latin typeface="Muli" pitchFamily="2" charset="77"/>
                        </a:rPr>
                        <a:t>Remind children to segment the word in their head when writing to include sub+ root word. </a:t>
                      </a:r>
                    </a:p>
                    <a:p>
                      <a:endParaRPr lang="en-GB" sz="1700" b="0" i="0" baseline="0" dirty="0">
                        <a:latin typeface="Muli" pitchFamily="2" charset="77"/>
                      </a:endParaRPr>
                    </a:p>
                    <a:p>
                      <a:r>
                        <a:rPr lang="en-GB" sz="1700" b="0" i="0" baseline="0" dirty="0">
                          <a:latin typeface="Muli" pitchFamily="2" charset="77"/>
                        </a:rPr>
                        <a:t>Discuss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endParaRPr lang="en-GB" sz="1700" b="0" i="0" dirty="0">
                        <a:latin typeface="Muli" pitchFamily="2" charset="77"/>
                      </a:endParaRPr>
                    </a:p>
                    <a:p>
                      <a:r>
                        <a:rPr lang="en-GB" sz="1700" b="0" i="0" dirty="0">
                          <a:latin typeface="Muli" pitchFamily="2" charset="77"/>
                        </a:rPr>
                        <a:t>Children to choose the correct word from the spelling list to complete the sentence on the power point.</a:t>
                      </a:r>
                    </a:p>
                    <a:p>
                      <a:endParaRPr lang="en-GB" sz="1700" b="0" i="0" dirty="0">
                        <a:latin typeface="Muli" pitchFamily="2" charset="77"/>
                      </a:endParaRPr>
                    </a:p>
                    <a:p>
                      <a:r>
                        <a:rPr lang="en-GB" sz="1700" b="0" i="0" dirty="0">
                          <a:latin typeface="Muli" pitchFamily="2" charset="77"/>
                        </a:rPr>
                        <a:t>Check with a partner and then feed back as a class.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10" name="Table 9">
            <a:extLst>
              <a:ext uri="{FF2B5EF4-FFF2-40B4-BE49-F238E27FC236}">
                <a16:creationId xmlns:a16="http://schemas.microsoft.com/office/drawing/2014/main" id="{9F5EE644-3FD3-9447-B681-763FEC2580C7}"/>
              </a:ext>
            </a:extLst>
          </p:cNvPr>
          <p:cNvGraphicFramePr>
            <a:graphicFrameLocks noGrp="1"/>
          </p:cNvGraphicFramePr>
          <p:nvPr>
            <p:extLst>
              <p:ext uri="{D42A27DB-BD31-4B8C-83A1-F6EECF244321}">
                <p14:modId xmlns:p14="http://schemas.microsoft.com/office/powerpoint/2010/main" val="2068899282"/>
              </p:ext>
            </p:extLst>
          </p:nvPr>
        </p:nvGraphicFramePr>
        <p:xfrm>
          <a:off x="508000" y="15499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6618656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1677385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064782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__________ .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__________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_____________.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___________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29618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526008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a:t>
            </a:r>
            <a:r>
              <a:rPr lang="en-GB" dirty="0">
                <a:solidFill>
                  <a:srgbClr val="FF3860"/>
                </a:solidFill>
                <a:latin typeface="OpenDyslexicAlta" pitchFamily="2" charset="77"/>
                <a:ea typeface="OpenDyslexic" charset="0"/>
                <a:cs typeface="OpenDyslexic" charset="0"/>
              </a:rPr>
              <a:t>subject</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a:t>
            </a:r>
            <a:r>
              <a:rPr lang="en-GB" dirty="0">
                <a:solidFill>
                  <a:srgbClr val="FF3860"/>
                </a:solidFill>
                <a:latin typeface="OpenDyslexicAlta" pitchFamily="2" charset="77"/>
                <a:ea typeface="OpenDyslexic" charset="0"/>
                <a:cs typeface="OpenDyslexic" charset="0"/>
              </a:rPr>
              <a:t>subway</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a:t>
            </a:r>
            <a:r>
              <a:rPr lang="en-GB" dirty="0">
                <a:solidFill>
                  <a:srgbClr val="FF3860"/>
                </a:solidFill>
                <a:latin typeface="OpenDyslexicAlta" pitchFamily="2" charset="77"/>
                <a:ea typeface="OpenDyslexic" charset="0"/>
                <a:cs typeface="OpenDyslexic" charset="0"/>
              </a:rPr>
              <a:t>submerge</a:t>
            </a:r>
            <a:r>
              <a:rPr lang="en-GB" dirty="0">
                <a:latin typeface="OpenDyslexicAlta" pitchFamily="2" charset="77"/>
                <a:ea typeface="OpenDyslexic" charset="0"/>
                <a:cs typeface="OpenDyslexic" charset="0"/>
              </a:rPr>
              <a:t>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a:t>
            </a:r>
            <a:r>
              <a:rPr lang="en-GB" dirty="0">
                <a:solidFill>
                  <a:srgbClr val="FF3860"/>
                </a:solidFill>
                <a:latin typeface="OpenDyslexicAlta" pitchFamily="2" charset="77"/>
                <a:ea typeface="OpenDyslexic" charset="0"/>
                <a:cs typeface="OpenDyslexic" charset="0"/>
              </a:rPr>
              <a:t>substandard</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a:t>
            </a:r>
            <a:r>
              <a:rPr lang="en-GB" dirty="0">
                <a:solidFill>
                  <a:srgbClr val="FF3860"/>
                </a:solidFill>
                <a:latin typeface="OpenDyslexicAlta" pitchFamily="2" charset="77"/>
                <a:ea typeface="OpenDyslexic" charset="0"/>
                <a:cs typeface="OpenDyslexic" charset="0"/>
              </a:rPr>
              <a:t>submit</a:t>
            </a:r>
            <a:r>
              <a:rPr lang="en-GB" dirty="0">
                <a:latin typeface="OpenDyslexicAlta" pitchFamily="2" charset="77"/>
                <a:ea typeface="OpenDyslexic" charset="0"/>
                <a:cs typeface="OpenDyslexic" charset="0"/>
              </a:rPr>
              <a:t>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639972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7210507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439234727"/>
                    </a:ext>
                  </a:extLst>
                </a:gridCol>
                <a:gridCol w="1858433">
                  <a:extLst>
                    <a:ext uri="{9D8B030D-6E8A-4147-A177-3AD203B41FA5}">
                      <a16:colId xmlns:a16="http://schemas.microsoft.com/office/drawing/2014/main" val="35489039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606108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66648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240244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485166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81314999"/>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45260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5681155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07649262"/>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731759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‘inter-’ means between, amongst or during.</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5</a:t>
            </a:r>
          </a:p>
        </p:txBody>
      </p:sp>
    </p:spTree>
    <p:extLst>
      <p:ext uri="{BB962C8B-B14F-4D97-AF65-F5344CB8AC3E}">
        <p14:creationId xmlns:p14="http://schemas.microsoft.com/office/powerpoint/2010/main" val="27186435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prefix ‘inter-’ means between, amongst or during.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interact</a:t>
            </a:r>
          </a:p>
          <a:p>
            <a:pPr fontAlgn="t"/>
            <a:r>
              <a:rPr lang="en-GB" dirty="0"/>
              <a:t>intercity</a:t>
            </a:r>
          </a:p>
          <a:p>
            <a:pPr fontAlgn="t"/>
            <a:r>
              <a:rPr lang="en-GB" dirty="0"/>
              <a:t>international</a:t>
            </a:r>
          </a:p>
          <a:p>
            <a:pPr fontAlgn="t"/>
            <a:r>
              <a:rPr lang="en-GB" dirty="0"/>
              <a:t>interfere</a:t>
            </a:r>
          </a:p>
          <a:p>
            <a:pPr fontAlgn="t"/>
            <a:r>
              <a:rPr lang="en-GB" dirty="0"/>
              <a:t>interview</a:t>
            </a:r>
          </a:p>
          <a:p>
            <a:pPr fontAlgn="t"/>
            <a:r>
              <a:rPr lang="en-GB" dirty="0"/>
              <a:t>intercept</a:t>
            </a:r>
          </a:p>
          <a:p>
            <a:pPr fontAlgn="t"/>
            <a:r>
              <a:rPr lang="en-GB" dirty="0"/>
              <a:t>intercom</a:t>
            </a:r>
          </a:p>
          <a:p>
            <a:pPr fontAlgn="t"/>
            <a:r>
              <a:rPr lang="en-GB" dirty="0"/>
              <a:t>internet</a:t>
            </a:r>
          </a:p>
          <a:p>
            <a:pPr fontAlgn="t"/>
            <a:r>
              <a:rPr lang="en-GB" dirty="0"/>
              <a:t>interchange</a:t>
            </a:r>
          </a:p>
          <a:p>
            <a:pPr fontAlgn="t"/>
            <a:r>
              <a:rPr lang="en-GB" dirty="0"/>
              <a:t>interface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148930854"/>
              </p:ext>
            </p:extLst>
          </p:nvPr>
        </p:nvGraphicFramePr>
        <p:xfrm>
          <a:off x="3429000" y="1311275"/>
          <a:ext cx="8545882" cy="5268593"/>
        </p:xfrm>
        <a:graphic>
          <a:graphicData uri="http://schemas.openxmlformats.org/drawingml/2006/table">
            <a:tbl>
              <a:tblPr firstRow="1" bandRow="1">
                <a:tableStyleId>{5940675A-B579-460E-94D1-54222C63F5DA}</a:tableStyleId>
              </a:tblPr>
              <a:tblGrid>
                <a:gridCol w="1607975">
                  <a:extLst>
                    <a:ext uri="{9D8B030D-6E8A-4147-A177-3AD203B41FA5}">
                      <a16:colId xmlns:a16="http://schemas.microsoft.com/office/drawing/2014/main" val="20000"/>
                    </a:ext>
                  </a:extLst>
                </a:gridCol>
                <a:gridCol w="6937907">
                  <a:extLst>
                    <a:ext uri="{9D8B030D-6E8A-4147-A177-3AD203B41FA5}">
                      <a16:colId xmlns:a16="http://schemas.microsoft.com/office/drawing/2014/main" val="20001"/>
                    </a:ext>
                  </a:extLst>
                </a:gridCol>
              </a:tblGrid>
              <a:tr h="13908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prefix ‘inter’ is added to words to make them mean between, amongst or during. </a:t>
                      </a:r>
                    </a:p>
                    <a:p>
                      <a:endParaRPr lang="en-GB" sz="1700" b="0" i="0" dirty="0">
                        <a:latin typeface="Muli" pitchFamily="2" charset="77"/>
                      </a:endParaRPr>
                    </a:p>
                    <a:p>
                      <a:r>
                        <a:rPr lang="en-GB" sz="1700" b="0" i="0" dirty="0">
                          <a:latin typeface="Muli" pitchFamily="2" charset="77"/>
                        </a:rPr>
                        <a:t>Ask children to partner talk for one minute to think of any words beginning with the prefix ‘inter’.</a:t>
                      </a:r>
                    </a:p>
                  </a:txBody>
                  <a:tcPr/>
                </a:tc>
                <a:extLst>
                  <a:ext uri="{0D108BD9-81ED-4DB2-BD59-A6C34878D82A}">
                    <a16:rowId xmlns:a16="http://schemas.microsoft.com/office/drawing/2014/main" val="10000"/>
                  </a:ext>
                </a:extLst>
              </a:tr>
              <a:tr h="170737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To help children understand how the words mean between, amongst or during, use the power point slide to get them to match up the  definitions with the correct word.</a:t>
                      </a:r>
                    </a:p>
                    <a:p>
                      <a:endParaRPr lang="en-GB" sz="1700" b="0" i="0" baseline="0" dirty="0">
                        <a:latin typeface="Muli" pitchFamily="2" charset="77"/>
                      </a:endParaRPr>
                    </a:p>
                    <a:p>
                      <a:r>
                        <a:rPr lang="en-GB" sz="1700" b="0" i="0" baseline="0" dirty="0">
                          <a:latin typeface="Muli" pitchFamily="2" charset="77"/>
                        </a:rPr>
                        <a:t>Check answers and discuss misconceptions. Children could work independently or in a pair. </a:t>
                      </a:r>
                    </a:p>
                  </a:txBody>
                  <a:tcPr/>
                </a:tc>
                <a:extLst>
                  <a:ext uri="{0D108BD9-81ED-4DB2-BD59-A6C34878D82A}">
                    <a16:rowId xmlns:a16="http://schemas.microsoft.com/office/drawing/2014/main" val="10001"/>
                  </a:ext>
                </a:extLst>
              </a:tr>
              <a:tr h="2170357">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write the word ‘international’ across their mini white board. Set a 7 minute timer and see who can add as many of the spelling list words in to a scrabble web as possible.</a:t>
                      </a:r>
                    </a:p>
                    <a:p>
                      <a:endParaRPr lang="en-GB" sz="1700" b="0" i="0" dirty="0">
                        <a:latin typeface="Muli" pitchFamily="2" charset="77"/>
                      </a:endParaRPr>
                    </a:p>
                    <a:p>
                      <a:r>
                        <a:rPr lang="en-GB" sz="1700" b="0" i="0" dirty="0">
                          <a:latin typeface="Muli" pitchFamily="2" charset="77"/>
                        </a:rPr>
                        <a:t>You can use the example on the slide below if they need some support getting started.</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Feedback and if time, draw a scrabble web on the board as a class.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1424453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571499" y="884236"/>
            <a:ext cx="10515600" cy="1325563"/>
          </a:xfrm>
        </p:spPr>
        <p:txBody>
          <a:bodyPr>
            <a:noAutofit/>
          </a:bodyPr>
          <a:lstStyle/>
          <a:p>
            <a:r>
              <a:rPr lang="en-GB" sz="3600" dirty="0"/>
              <a:t>Match the definition with the meaning:</a:t>
            </a:r>
          </a:p>
        </p:txBody>
      </p:sp>
      <p:graphicFrame>
        <p:nvGraphicFramePr>
          <p:cNvPr id="7" name="Table 6">
            <a:extLst>
              <a:ext uri="{FF2B5EF4-FFF2-40B4-BE49-F238E27FC236}">
                <a16:creationId xmlns:a16="http://schemas.microsoft.com/office/drawing/2014/main" id="{2C6AE331-0BBD-4B7D-989F-2A9A72D3E248}"/>
              </a:ext>
            </a:extLst>
          </p:cNvPr>
          <p:cNvGraphicFramePr>
            <a:graphicFrameLocks noGrp="1"/>
          </p:cNvGraphicFramePr>
          <p:nvPr>
            <p:extLst>
              <p:ext uri="{D42A27DB-BD31-4B8C-83A1-F6EECF244321}">
                <p14:modId xmlns:p14="http://schemas.microsoft.com/office/powerpoint/2010/main" val="2623221845"/>
              </p:ext>
            </p:extLst>
          </p:nvPr>
        </p:nvGraphicFramePr>
        <p:xfrm>
          <a:off x="989556" y="2209799"/>
          <a:ext cx="9916569" cy="3609976"/>
        </p:xfrm>
        <a:graphic>
          <a:graphicData uri="http://schemas.openxmlformats.org/drawingml/2006/table">
            <a:tbl>
              <a:tblPr firstRow="1" bandRow="1">
                <a:tableStyleId>{5940675A-B579-460E-94D1-54222C63F5DA}</a:tableStyleId>
              </a:tblPr>
              <a:tblGrid>
                <a:gridCol w="1841326">
                  <a:extLst>
                    <a:ext uri="{9D8B030D-6E8A-4147-A177-3AD203B41FA5}">
                      <a16:colId xmlns:a16="http://schemas.microsoft.com/office/drawing/2014/main" val="1346488415"/>
                    </a:ext>
                  </a:extLst>
                </a:gridCol>
                <a:gridCol w="1531656">
                  <a:extLst>
                    <a:ext uri="{9D8B030D-6E8A-4147-A177-3AD203B41FA5}">
                      <a16:colId xmlns:a16="http://schemas.microsoft.com/office/drawing/2014/main" val="1384051603"/>
                    </a:ext>
                  </a:extLst>
                </a:gridCol>
                <a:gridCol w="6543587">
                  <a:extLst>
                    <a:ext uri="{9D8B030D-6E8A-4147-A177-3AD203B41FA5}">
                      <a16:colId xmlns:a16="http://schemas.microsoft.com/office/drawing/2014/main" val="2556261791"/>
                    </a:ext>
                  </a:extLst>
                </a:gridCol>
              </a:tblGrid>
              <a:tr h="902494">
                <a:tc>
                  <a:txBody>
                    <a:bodyPr/>
                    <a:lstStyle/>
                    <a:p>
                      <a:r>
                        <a:rPr lang="en-GB" b="0" i="0" dirty="0">
                          <a:latin typeface="OpenDyslexicAlta" pitchFamily="2" charset="77"/>
                        </a:rPr>
                        <a:t>intergalactic</a:t>
                      </a:r>
                    </a:p>
                  </a:txBody>
                  <a:tcPr/>
                </a:tc>
                <a:tc>
                  <a:txBody>
                    <a:bodyPr/>
                    <a:lstStyle/>
                    <a:p>
                      <a:endParaRPr lang="en-GB" b="0" i="0" dirty="0">
                        <a:latin typeface="OpenDyslexicAlta" pitchFamily="2" charset="77"/>
                      </a:endParaRPr>
                    </a:p>
                  </a:txBody>
                  <a:tcPr/>
                </a:tc>
                <a:tc>
                  <a:txBody>
                    <a:bodyPr/>
                    <a:lstStyle/>
                    <a:p>
                      <a:r>
                        <a:rPr lang="en-GB" b="0" i="0" dirty="0">
                          <a:latin typeface="OpenDyslexicAlta" pitchFamily="2" charset="77"/>
                        </a:rPr>
                        <a:t>A global, online computer network.</a:t>
                      </a:r>
                    </a:p>
                  </a:txBody>
                  <a:tcPr/>
                </a:tc>
                <a:extLst>
                  <a:ext uri="{0D108BD9-81ED-4DB2-BD59-A6C34878D82A}">
                    <a16:rowId xmlns:a16="http://schemas.microsoft.com/office/drawing/2014/main" val="2105589277"/>
                  </a:ext>
                </a:extLst>
              </a:tr>
              <a:tr h="902494">
                <a:tc>
                  <a:txBody>
                    <a:bodyPr/>
                    <a:lstStyle/>
                    <a:p>
                      <a:r>
                        <a:rPr lang="en-GB" b="0" i="0" dirty="0">
                          <a:latin typeface="OpenDyslexicAlta" pitchFamily="2" charset="77"/>
                        </a:rPr>
                        <a:t>interview</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Relating to, or moving between, two or more galaxies in the universe.</a:t>
                      </a:r>
                      <a:endParaRPr lang="en-GB" b="0" i="0" dirty="0">
                        <a:latin typeface="OpenDyslexicAlta" pitchFamily="2" charset="77"/>
                      </a:endParaRPr>
                    </a:p>
                  </a:txBody>
                  <a:tcPr/>
                </a:tc>
                <a:extLst>
                  <a:ext uri="{0D108BD9-81ED-4DB2-BD59-A6C34878D82A}">
                    <a16:rowId xmlns:a16="http://schemas.microsoft.com/office/drawing/2014/main" val="518098980"/>
                  </a:ext>
                </a:extLst>
              </a:tr>
              <a:tr h="902494">
                <a:tc>
                  <a:txBody>
                    <a:bodyPr/>
                    <a:lstStyle/>
                    <a:p>
                      <a:r>
                        <a:rPr lang="en-GB" b="0" i="0" dirty="0">
                          <a:latin typeface="OpenDyslexicAlta" pitchFamily="2" charset="77"/>
                        </a:rPr>
                        <a:t>international</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A process that occurs when you want to get a job.</a:t>
                      </a:r>
                      <a:endParaRPr lang="en-GB" b="0" i="0" dirty="0">
                        <a:latin typeface="OpenDyslexicAlta" pitchFamily="2" charset="77"/>
                      </a:endParaRPr>
                    </a:p>
                  </a:txBody>
                  <a:tcPr/>
                </a:tc>
                <a:extLst>
                  <a:ext uri="{0D108BD9-81ED-4DB2-BD59-A6C34878D82A}">
                    <a16:rowId xmlns:a16="http://schemas.microsoft.com/office/drawing/2014/main" val="2994275686"/>
                  </a:ext>
                </a:extLst>
              </a:tr>
              <a:tr h="902494">
                <a:tc>
                  <a:txBody>
                    <a:bodyPr/>
                    <a:lstStyle/>
                    <a:p>
                      <a:r>
                        <a:rPr lang="en-GB" b="0" i="0" dirty="0">
                          <a:latin typeface="OpenDyslexicAlta" pitchFamily="2" charset="77"/>
                        </a:rPr>
                        <a:t>internet</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Existing, occurring or carried out between nations.</a:t>
                      </a:r>
                      <a:endParaRPr lang="en-GB" b="0" i="0" dirty="0">
                        <a:latin typeface="OpenDyslexicAlta" pitchFamily="2" charset="77"/>
                      </a:endParaRPr>
                    </a:p>
                  </a:txBody>
                  <a:tcPr/>
                </a:tc>
                <a:extLst>
                  <a:ext uri="{0D108BD9-81ED-4DB2-BD59-A6C34878D82A}">
                    <a16:rowId xmlns:a16="http://schemas.microsoft.com/office/drawing/2014/main" val="2622146345"/>
                  </a:ext>
                </a:extLst>
              </a:tr>
            </a:tbl>
          </a:graphicData>
        </a:graphic>
      </p:graphicFrame>
      <p:pic>
        <p:nvPicPr>
          <p:cNvPr id="1030" name="Picture 6" descr="Cosmic Earth Galaxy Jupiter Mars Moon Spac">
            <a:extLst>
              <a:ext uri="{FF2B5EF4-FFF2-40B4-BE49-F238E27FC236}">
                <a16:creationId xmlns:a16="http://schemas.microsoft.com/office/drawing/2014/main" id="{EBD54B73-9BA8-4084-AAF7-E9AB4D13F33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96285" y="2209799"/>
            <a:ext cx="1310360"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rowser Internet Www Global International">
            <a:extLst>
              <a:ext uri="{FF2B5EF4-FFF2-40B4-BE49-F238E27FC236}">
                <a16:creationId xmlns:a16="http://schemas.microsoft.com/office/drawing/2014/main" id="{93256DCB-1186-471A-8127-757A87A359C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24451" y="4086226"/>
            <a:ext cx="854028"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atistic Wordpress Web Data Information C">
            <a:extLst>
              <a:ext uri="{FF2B5EF4-FFF2-40B4-BE49-F238E27FC236}">
                <a16:creationId xmlns:a16="http://schemas.microsoft.com/office/drawing/2014/main" id="{ACD4F64F-4B03-4F8B-B8BE-ADA81DA2060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33964" y="4984214"/>
            <a:ext cx="1035002" cy="7907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anager, Person, People, Group, Conference">
            <a:extLst>
              <a:ext uri="{FF2B5EF4-FFF2-40B4-BE49-F238E27FC236}">
                <a16:creationId xmlns:a16="http://schemas.microsoft.com/office/drawing/2014/main" id="{14659C1D-0B0A-431E-917E-68F3EEF6E1D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96285" y="3187051"/>
            <a:ext cx="1310360" cy="73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7884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571499" y="884236"/>
            <a:ext cx="10515600" cy="1325563"/>
          </a:xfrm>
        </p:spPr>
        <p:txBody>
          <a:bodyPr>
            <a:noAutofit/>
          </a:bodyPr>
          <a:lstStyle/>
          <a:p>
            <a:r>
              <a:rPr lang="en-GB" sz="3600" dirty="0"/>
              <a:t>Match the definition with the meaning:</a:t>
            </a:r>
          </a:p>
        </p:txBody>
      </p:sp>
      <p:graphicFrame>
        <p:nvGraphicFramePr>
          <p:cNvPr id="7" name="Table 6">
            <a:extLst>
              <a:ext uri="{FF2B5EF4-FFF2-40B4-BE49-F238E27FC236}">
                <a16:creationId xmlns:a16="http://schemas.microsoft.com/office/drawing/2014/main" id="{2C6AE331-0BBD-4B7D-989F-2A9A72D3E248}"/>
              </a:ext>
            </a:extLst>
          </p:cNvPr>
          <p:cNvGraphicFramePr>
            <a:graphicFrameLocks noGrp="1"/>
          </p:cNvGraphicFramePr>
          <p:nvPr>
            <p:extLst>
              <p:ext uri="{D42A27DB-BD31-4B8C-83A1-F6EECF244321}">
                <p14:modId xmlns:p14="http://schemas.microsoft.com/office/powerpoint/2010/main" val="4239693367"/>
              </p:ext>
            </p:extLst>
          </p:nvPr>
        </p:nvGraphicFramePr>
        <p:xfrm>
          <a:off x="989556" y="2209799"/>
          <a:ext cx="9916569" cy="3609976"/>
        </p:xfrm>
        <a:graphic>
          <a:graphicData uri="http://schemas.openxmlformats.org/drawingml/2006/table">
            <a:tbl>
              <a:tblPr firstRow="1" bandRow="1">
                <a:tableStyleId>{5940675A-B579-460E-94D1-54222C63F5DA}</a:tableStyleId>
              </a:tblPr>
              <a:tblGrid>
                <a:gridCol w="1841326">
                  <a:extLst>
                    <a:ext uri="{9D8B030D-6E8A-4147-A177-3AD203B41FA5}">
                      <a16:colId xmlns:a16="http://schemas.microsoft.com/office/drawing/2014/main" val="1346488415"/>
                    </a:ext>
                  </a:extLst>
                </a:gridCol>
                <a:gridCol w="1531656">
                  <a:extLst>
                    <a:ext uri="{9D8B030D-6E8A-4147-A177-3AD203B41FA5}">
                      <a16:colId xmlns:a16="http://schemas.microsoft.com/office/drawing/2014/main" val="1384051603"/>
                    </a:ext>
                  </a:extLst>
                </a:gridCol>
                <a:gridCol w="6543587">
                  <a:extLst>
                    <a:ext uri="{9D8B030D-6E8A-4147-A177-3AD203B41FA5}">
                      <a16:colId xmlns:a16="http://schemas.microsoft.com/office/drawing/2014/main" val="2556261791"/>
                    </a:ext>
                  </a:extLst>
                </a:gridCol>
              </a:tblGrid>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internet</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latin typeface="OpenDyslexicAlta" pitchFamily="2" charset="77"/>
                        </a:rPr>
                        <a:t>A global, online computer network.</a:t>
                      </a:r>
                    </a:p>
                  </a:txBody>
                  <a:tcPr/>
                </a:tc>
                <a:extLst>
                  <a:ext uri="{0D108BD9-81ED-4DB2-BD59-A6C34878D82A}">
                    <a16:rowId xmlns:a16="http://schemas.microsoft.com/office/drawing/2014/main" val="2105589277"/>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intergalactic</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Relating to, or moving between, two or more galaxies in the universe.</a:t>
                      </a:r>
                      <a:endParaRPr lang="en-GB" b="0" i="0" dirty="0">
                        <a:latin typeface="OpenDyslexicAlta" pitchFamily="2" charset="77"/>
                      </a:endParaRPr>
                    </a:p>
                  </a:txBody>
                  <a:tcPr/>
                </a:tc>
                <a:extLst>
                  <a:ext uri="{0D108BD9-81ED-4DB2-BD59-A6C34878D82A}">
                    <a16:rowId xmlns:a16="http://schemas.microsoft.com/office/drawing/2014/main" val="518098980"/>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interview</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A process that occurs when you want to get a job.</a:t>
                      </a:r>
                      <a:endParaRPr lang="en-GB" b="0" i="0" dirty="0">
                        <a:latin typeface="OpenDyslexicAlta" pitchFamily="2" charset="77"/>
                      </a:endParaRPr>
                    </a:p>
                  </a:txBody>
                  <a:tcPr/>
                </a:tc>
                <a:extLst>
                  <a:ext uri="{0D108BD9-81ED-4DB2-BD59-A6C34878D82A}">
                    <a16:rowId xmlns:a16="http://schemas.microsoft.com/office/drawing/2014/main" val="2994275686"/>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International</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Existing, occurring or carried out between nations.</a:t>
                      </a:r>
                      <a:endParaRPr lang="en-GB" b="0" i="0" dirty="0">
                        <a:latin typeface="OpenDyslexicAlta" pitchFamily="2" charset="77"/>
                      </a:endParaRPr>
                    </a:p>
                  </a:txBody>
                  <a:tcPr/>
                </a:tc>
                <a:extLst>
                  <a:ext uri="{0D108BD9-81ED-4DB2-BD59-A6C34878D82A}">
                    <a16:rowId xmlns:a16="http://schemas.microsoft.com/office/drawing/2014/main" val="2622146345"/>
                  </a:ext>
                </a:extLst>
              </a:tr>
            </a:tbl>
          </a:graphicData>
        </a:graphic>
      </p:graphicFrame>
      <p:pic>
        <p:nvPicPr>
          <p:cNvPr id="1030" name="Picture 6" descr="Cosmic Earth Galaxy Jupiter Mars Moon Spac">
            <a:extLst>
              <a:ext uri="{FF2B5EF4-FFF2-40B4-BE49-F238E27FC236}">
                <a16:creationId xmlns:a16="http://schemas.microsoft.com/office/drawing/2014/main" id="{EBD54B73-9BA8-4084-AAF7-E9AB4D13F33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96285" y="3101974"/>
            <a:ext cx="1310360"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rowser Internet Www Global International">
            <a:extLst>
              <a:ext uri="{FF2B5EF4-FFF2-40B4-BE49-F238E27FC236}">
                <a16:creationId xmlns:a16="http://schemas.microsoft.com/office/drawing/2014/main" id="{93256DCB-1186-471A-8127-757A87A359C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24451" y="4964906"/>
            <a:ext cx="854028"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atistic Wordpress Web Data Information C">
            <a:extLst>
              <a:ext uri="{FF2B5EF4-FFF2-40B4-BE49-F238E27FC236}">
                <a16:creationId xmlns:a16="http://schemas.microsoft.com/office/drawing/2014/main" id="{ACD4F64F-4B03-4F8B-B8BE-ADA81DA2060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33964" y="2253745"/>
            <a:ext cx="1035002" cy="7907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anager, Person, People, Group, Conference">
            <a:extLst>
              <a:ext uri="{FF2B5EF4-FFF2-40B4-BE49-F238E27FC236}">
                <a16:creationId xmlns:a16="http://schemas.microsoft.com/office/drawing/2014/main" id="{14659C1D-0B0A-431E-917E-68F3EEF6E1D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96285" y="4097606"/>
            <a:ext cx="1310360" cy="73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2552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C69369-392A-7941-A07E-DCE8306F86AF}"/>
              </a:ext>
            </a:extLst>
          </p:cNvPr>
          <p:cNvSpPr txBox="1"/>
          <p:nvPr/>
        </p:nvSpPr>
        <p:spPr>
          <a:xfrm>
            <a:off x="1929009" y="713984"/>
            <a:ext cx="5851602" cy="1107996"/>
          </a:xfrm>
          <a:prstGeom prst="rect">
            <a:avLst/>
          </a:prstGeom>
          <a:noFill/>
        </p:spPr>
        <p:txBody>
          <a:bodyPr wrap="none" rtlCol="0">
            <a:spAutoFit/>
          </a:bodyPr>
          <a:lstStyle/>
          <a:p>
            <a:r>
              <a:rPr lang="en-GB" sz="6600" dirty="0">
                <a:latin typeface="OpenDyslexicAlta" pitchFamily="2" charset="77"/>
              </a:rPr>
              <a:t>international</a:t>
            </a:r>
          </a:p>
        </p:txBody>
      </p:sp>
      <p:sp>
        <p:nvSpPr>
          <p:cNvPr id="4" name="TextBox 3">
            <a:extLst>
              <a:ext uri="{FF2B5EF4-FFF2-40B4-BE49-F238E27FC236}">
                <a16:creationId xmlns:a16="http://schemas.microsoft.com/office/drawing/2014/main" id="{44677957-5CF7-1C45-BFEA-4B08D323E6C2}"/>
              </a:ext>
            </a:extLst>
          </p:cNvPr>
          <p:cNvSpPr txBox="1"/>
          <p:nvPr/>
        </p:nvSpPr>
        <p:spPr>
          <a:xfrm>
            <a:off x="1750166" y="1684876"/>
            <a:ext cx="789062" cy="4313489"/>
          </a:xfrm>
          <a:prstGeom prst="rect">
            <a:avLst/>
          </a:prstGeom>
          <a:noFill/>
        </p:spPr>
        <p:txBody>
          <a:bodyPr vert="wordArtVert" wrap="none" rtlCol="0">
            <a:spAutoFit/>
          </a:bodyPr>
          <a:lstStyle/>
          <a:p>
            <a:r>
              <a:rPr lang="en-GB" sz="2800" dirty="0" err="1">
                <a:latin typeface="OpenDyslexicAlta" pitchFamily="2" charset="77"/>
              </a:rPr>
              <a:t>nternet</a:t>
            </a:r>
            <a:endParaRPr lang="en-GB" sz="2800" dirty="0">
              <a:latin typeface="OpenDyslexicAlta" pitchFamily="2" charset="77"/>
            </a:endParaRPr>
          </a:p>
        </p:txBody>
      </p:sp>
      <p:sp>
        <p:nvSpPr>
          <p:cNvPr id="5" name="TextBox 4">
            <a:extLst>
              <a:ext uri="{FF2B5EF4-FFF2-40B4-BE49-F238E27FC236}">
                <a16:creationId xmlns:a16="http://schemas.microsoft.com/office/drawing/2014/main" id="{4BA1DDFA-9CCF-BB42-B0B3-77A384999F1E}"/>
              </a:ext>
            </a:extLst>
          </p:cNvPr>
          <p:cNvSpPr txBox="1"/>
          <p:nvPr/>
        </p:nvSpPr>
        <p:spPr>
          <a:xfrm>
            <a:off x="5350770" y="1485425"/>
            <a:ext cx="789062" cy="4903843"/>
          </a:xfrm>
          <a:prstGeom prst="rect">
            <a:avLst/>
          </a:prstGeom>
          <a:noFill/>
        </p:spPr>
        <p:txBody>
          <a:bodyPr vert="wordArtVert" wrap="none" rtlCol="0">
            <a:spAutoFit/>
          </a:bodyPr>
          <a:lstStyle/>
          <a:p>
            <a:r>
              <a:rPr lang="en-GB" sz="2800" dirty="0" err="1">
                <a:latin typeface="OpenDyslexicAlta" pitchFamily="2" charset="77"/>
              </a:rPr>
              <a:t>ntercity</a:t>
            </a:r>
            <a:endParaRPr lang="en-GB" sz="2800" dirty="0">
              <a:latin typeface="OpenDyslexicAlta" pitchFamily="2" charset="77"/>
            </a:endParaRPr>
          </a:p>
        </p:txBody>
      </p:sp>
    </p:spTree>
    <p:extLst>
      <p:ext uri="{BB962C8B-B14F-4D97-AF65-F5344CB8AC3E}">
        <p14:creationId xmlns:p14="http://schemas.microsoft.com/office/powerpoint/2010/main" val="5941874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C69369-392A-7941-A07E-DCE8306F86AF}"/>
              </a:ext>
            </a:extLst>
          </p:cNvPr>
          <p:cNvSpPr txBox="1"/>
          <p:nvPr/>
        </p:nvSpPr>
        <p:spPr>
          <a:xfrm>
            <a:off x="1929009" y="713984"/>
            <a:ext cx="5851602" cy="1107996"/>
          </a:xfrm>
          <a:prstGeom prst="rect">
            <a:avLst/>
          </a:prstGeom>
          <a:noFill/>
        </p:spPr>
        <p:txBody>
          <a:bodyPr wrap="none" rtlCol="0">
            <a:spAutoFit/>
          </a:bodyPr>
          <a:lstStyle/>
          <a:p>
            <a:r>
              <a:rPr lang="en-GB" sz="6600" dirty="0">
                <a:latin typeface="OpenDyslexicAlta" pitchFamily="2" charset="77"/>
              </a:rPr>
              <a:t>international</a:t>
            </a:r>
          </a:p>
        </p:txBody>
      </p:sp>
      <p:sp>
        <p:nvSpPr>
          <p:cNvPr id="4" name="TextBox 3">
            <a:extLst>
              <a:ext uri="{FF2B5EF4-FFF2-40B4-BE49-F238E27FC236}">
                <a16:creationId xmlns:a16="http://schemas.microsoft.com/office/drawing/2014/main" id="{44677957-5CF7-1C45-BFEA-4B08D323E6C2}"/>
              </a:ext>
            </a:extLst>
          </p:cNvPr>
          <p:cNvSpPr txBox="1"/>
          <p:nvPr/>
        </p:nvSpPr>
        <p:spPr>
          <a:xfrm>
            <a:off x="1750166" y="1684876"/>
            <a:ext cx="789062" cy="4313489"/>
          </a:xfrm>
          <a:prstGeom prst="rect">
            <a:avLst/>
          </a:prstGeom>
          <a:noFill/>
        </p:spPr>
        <p:txBody>
          <a:bodyPr vert="wordArtVert" wrap="none" rtlCol="0">
            <a:spAutoFit/>
          </a:bodyPr>
          <a:lstStyle/>
          <a:p>
            <a:r>
              <a:rPr lang="en-GB" sz="2800" dirty="0" err="1">
                <a:latin typeface="OpenDyslexicAlta" pitchFamily="2" charset="77"/>
              </a:rPr>
              <a:t>n</a:t>
            </a:r>
            <a:r>
              <a:rPr lang="en-GB" sz="2800" dirty="0" err="1">
                <a:solidFill>
                  <a:srgbClr val="FF3860"/>
                </a:solidFill>
                <a:latin typeface="OpenDyslexicAlta" pitchFamily="2" charset="77"/>
              </a:rPr>
              <a:t>t</a:t>
            </a:r>
            <a:r>
              <a:rPr lang="en-GB" sz="2800" dirty="0" err="1">
                <a:latin typeface="OpenDyslexicAlta" pitchFamily="2" charset="77"/>
              </a:rPr>
              <a:t>ernet</a:t>
            </a:r>
            <a:endParaRPr lang="en-GB" sz="2800" dirty="0">
              <a:latin typeface="OpenDyslexicAlta" pitchFamily="2" charset="77"/>
            </a:endParaRPr>
          </a:p>
        </p:txBody>
      </p:sp>
      <p:sp>
        <p:nvSpPr>
          <p:cNvPr id="5" name="TextBox 4">
            <a:extLst>
              <a:ext uri="{FF2B5EF4-FFF2-40B4-BE49-F238E27FC236}">
                <a16:creationId xmlns:a16="http://schemas.microsoft.com/office/drawing/2014/main" id="{4BA1DDFA-9CCF-BB42-B0B3-77A384999F1E}"/>
              </a:ext>
            </a:extLst>
          </p:cNvPr>
          <p:cNvSpPr txBox="1"/>
          <p:nvPr/>
        </p:nvSpPr>
        <p:spPr>
          <a:xfrm>
            <a:off x="5350770" y="1485425"/>
            <a:ext cx="789062" cy="4905574"/>
          </a:xfrm>
          <a:prstGeom prst="rect">
            <a:avLst/>
          </a:prstGeom>
          <a:noFill/>
        </p:spPr>
        <p:txBody>
          <a:bodyPr vert="wordArtVert" wrap="none" rtlCol="0">
            <a:spAutoFit/>
          </a:bodyPr>
          <a:lstStyle/>
          <a:p>
            <a:r>
              <a:rPr lang="en-GB" sz="2800" dirty="0">
                <a:latin typeface="OpenDyslexicAlta" pitchFamily="2" charset="77"/>
              </a:rPr>
              <a:t>n </a:t>
            </a:r>
            <a:r>
              <a:rPr lang="en-GB" sz="2800" dirty="0" err="1">
                <a:latin typeface="OpenDyslexicAlta" pitchFamily="2" charset="77"/>
              </a:rPr>
              <a:t>e</a:t>
            </a:r>
            <a:r>
              <a:rPr lang="en-GB" sz="2800" dirty="0" err="1">
                <a:solidFill>
                  <a:srgbClr val="FF3860"/>
                </a:solidFill>
                <a:latin typeface="OpenDyslexicAlta" pitchFamily="2" charset="77"/>
              </a:rPr>
              <a:t>r</a:t>
            </a:r>
            <a:r>
              <a:rPr lang="en-GB" sz="2800" dirty="0" err="1">
                <a:latin typeface="OpenDyslexicAlta" pitchFamily="2" charset="77"/>
              </a:rPr>
              <a:t>c</a:t>
            </a:r>
            <a:r>
              <a:rPr lang="en-GB" sz="2800" dirty="0" err="1">
                <a:solidFill>
                  <a:srgbClr val="FF3860"/>
                </a:solidFill>
                <a:latin typeface="OpenDyslexicAlta" pitchFamily="2" charset="77"/>
              </a:rPr>
              <a:t>i</a:t>
            </a:r>
            <a:r>
              <a:rPr lang="en-GB" sz="2800" dirty="0" err="1">
                <a:latin typeface="OpenDyslexicAlta" pitchFamily="2" charset="77"/>
              </a:rPr>
              <a:t>ty</a:t>
            </a:r>
            <a:endParaRPr lang="en-GB" sz="2800" dirty="0">
              <a:latin typeface="OpenDyslexicAlta" pitchFamily="2" charset="77"/>
            </a:endParaRPr>
          </a:p>
        </p:txBody>
      </p:sp>
      <p:sp>
        <p:nvSpPr>
          <p:cNvPr id="6" name="TextBox 5">
            <a:extLst>
              <a:ext uri="{FF2B5EF4-FFF2-40B4-BE49-F238E27FC236}">
                <a16:creationId xmlns:a16="http://schemas.microsoft.com/office/drawing/2014/main" id="{60A34532-4CBF-E044-9900-08C9403C7FA5}"/>
              </a:ext>
            </a:extLst>
          </p:cNvPr>
          <p:cNvSpPr txBox="1"/>
          <p:nvPr/>
        </p:nvSpPr>
        <p:spPr>
          <a:xfrm>
            <a:off x="5829475" y="4587957"/>
            <a:ext cx="2483372" cy="461665"/>
          </a:xfrm>
          <a:prstGeom prst="rect">
            <a:avLst/>
          </a:prstGeom>
          <a:noFill/>
        </p:spPr>
        <p:txBody>
          <a:bodyPr vert="horz" wrap="none" rtlCol="0">
            <a:spAutoFit/>
          </a:bodyPr>
          <a:lstStyle/>
          <a:p>
            <a:r>
              <a:rPr lang="en-GB" sz="2400" dirty="0">
                <a:solidFill>
                  <a:srgbClr val="FF3860"/>
                </a:solidFill>
                <a:latin typeface="OpenDyslexicAlta" pitchFamily="2" charset="77"/>
              </a:rPr>
              <a:t>n t e r v I e w</a:t>
            </a:r>
          </a:p>
        </p:txBody>
      </p:sp>
      <p:sp>
        <p:nvSpPr>
          <p:cNvPr id="7" name="TextBox 6">
            <a:extLst>
              <a:ext uri="{FF2B5EF4-FFF2-40B4-BE49-F238E27FC236}">
                <a16:creationId xmlns:a16="http://schemas.microsoft.com/office/drawing/2014/main" id="{30FF1FDA-E1F2-164F-8E0A-BFDB28D9199C}"/>
              </a:ext>
            </a:extLst>
          </p:cNvPr>
          <p:cNvSpPr txBox="1"/>
          <p:nvPr/>
        </p:nvSpPr>
        <p:spPr>
          <a:xfrm>
            <a:off x="1393325" y="2409492"/>
            <a:ext cx="3018775"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r f e r e</a:t>
            </a:r>
          </a:p>
        </p:txBody>
      </p:sp>
      <p:sp>
        <p:nvSpPr>
          <p:cNvPr id="10" name="TextBox 9">
            <a:extLst>
              <a:ext uri="{FF2B5EF4-FFF2-40B4-BE49-F238E27FC236}">
                <a16:creationId xmlns:a16="http://schemas.microsoft.com/office/drawing/2014/main" id="{CFA97AA8-2B83-F849-A8DC-6CB6F6384A68}"/>
              </a:ext>
            </a:extLst>
          </p:cNvPr>
          <p:cNvSpPr txBox="1"/>
          <p:nvPr/>
        </p:nvSpPr>
        <p:spPr>
          <a:xfrm>
            <a:off x="1075463" y="4852063"/>
            <a:ext cx="2949846"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r f a c e</a:t>
            </a:r>
          </a:p>
        </p:txBody>
      </p:sp>
      <p:sp>
        <p:nvSpPr>
          <p:cNvPr id="12" name="TextBox 11">
            <a:extLst>
              <a:ext uri="{FF2B5EF4-FFF2-40B4-BE49-F238E27FC236}">
                <a16:creationId xmlns:a16="http://schemas.microsoft.com/office/drawing/2014/main" id="{EB75EEDC-9988-9346-A964-958E8D1C17C8}"/>
              </a:ext>
            </a:extLst>
          </p:cNvPr>
          <p:cNvSpPr txBox="1"/>
          <p:nvPr/>
        </p:nvSpPr>
        <p:spPr>
          <a:xfrm>
            <a:off x="4259157" y="3414992"/>
            <a:ext cx="3038011"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c e p t</a:t>
            </a:r>
          </a:p>
        </p:txBody>
      </p:sp>
      <p:sp>
        <p:nvSpPr>
          <p:cNvPr id="13" name="TextBox 12">
            <a:extLst>
              <a:ext uri="{FF2B5EF4-FFF2-40B4-BE49-F238E27FC236}">
                <a16:creationId xmlns:a16="http://schemas.microsoft.com/office/drawing/2014/main" id="{E3D590A6-38E3-AD40-B1A9-CBD6C79D3FEB}"/>
              </a:ext>
            </a:extLst>
          </p:cNvPr>
          <p:cNvSpPr txBox="1"/>
          <p:nvPr/>
        </p:nvSpPr>
        <p:spPr>
          <a:xfrm>
            <a:off x="8222715" y="630779"/>
            <a:ext cx="702756" cy="4221284"/>
          </a:xfrm>
          <a:prstGeom prst="rect">
            <a:avLst/>
          </a:prstGeom>
          <a:noFill/>
        </p:spPr>
        <p:txBody>
          <a:bodyPr vert="wordArtVert" wrap="none" rtlCol="0">
            <a:spAutoFit/>
          </a:bodyPr>
          <a:lstStyle/>
          <a:p>
            <a:r>
              <a:rPr lang="en-GB" sz="2400" dirty="0">
                <a:solidFill>
                  <a:srgbClr val="FF3860"/>
                </a:solidFill>
                <a:latin typeface="OpenDyslexicAlta" pitchFamily="2" charset="77"/>
              </a:rPr>
              <a:t>Int </a:t>
            </a:r>
            <a:r>
              <a:rPr lang="en-GB" sz="2400" dirty="0" err="1">
                <a:solidFill>
                  <a:srgbClr val="FF3860"/>
                </a:solidFill>
                <a:latin typeface="OpenDyslexicAlta" pitchFamily="2" charset="77"/>
              </a:rPr>
              <a:t>rnet</a:t>
            </a:r>
            <a:endParaRPr lang="en-GB" sz="2400" dirty="0">
              <a:solidFill>
                <a:srgbClr val="FF3860"/>
              </a:solidFill>
              <a:latin typeface="OpenDyslexicAlta" pitchFamily="2" charset="77"/>
            </a:endParaRPr>
          </a:p>
        </p:txBody>
      </p:sp>
      <p:sp>
        <p:nvSpPr>
          <p:cNvPr id="15" name="TextBox 14">
            <a:extLst>
              <a:ext uri="{FF2B5EF4-FFF2-40B4-BE49-F238E27FC236}">
                <a16:creationId xmlns:a16="http://schemas.microsoft.com/office/drawing/2014/main" id="{5B127D9B-DFCD-7046-9947-CADEEB62F49D}"/>
              </a:ext>
            </a:extLst>
          </p:cNvPr>
          <p:cNvSpPr txBox="1"/>
          <p:nvPr/>
        </p:nvSpPr>
        <p:spPr>
          <a:xfrm>
            <a:off x="4957907" y="2242027"/>
            <a:ext cx="3839513"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r c h a n g e</a:t>
            </a:r>
          </a:p>
        </p:txBody>
      </p:sp>
      <p:sp>
        <p:nvSpPr>
          <p:cNvPr id="16" name="TextBox 15">
            <a:extLst>
              <a:ext uri="{FF2B5EF4-FFF2-40B4-BE49-F238E27FC236}">
                <a16:creationId xmlns:a16="http://schemas.microsoft.com/office/drawing/2014/main" id="{917990F2-F314-0642-B0C1-5AEA470E4CC9}"/>
              </a:ext>
            </a:extLst>
          </p:cNvPr>
          <p:cNvSpPr txBox="1"/>
          <p:nvPr/>
        </p:nvSpPr>
        <p:spPr>
          <a:xfrm>
            <a:off x="8222715" y="3317074"/>
            <a:ext cx="2401619" cy="461665"/>
          </a:xfrm>
          <a:prstGeom prst="rect">
            <a:avLst/>
          </a:prstGeom>
          <a:noFill/>
        </p:spPr>
        <p:txBody>
          <a:bodyPr vert="horz" wrap="none" rtlCol="0">
            <a:spAutoFit/>
          </a:bodyPr>
          <a:lstStyle/>
          <a:p>
            <a:r>
              <a:rPr lang="en-GB" sz="2400" dirty="0" err="1">
                <a:solidFill>
                  <a:srgbClr val="FF3860"/>
                </a:solidFill>
                <a:latin typeface="OpenDyslexicAlta" pitchFamily="2" charset="77"/>
              </a:rPr>
              <a:t>i</a:t>
            </a:r>
            <a:r>
              <a:rPr lang="en-GB" sz="2400" dirty="0">
                <a:solidFill>
                  <a:srgbClr val="FF3860"/>
                </a:solidFill>
                <a:latin typeface="OpenDyslexicAlta" pitchFamily="2" charset="77"/>
              </a:rPr>
              <a:t>   t e r c o m</a:t>
            </a:r>
          </a:p>
        </p:txBody>
      </p:sp>
      <p:sp>
        <p:nvSpPr>
          <p:cNvPr id="17" name="TextBox 16">
            <a:extLst>
              <a:ext uri="{FF2B5EF4-FFF2-40B4-BE49-F238E27FC236}">
                <a16:creationId xmlns:a16="http://schemas.microsoft.com/office/drawing/2014/main" id="{1ED7CFDB-D3CD-FD4A-A66B-CEA97937CD4B}"/>
              </a:ext>
            </a:extLst>
          </p:cNvPr>
          <p:cNvSpPr txBox="1"/>
          <p:nvPr/>
        </p:nvSpPr>
        <p:spPr>
          <a:xfrm>
            <a:off x="8769395" y="1666481"/>
            <a:ext cx="702756" cy="4216732"/>
          </a:xfrm>
          <a:prstGeom prst="rect">
            <a:avLst/>
          </a:prstGeom>
          <a:noFill/>
        </p:spPr>
        <p:txBody>
          <a:bodyPr vert="wordArtVert" wrap="none" rtlCol="0">
            <a:spAutoFit/>
          </a:bodyPr>
          <a:lstStyle/>
          <a:p>
            <a:r>
              <a:rPr lang="en-GB" sz="2400" dirty="0">
                <a:solidFill>
                  <a:srgbClr val="FF3860"/>
                </a:solidFill>
                <a:latin typeface="OpenDyslexicAlta" pitchFamily="2" charset="77"/>
              </a:rPr>
              <a:t>Interact</a:t>
            </a:r>
          </a:p>
        </p:txBody>
      </p:sp>
      <p:sp>
        <p:nvSpPr>
          <p:cNvPr id="3" name="TextBox 2">
            <a:extLst>
              <a:ext uri="{FF2B5EF4-FFF2-40B4-BE49-F238E27FC236}">
                <a16:creationId xmlns:a16="http://schemas.microsoft.com/office/drawing/2014/main" id="{18E2447D-C7AA-B045-A48D-025FCB709624}"/>
              </a:ext>
            </a:extLst>
          </p:cNvPr>
          <p:cNvSpPr txBox="1"/>
          <p:nvPr/>
        </p:nvSpPr>
        <p:spPr>
          <a:xfrm>
            <a:off x="393539" y="277792"/>
            <a:ext cx="1724628"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6775525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6424186"/>
              </p:ext>
            </p:extLst>
          </p:nvPr>
        </p:nvGraphicFramePr>
        <p:xfrm>
          <a:off x="508000" y="1600196"/>
          <a:ext cx="11150598" cy="527304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520904854"/>
                    </a:ext>
                  </a:extLst>
                </a:gridCol>
                <a:gridCol w="1858433">
                  <a:extLst>
                    <a:ext uri="{9D8B030D-6E8A-4147-A177-3AD203B41FA5}">
                      <a16:colId xmlns:a16="http://schemas.microsoft.com/office/drawing/2014/main" val="360912290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0267809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8115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9640331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472001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32738881"/>
              </p:ext>
            </p:extLst>
          </p:nvPr>
        </p:nvGraphicFramePr>
        <p:xfrm>
          <a:off x="3468914" y="2250831"/>
          <a:ext cx="8478160" cy="4087340"/>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17468">
                <a:tc>
                  <a:txBody>
                    <a:bodyPr/>
                    <a:lstStyle/>
                    <a:p>
                      <a:pPr algn="ctr"/>
                      <a:r>
                        <a:rPr lang="en-GB" sz="2200" b="0" i="0" dirty="0">
                          <a:latin typeface="OpenDyslexicAlta" pitchFamily="2" charset="77"/>
                          <a:ea typeface="OpenDyslexic" charset="0"/>
                          <a:cs typeface="OpenDyslexic" charset="0"/>
                        </a:rPr>
                        <a:t>international</a:t>
                      </a:r>
                    </a:p>
                  </a:txBody>
                  <a:tcPr anchor="ctr"/>
                </a:tc>
                <a:tc>
                  <a:txBody>
                    <a:bodyPr/>
                    <a:lstStyle/>
                    <a:p>
                      <a:pPr algn="ctr"/>
                      <a:r>
                        <a:rPr lang="en-GB" sz="2200" b="0" i="0" dirty="0">
                          <a:latin typeface="OpenDyslexicAlta" pitchFamily="2" charset="77"/>
                          <a:ea typeface="OpenDyslexic" charset="0"/>
                          <a:cs typeface="OpenDyslexic" charset="0"/>
                        </a:rPr>
                        <a:t>impossible</a:t>
                      </a:r>
                    </a:p>
                  </a:txBody>
                  <a:tcPr anchor="ctr"/>
                </a:tc>
                <a:tc>
                  <a:txBody>
                    <a:bodyPr/>
                    <a:lstStyle/>
                    <a:p>
                      <a:pPr algn="ctr"/>
                      <a:r>
                        <a:rPr lang="en-GB" sz="2200" b="0" i="0" dirty="0">
                          <a:latin typeface="OpenDyslexicAlta" pitchFamily="2" charset="77"/>
                          <a:ea typeface="OpenDyslexic" charset="0"/>
                          <a:cs typeface="OpenDyslexic" charset="0"/>
                        </a:rPr>
                        <a:t>electricity</a:t>
                      </a:r>
                    </a:p>
                  </a:txBody>
                  <a:tcPr anchor="ctr"/>
                </a:tc>
                <a:tc>
                  <a:txBody>
                    <a:bodyPr/>
                    <a:lstStyle/>
                    <a:p>
                      <a:pPr algn="ctr"/>
                      <a:r>
                        <a:rPr lang="en-GB" sz="2200" b="0" i="0" dirty="0">
                          <a:latin typeface="OpenDyslexicAlta" pitchFamily="2" charset="77"/>
                          <a:ea typeface="OpenDyslexic" charset="0"/>
                          <a:cs typeface="OpenDyslexic" charset="0"/>
                        </a:rPr>
                        <a:t>interchange</a:t>
                      </a:r>
                    </a:p>
                  </a:txBody>
                  <a:tcPr anchor="ctr"/>
                </a:tc>
                <a:extLst>
                  <a:ext uri="{0D108BD9-81ED-4DB2-BD59-A6C34878D82A}">
                    <a16:rowId xmlns:a16="http://schemas.microsoft.com/office/drawing/2014/main" val="10000"/>
                  </a:ext>
                </a:extLst>
              </a:tr>
              <a:tr h="817468">
                <a:tc>
                  <a:txBody>
                    <a:bodyPr/>
                    <a:lstStyle/>
                    <a:p>
                      <a:pPr algn="ctr"/>
                      <a:r>
                        <a:rPr lang="en-GB" sz="2200" b="0" i="0" dirty="0">
                          <a:latin typeface="OpenDyslexicAlta" pitchFamily="2" charset="77"/>
                          <a:ea typeface="OpenDyslexic" charset="0"/>
                          <a:cs typeface="OpenDyslexic" charset="0"/>
                        </a:rPr>
                        <a:t>simplistic</a:t>
                      </a:r>
                    </a:p>
                  </a:txBody>
                  <a:tcPr anchor="ctr"/>
                </a:tc>
                <a:tc>
                  <a:txBody>
                    <a:bodyPr/>
                    <a:lstStyle/>
                    <a:p>
                      <a:pPr algn="ctr"/>
                      <a:r>
                        <a:rPr lang="en-GB" sz="2200" b="0" i="0" dirty="0">
                          <a:latin typeface="OpenDyslexicAlta" pitchFamily="2" charset="77"/>
                          <a:ea typeface="OpenDyslexic" charset="0"/>
                          <a:cs typeface="OpenDyslexic" charset="0"/>
                        </a:rPr>
                        <a:t>interface</a:t>
                      </a:r>
                    </a:p>
                  </a:txBody>
                  <a:tcPr anchor="ctr"/>
                </a:tc>
                <a:tc>
                  <a:txBody>
                    <a:bodyPr/>
                    <a:lstStyle/>
                    <a:p>
                      <a:pPr algn="ctr"/>
                      <a:r>
                        <a:rPr lang="en-GB" sz="2200" b="0" i="0" dirty="0">
                          <a:latin typeface="OpenDyslexicAlta" pitchFamily="2" charset="77"/>
                          <a:ea typeface="OpenDyslexic" charset="0"/>
                          <a:cs typeface="OpenDyslexic" charset="0"/>
                        </a:rPr>
                        <a:t>interact</a:t>
                      </a:r>
                    </a:p>
                  </a:txBody>
                  <a:tcPr anchor="ctr"/>
                </a:tc>
                <a:tc>
                  <a:txBody>
                    <a:bodyPr/>
                    <a:lstStyle/>
                    <a:p>
                      <a:pPr algn="ctr"/>
                      <a:r>
                        <a:rPr lang="en-GB" sz="2200" b="0" i="0" dirty="0">
                          <a:latin typeface="OpenDyslexicAlta" pitchFamily="2" charset="77"/>
                          <a:ea typeface="OpenDyslexic" charset="0"/>
                          <a:cs typeface="OpenDyslexic" charset="0"/>
                        </a:rPr>
                        <a:t>diversity</a:t>
                      </a:r>
                    </a:p>
                  </a:txBody>
                  <a:tcPr anchor="ctr"/>
                </a:tc>
                <a:extLst>
                  <a:ext uri="{0D108BD9-81ED-4DB2-BD59-A6C34878D82A}">
                    <a16:rowId xmlns:a16="http://schemas.microsoft.com/office/drawing/2014/main" val="10001"/>
                  </a:ext>
                </a:extLst>
              </a:tr>
              <a:tr h="817468">
                <a:tc>
                  <a:txBody>
                    <a:bodyPr/>
                    <a:lstStyle/>
                    <a:p>
                      <a:pPr algn="ctr"/>
                      <a:r>
                        <a:rPr lang="en-GB" sz="2200" b="0" i="0" dirty="0">
                          <a:latin typeface="OpenDyslexicAlta" pitchFamily="2" charset="77"/>
                          <a:ea typeface="OpenDyslexic" charset="0"/>
                          <a:cs typeface="OpenDyslexic" charset="0"/>
                        </a:rPr>
                        <a:t>intercity</a:t>
                      </a:r>
                    </a:p>
                  </a:txBody>
                  <a:tcPr anchor="ctr"/>
                </a:tc>
                <a:tc>
                  <a:txBody>
                    <a:bodyPr/>
                    <a:lstStyle/>
                    <a:p>
                      <a:pPr algn="ctr"/>
                      <a:r>
                        <a:rPr lang="en-GB" sz="2200" b="0" i="0" dirty="0">
                          <a:latin typeface="OpenDyslexicAlta" pitchFamily="2" charset="77"/>
                          <a:ea typeface="OpenDyslexic" charset="0"/>
                          <a:cs typeface="OpenDyslexic" charset="0"/>
                        </a:rPr>
                        <a:t>interfere</a:t>
                      </a:r>
                    </a:p>
                  </a:txBody>
                  <a:tcPr anchor="ctr"/>
                </a:tc>
                <a:tc>
                  <a:txBody>
                    <a:bodyPr/>
                    <a:lstStyle/>
                    <a:p>
                      <a:pPr algn="ctr"/>
                      <a:r>
                        <a:rPr lang="en-GB" sz="2200" b="0" i="0" dirty="0">
                          <a:latin typeface="OpenDyslexicAlta" pitchFamily="2" charset="77"/>
                          <a:ea typeface="OpenDyslexic" charset="0"/>
                          <a:cs typeface="OpenDyslexic" charset="0"/>
                        </a:rPr>
                        <a:t>action</a:t>
                      </a:r>
                    </a:p>
                  </a:txBody>
                  <a:tcPr anchor="ctr"/>
                </a:tc>
                <a:tc>
                  <a:txBody>
                    <a:bodyPr/>
                    <a:lstStyle/>
                    <a:p>
                      <a:pPr algn="ctr"/>
                      <a:r>
                        <a:rPr lang="en-GB" sz="2200" b="0" i="0" dirty="0">
                          <a:latin typeface="OpenDyslexicAlta" pitchFamily="2" charset="77"/>
                          <a:ea typeface="OpenDyslexic" charset="0"/>
                          <a:cs typeface="OpenDyslexic" charset="0"/>
                        </a:rPr>
                        <a:t>intercom</a:t>
                      </a:r>
                    </a:p>
                  </a:txBody>
                  <a:tcPr anchor="ctr"/>
                </a:tc>
                <a:extLst>
                  <a:ext uri="{0D108BD9-81ED-4DB2-BD59-A6C34878D82A}">
                    <a16:rowId xmlns:a16="http://schemas.microsoft.com/office/drawing/2014/main" val="10002"/>
                  </a:ext>
                </a:extLst>
              </a:tr>
              <a:tr h="817468">
                <a:tc>
                  <a:txBody>
                    <a:bodyPr/>
                    <a:lstStyle/>
                    <a:p>
                      <a:pPr algn="ctr"/>
                      <a:r>
                        <a:rPr lang="en-GB" sz="2200" b="0" i="0" dirty="0">
                          <a:latin typeface="OpenDyslexicAlta" pitchFamily="2" charset="77"/>
                          <a:ea typeface="OpenDyslexic" charset="0"/>
                          <a:cs typeface="OpenDyslexic" charset="0"/>
                        </a:rPr>
                        <a:t>changeable</a:t>
                      </a:r>
                    </a:p>
                  </a:txBody>
                  <a:tcPr anchor="ctr"/>
                </a:tc>
                <a:tc>
                  <a:txBody>
                    <a:bodyPr/>
                    <a:lstStyle/>
                    <a:p>
                      <a:pPr algn="ctr"/>
                      <a:r>
                        <a:rPr lang="en-GB" sz="2200" b="0" i="0" dirty="0">
                          <a:latin typeface="OpenDyslexicAlta" pitchFamily="2" charset="77"/>
                          <a:ea typeface="OpenDyslexic" charset="0"/>
                          <a:cs typeface="OpenDyslexic" charset="0"/>
                        </a:rPr>
                        <a:t>inactive</a:t>
                      </a:r>
                    </a:p>
                  </a:txBody>
                  <a:tcPr anchor="ctr"/>
                </a:tc>
                <a:tc>
                  <a:txBody>
                    <a:bodyPr/>
                    <a:lstStyle/>
                    <a:p>
                      <a:pPr algn="ctr"/>
                      <a:r>
                        <a:rPr lang="en-GB" sz="2200" b="0" i="0" dirty="0">
                          <a:latin typeface="OpenDyslexicAlta" pitchFamily="2" charset="77"/>
                          <a:ea typeface="OpenDyslexic" charset="0"/>
                          <a:cs typeface="OpenDyslexic" charset="0"/>
                        </a:rPr>
                        <a:t>interspersed</a:t>
                      </a:r>
                    </a:p>
                  </a:txBody>
                  <a:tcPr anchor="ctr"/>
                </a:tc>
                <a:tc>
                  <a:txBody>
                    <a:bodyPr/>
                    <a:lstStyle/>
                    <a:p>
                      <a:pPr algn="ctr"/>
                      <a:r>
                        <a:rPr lang="en-GB" sz="2200" b="0" i="0" dirty="0">
                          <a:latin typeface="OpenDyslexicAlta" pitchFamily="2" charset="77"/>
                          <a:ea typeface="OpenDyslexic" charset="0"/>
                          <a:cs typeface="OpenDyslexic" charset="0"/>
                        </a:rPr>
                        <a:t>internet</a:t>
                      </a:r>
                    </a:p>
                  </a:txBody>
                  <a:tcPr anchor="ctr"/>
                </a:tc>
                <a:extLst>
                  <a:ext uri="{0D108BD9-81ED-4DB2-BD59-A6C34878D82A}">
                    <a16:rowId xmlns:a16="http://schemas.microsoft.com/office/drawing/2014/main" val="10003"/>
                  </a:ext>
                </a:extLst>
              </a:tr>
              <a:tr h="817468">
                <a:tc>
                  <a:txBody>
                    <a:bodyPr/>
                    <a:lstStyle/>
                    <a:p>
                      <a:pPr algn="ctr"/>
                      <a:r>
                        <a:rPr lang="en-GB" sz="2200" b="0" i="0" dirty="0">
                          <a:latin typeface="OpenDyslexicAlta" pitchFamily="2" charset="77"/>
                          <a:ea typeface="OpenDyslexic" charset="0"/>
                          <a:cs typeface="OpenDyslexic" charset="0"/>
                        </a:rPr>
                        <a:t>intercept</a:t>
                      </a:r>
                    </a:p>
                  </a:txBody>
                  <a:tcPr anchor="ctr"/>
                </a:tc>
                <a:tc>
                  <a:txBody>
                    <a:bodyPr/>
                    <a:lstStyle/>
                    <a:p>
                      <a:pPr algn="ctr"/>
                      <a:r>
                        <a:rPr lang="en-GB" sz="2200" b="0" i="0" dirty="0">
                          <a:latin typeface="OpenDyslexicAlta" pitchFamily="2" charset="77"/>
                          <a:ea typeface="OpenDyslexic" charset="0"/>
                          <a:cs typeface="OpenDyslexic" charset="0"/>
                        </a:rPr>
                        <a:t>facial</a:t>
                      </a:r>
                    </a:p>
                  </a:txBody>
                  <a:tcPr anchor="ctr"/>
                </a:tc>
                <a:tc>
                  <a:txBody>
                    <a:bodyPr/>
                    <a:lstStyle/>
                    <a:p>
                      <a:pPr algn="ctr"/>
                      <a:r>
                        <a:rPr lang="en-GB" sz="2200" b="0" i="0" dirty="0">
                          <a:latin typeface="OpenDyslexicAlta" pitchFamily="2" charset="77"/>
                          <a:ea typeface="OpenDyslexic" charset="0"/>
                          <a:cs typeface="OpenDyslexic" charset="0"/>
                        </a:rPr>
                        <a:t>interview</a:t>
                      </a:r>
                    </a:p>
                  </a:txBody>
                  <a:tcPr anchor="ctr"/>
                </a:tc>
                <a:tc>
                  <a:txBody>
                    <a:bodyPr/>
                    <a:lstStyle/>
                    <a:p>
                      <a:pPr algn="ctr"/>
                      <a:r>
                        <a:rPr lang="en-GB" sz="2200" b="0" i="0" dirty="0">
                          <a:latin typeface="OpenDyslexicAlta" pitchFamily="2" charset="77"/>
                          <a:ea typeface="OpenDyslexic" charset="0"/>
                          <a:cs typeface="OpenDyslexic" charset="0"/>
                        </a:rPr>
                        <a:t>interesting</a:t>
                      </a:r>
                    </a:p>
                  </a:txBody>
                  <a:tcPr anchor="ct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rgbClr val="FF7E79"/>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
        <p:nvSpPr>
          <p:cNvPr id="8" name="TextBox 7"/>
          <p:cNvSpPr txBox="1"/>
          <p:nvPr/>
        </p:nvSpPr>
        <p:spPr>
          <a:xfrm>
            <a:off x="3468914" y="6387824"/>
            <a:ext cx="8478158" cy="307777"/>
          </a:xfrm>
          <a:prstGeom prst="rect">
            <a:avLst/>
          </a:prstGeom>
          <a:solidFill>
            <a:srgbClr val="FF7E79"/>
          </a:solidFill>
          <a:ln>
            <a:solidFill>
              <a:schemeClr val="tx1"/>
            </a:solidFill>
          </a:ln>
        </p:spPr>
        <p:txBody>
          <a:bodyPr wrap="square" rtlCol="0">
            <a:spAutoFit/>
          </a:bodyPr>
          <a:lstStyle/>
          <a:p>
            <a:r>
              <a:rPr lang="en-GB" sz="1400" dirty="0">
                <a:latin typeface="OpenDyslexicAlta" pitchFamily="2" charset="77"/>
                <a:ea typeface="OpenDyslexic" charset="0"/>
                <a:cs typeface="OpenDyslexic" charset="0"/>
              </a:rPr>
              <a:t>Which new word in the grid follows the same spelling rule as the spelling list?</a:t>
            </a:r>
          </a:p>
        </p:txBody>
      </p:sp>
    </p:spTree>
    <p:extLst>
      <p:ext uri="{BB962C8B-B14F-4D97-AF65-F5344CB8AC3E}">
        <p14:creationId xmlns:p14="http://schemas.microsoft.com/office/powerpoint/2010/main" val="19320093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6624412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8720305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26679869"/>
              </p:ext>
            </p:extLst>
          </p:nvPr>
        </p:nvGraphicFramePr>
        <p:xfrm>
          <a:off x="3468914" y="2250831"/>
          <a:ext cx="8478160" cy="4087340"/>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17468">
                <a:tc>
                  <a:txBody>
                    <a:bodyPr/>
                    <a:lstStyle/>
                    <a:p>
                      <a:pPr algn="ctr"/>
                      <a:r>
                        <a:rPr lang="en-GB" sz="2200" b="0" i="0" dirty="0">
                          <a:solidFill>
                            <a:srgbClr val="FF3860"/>
                          </a:solidFill>
                          <a:latin typeface="OpenDyslexicAlta" pitchFamily="2" charset="77"/>
                          <a:ea typeface="OpenDyslexic" charset="0"/>
                          <a:cs typeface="OpenDyslexic" charset="0"/>
                        </a:rPr>
                        <a:t>international</a:t>
                      </a:r>
                    </a:p>
                  </a:txBody>
                  <a:tcPr anchor="ctr"/>
                </a:tc>
                <a:tc>
                  <a:txBody>
                    <a:bodyPr/>
                    <a:lstStyle/>
                    <a:p>
                      <a:pPr algn="ctr"/>
                      <a:r>
                        <a:rPr lang="en-GB" sz="2200" b="0" i="0" dirty="0">
                          <a:latin typeface="OpenDyslexicAlta" pitchFamily="2" charset="77"/>
                          <a:ea typeface="OpenDyslexic" charset="0"/>
                          <a:cs typeface="OpenDyslexic" charset="0"/>
                        </a:rPr>
                        <a:t>impossible</a:t>
                      </a:r>
                    </a:p>
                  </a:txBody>
                  <a:tcPr anchor="ctr"/>
                </a:tc>
                <a:tc>
                  <a:txBody>
                    <a:bodyPr/>
                    <a:lstStyle/>
                    <a:p>
                      <a:pPr algn="ctr"/>
                      <a:r>
                        <a:rPr lang="en-GB" sz="2200" b="0" i="0" dirty="0">
                          <a:latin typeface="OpenDyslexicAlta" pitchFamily="2" charset="77"/>
                          <a:ea typeface="OpenDyslexic" charset="0"/>
                          <a:cs typeface="OpenDyslexic" charset="0"/>
                        </a:rPr>
                        <a:t>electricity</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interchange</a:t>
                      </a:r>
                    </a:p>
                  </a:txBody>
                  <a:tcPr anchor="ctr"/>
                </a:tc>
                <a:extLst>
                  <a:ext uri="{0D108BD9-81ED-4DB2-BD59-A6C34878D82A}">
                    <a16:rowId xmlns:a16="http://schemas.microsoft.com/office/drawing/2014/main" val="10000"/>
                  </a:ext>
                </a:extLst>
              </a:tr>
              <a:tr h="817468">
                <a:tc>
                  <a:txBody>
                    <a:bodyPr/>
                    <a:lstStyle/>
                    <a:p>
                      <a:pPr algn="ctr"/>
                      <a:r>
                        <a:rPr lang="en-GB" sz="2200" b="0" i="0" dirty="0">
                          <a:latin typeface="OpenDyslexicAlta" pitchFamily="2" charset="77"/>
                          <a:ea typeface="OpenDyslexic" charset="0"/>
                          <a:cs typeface="OpenDyslexic" charset="0"/>
                        </a:rPr>
                        <a:t>simplistic</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interface</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interact</a:t>
                      </a:r>
                    </a:p>
                  </a:txBody>
                  <a:tcPr anchor="ctr"/>
                </a:tc>
                <a:tc>
                  <a:txBody>
                    <a:bodyPr/>
                    <a:lstStyle/>
                    <a:p>
                      <a:pPr algn="ctr"/>
                      <a:r>
                        <a:rPr lang="en-GB" sz="2200" b="0" i="0" dirty="0">
                          <a:latin typeface="OpenDyslexicAlta" pitchFamily="2" charset="77"/>
                          <a:ea typeface="OpenDyslexic" charset="0"/>
                          <a:cs typeface="OpenDyslexic" charset="0"/>
                        </a:rPr>
                        <a:t>diversity</a:t>
                      </a:r>
                    </a:p>
                  </a:txBody>
                  <a:tcPr anchor="ctr"/>
                </a:tc>
                <a:extLst>
                  <a:ext uri="{0D108BD9-81ED-4DB2-BD59-A6C34878D82A}">
                    <a16:rowId xmlns:a16="http://schemas.microsoft.com/office/drawing/2014/main" val="10001"/>
                  </a:ext>
                </a:extLst>
              </a:tr>
              <a:tr h="817468">
                <a:tc>
                  <a:txBody>
                    <a:bodyPr/>
                    <a:lstStyle/>
                    <a:p>
                      <a:pPr algn="ctr"/>
                      <a:r>
                        <a:rPr lang="en-GB" sz="2200" b="0" i="0" dirty="0">
                          <a:solidFill>
                            <a:srgbClr val="FF3860"/>
                          </a:solidFill>
                          <a:latin typeface="OpenDyslexicAlta" pitchFamily="2" charset="77"/>
                          <a:ea typeface="OpenDyslexic" charset="0"/>
                          <a:cs typeface="OpenDyslexic" charset="0"/>
                        </a:rPr>
                        <a:t>intercity</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interfere</a:t>
                      </a:r>
                    </a:p>
                  </a:txBody>
                  <a:tcPr anchor="ctr"/>
                </a:tc>
                <a:tc>
                  <a:txBody>
                    <a:bodyPr/>
                    <a:lstStyle/>
                    <a:p>
                      <a:pPr algn="ctr"/>
                      <a:r>
                        <a:rPr lang="en-GB" sz="2200" b="0" i="0" dirty="0">
                          <a:latin typeface="OpenDyslexicAlta" pitchFamily="2" charset="77"/>
                          <a:ea typeface="OpenDyslexic" charset="0"/>
                          <a:cs typeface="OpenDyslexic" charset="0"/>
                        </a:rPr>
                        <a:t>action</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intercom</a:t>
                      </a:r>
                    </a:p>
                  </a:txBody>
                  <a:tcPr anchor="ctr"/>
                </a:tc>
                <a:extLst>
                  <a:ext uri="{0D108BD9-81ED-4DB2-BD59-A6C34878D82A}">
                    <a16:rowId xmlns:a16="http://schemas.microsoft.com/office/drawing/2014/main" val="10002"/>
                  </a:ext>
                </a:extLst>
              </a:tr>
              <a:tr h="817468">
                <a:tc>
                  <a:txBody>
                    <a:bodyPr/>
                    <a:lstStyle/>
                    <a:p>
                      <a:pPr algn="ctr"/>
                      <a:r>
                        <a:rPr lang="en-GB" sz="2200" b="0" i="0" dirty="0">
                          <a:latin typeface="OpenDyslexicAlta" pitchFamily="2" charset="77"/>
                          <a:ea typeface="OpenDyslexic" charset="0"/>
                          <a:cs typeface="OpenDyslexic" charset="0"/>
                        </a:rPr>
                        <a:t>changeable</a:t>
                      </a:r>
                    </a:p>
                  </a:txBody>
                  <a:tcPr anchor="ctr"/>
                </a:tc>
                <a:tc>
                  <a:txBody>
                    <a:bodyPr/>
                    <a:lstStyle/>
                    <a:p>
                      <a:pPr algn="ctr"/>
                      <a:r>
                        <a:rPr lang="en-GB" sz="2200" b="0" i="0" dirty="0">
                          <a:latin typeface="OpenDyslexicAlta" pitchFamily="2" charset="77"/>
                          <a:ea typeface="OpenDyslexic" charset="0"/>
                          <a:cs typeface="OpenDyslexic" charset="0"/>
                        </a:rPr>
                        <a:t>inactive</a:t>
                      </a:r>
                    </a:p>
                  </a:txBody>
                  <a:tcPr anchor="ctr"/>
                </a:tc>
                <a:tc>
                  <a:txBody>
                    <a:bodyPr/>
                    <a:lstStyle/>
                    <a:p>
                      <a:pPr algn="ctr"/>
                      <a:r>
                        <a:rPr lang="en-GB" sz="2200" b="0" i="0" dirty="0">
                          <a:latin typeface="OpenDyslexicAlta" pitchFamily="2" charset="77"/>
                          <a:ea typeface="OpenDyslexic" charset="0"/>
                          <a:cs typeface="OpenDyslexic" charset="0"/>
                        </a:rPr>
                        <a:t>interspersed</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internet</a:t>
                      </a:r>
                    </a:p>
                  </a:txBody>
                  <a:tcPr anchor="ctr"/>
                </a:tc>
                <a:extLst>
                  <a:ext uri="{0D108BD9-81ED-4DB2-BD59-A6C34878D82A}">
                    <a16:rowId xmlns:a16="http://schemas.microsoft.com/office/drawing/2014/main" val="10003"/>
                  </a:ext>
                </a:extLst>
              </a:tr>
              <a:tr h="817468">
                <a:tc>
                  <a:txBody>
                    <a:bodyPr/>
                    <a:lstStyle/>
                    <a:p>
                      <a:pPr algn="ctr"/>
                      <a:r>
                        <a:rPr lang="en-GB" sz="2200" b="0" i="0" dirty="0">
                          <a:solidFill>
                            <a:srgbClr val="FF3860"/>
                          </a:solidFill>
                          <a:latin typeface="OpenDyslexicAlta" pitchFamily="2" charset="77"/>
                          <a:ea typeface="OpenDyslexic" charset="0"/>
                          <a:cs typeface="OpenDyslexic" charset="0"/>
                        </a:rPr>
                        <a:t>intercept</a:t>
                      </a:r>
                    </a:p>
                  </a:txBody>
                  <a:tcPr anchor="ctr"/>
                </a:tc>
                <a:tc>
                  <a:txBody>
                    <a:bodyPr/>
                    <a:lstStyle/>
                    <a:p>
                      <a:pPr algn="ctr"/>
                      <a:r>
                        <a:rPr lang="en-GB" sz="2200" b="0" i="0" dirty="0">
                          <a:latin typeface="OpenDyslexicAlta" pitchFamily="2" charset="77"/>
                          <a:ea typeface="OpenDyslexic" charset="0"/>
                          <a:cs typeface="OpenDyslexic" charset="0"/>
                        </a:rPr>
                        <a:t>facial</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interview</a:t>
                      </a:r>
                    </a:p>
                  </a:txBody>
                  <a:tcPr anchor="ctr"/>
                </a:tc>
                <a:tc>
                  <a:txBody>
                    <a:bodyPr/>
                    <a:lstStyle/>
                    <a:p>
                      <a:pPr algn="ctr"/>
                      <a:r>
                        <a:rPr lang="en-GB" sz="2200" b="0" i="0" dirty="0">
                          <a:latin typeface="OpenDyslexicAlta" pitchFamily="2" charset="77"/>
                          <a:ea typeface="OpenDyslexic" charset="0"/>
                          <a:cs typeface="OpenDyslexic" charset="0"/>
                        </a:rPr>
                        <a:t>interesting</a:t>
                      </a:r>
                    </a:p>
                  </a:txBody>
                  <a:tcPr anchor="ct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rgbClr val="FF7E79"/>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
        <p:nvSpPr>
          <p:cNvPr id="8" name="TextBox 7"/>
          <p:cNvSpPr txBox="1"/>
          <p:nvPr/>
        </p:nvSpPr>
        <p:spPr>
          <a:xfrm>
            <a:off x="3468914" y="6387824"/>
            <a:ext cx="8478158" cy="307777"/>
          </a:xfrm>
          <a:prstGeom prst="rect">
            <a:avLst/>
          </a:prstGeom>
          <a:solidFill>
            <a:srgbClr val="FF7E79"/>
          </a:solidFill>
          <a:ln>
            <a:solidFill>
              <a:schemeClr val="tx1"/>
            </a:solidFill>
          </a:ln>
        </p:spPr>
        <p:txBody>
          <a:bodyPr wrap="square" rtlCol="0">
            <a:spAutoFit/>
          </a:bodyPr>
          <a:lstStyle/>
          <a:p>
            <a:r>
              <a:rPr lang="en-GB" sz="1400" dirty="0">
                <a:latin typeface="OpenDyslexicAlta" pitchFamily="2" charset="77"/>
                <a:ea typeface="OpenDyslexic" charset="0"/>
                <a:cs typeface="OpenDyslexic" charset="0"/>
              </a:rPr>
              <a:t>Which new word in the grid follows the same spelling rule as the spelling list?</a:t>
            </a:r>
          </a:p>
        </p:txBody>
      </p:sp>
    </p:spTree>
    <p:extLst>
      <p:ext uri="{BB962C8B-B14F-4D97-AF65-F5344CB8AC3E}">
        <p14:creationId xmlns:p14="http://schemas.microsoft.com/office/powerpoint/2010/main" val="1598554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6</a:t>
            </a:r>
          </a:p>
        </p:txBody>
      </p:sp>
    </p:spTree>
    <p:extLst>
      <p:ext uri="{BB962C8B-B14F-4D97-AF65-F5344CB8AC3E}">
        <p14:creationId xmlns:p14="http://schemas.microsoft.com/office/powerpoint/2010/main" val="7915042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p:txBody>
      </p:sp>
      <p:sp>
        <p:nvSpPr>
          <p:cNvPr id="8" name="TextBox 7"/>
          <p:cNvSpPr txBox="1"/>
          <p:nvPr/>
        </p:nvSpPr>
        <p:spPr>
          <a:xfrm>
            <a:off x="3582649" y="1603948"/>
            <a:ext cx="7300210" cy="923330"/>
          </a:xfrm>
          <a:prstGeom prst="rect">
            <a:avLst/>
          </a:prstGeom>
          <a:noFill/>
        </p:spPr>
        <p:txBody>
          <a:bodyPr wrap="square" rtlCol="0">
            <a:spAutoFit/>
          </a:bodyPr>
          <a:lstStyle/>
          <a:p>
            <a:r>
              <a:rPr lang="en-GB" dirty="0">
                <a:latin typeface="OpenDyslexicAlta" pitchFamily="2" charset="77"/>
                <a:ea typeface="OpenDyslexic" charset="0"/>
                <a:cs typeface="OpenDyslexic" charset="0"/>
              </a:rPr>
              <a:t>Challenge Week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Choose an activity from the Challenge Activity Pack </a:t>
            </a:r>
          </a:p>
        </p:txBody>
      </p:sp>
      <p:graphicFrame>
        <p:nvGraphicFramePr>
          <p:cNvPr id="9" name="Table 8">
            <a:extLst>
              <a:ext uri="{FF2B5EF4-FFF2-40B4-BE49-F238E27FC236}">
                <a16:creationId xmlns:a16="http://schemas.microsoft.com/office/drawing/2014/main" id="{2B3EC915-3C81-E449-94EF-D6227B2D0FCD}"/>
              </a:ext>
            </a:extLst>
          </p:cNvPr>
          <p:cNvGraphicFramePr>
            <a:graphicFrameLocks noGrp="1"/>
          </p:cNvGraphicFramePr>
          <p:nvPr>
            <p:extLst>
              <p:ext uri="{D42A27DB-BD31-4B8C-83A1-F6EECF244321}">
                <p14:modId xmlns:p14="http://schemas.microsoft.com/office/powerpoint/2010/main" val="861792914"/>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3290968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2609305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756941022"/>
                    </a:ext>
                  </a:extLst>
                </a:gridCol>
                <a:gridCol w="1858433">
                  <a:extLst>
                    <a:ext uri="{9D8B030D-6E8A-4147-A177-3AD203B41FA5}">
                      <a16:colId xmlns:a16="http://schemas.microsoft.com/office/drawing/2014/main" val="534144492"/>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590551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472462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900401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chemeClr val="tx1"/>
                          </a:solidFill>
                          <a:latin typeface="Muli" pitchFamily="2" charset="77"/>
                        </a:rPr>
                        <a:t>Name:</a:t>
                      </a:r>
                      <a:endParaRPr lang="en-GB" sz="1400" dirty="0">
                        <a:solidFill>
                          <a:schemeClr val="tx1"/>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9"/>
                  </a:ext>
                </a:extLst>
              </a:tr>
            </a:tbl>
          </a:graphicData>
        </a:graphic>
      </p:graphicFrame>
      <p:sp>
        <p:nvSpPr>
          <p:cNvPr id="9" name="TextBox 8"/>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1007159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554866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noFill/>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078317484"/>
              </p:ext>
            </p:extLst>
          </p:nvPr>
        </p:nvGraphicFramePr>
        <p:xfrm>
          <a:off x="4236334" y="1432845"/>
          <a:ext cx="7019497" cy="4665220"/>
        </p:xfrm>
        <a:graphic>
          <a:graphicData uri="http://schemas.openxmlformats.org/drawingml/2006/table">
            <a:tbl>
              <a:tblPr firstRow="1" firstCol="1" bandRow="1">
                <a:tableStyleId>{5940675A-B579-460E-94D1-54222C63F5DA}</a:tableStyleId>
              </a:tblPr>
              <a:tblGrid>
                <a:gridCol w="434976">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9" name="TextBox 8"/>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829527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 ’-</a:t>
            </a:r>
            <a:r>
              <a:rPr lang="en-GB" dirty="0" err="1"/>
              <a:t>ation</a:t>
            </a:r>
            <a:r>
              <a:rPr lang="en-GB" dirty="0"/>
              <a:t>’ is added to verbs to form nouns.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7</a:t>
            </a:r>
          </a:p>
        </p:txBody>
      </p:sp>
    </p:spTree>
    <p:extLst>
      <p:ext uri="{BB962C8B-B14F-4D97-AF65-F5344CB8AC3E}">
        <p14:creationId xmlns:p14="http://schemas.microsoft.com/office/powerpoint/2010/main" val="25291974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ation</a:t>
            </a:r>
            <a:r>
              <a:rPr lang="en-GB" dirty="0"/>
              <a:t>’ is added to verbs to form nouns.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information</a:t>
            </a:r>
          </a:p>
          <a:p>
            <a:pPr fontAlgn="t"/>
            <a:r>
              <a:rPr lang="en-GB" dirty="0"/>
              <a:t>sensation</a:t>
            </a:r>
          </a:p>
          <a:p>
            <a:pPr fontAlgn="t"/>
            <a:r>
              <a:rPr lang="en-GB" dirty="0"/>
              <a:t>preparation</a:t>
            </a:r>
          </a:p>
          <a:p>
            <a:pPr fontAlgn="t"/>
            <a:r>
              <a:rPr lang="en-GB" dirty="0"/>
              <a:t>vibration</a:t>
            </a:r>
          </a:p>
          <a:p>
            <a:pPr fontAlgn="t"/>
            <a:r>
              <a:rPr lang="en-GB" dirty="0"/>
              <a:t>decoration</a:t>
            </a:r>
          </a:p>
          <a:p>
            <a:pPr fontAlgn="t"/>
            <a:r>
              <a:rPr lang="en-GB" dirty="0"/>
              <a:t>donation</a:t>
            </a:r>
          </a:p>
          <a:p>
            <a:pPr fontAlgn="t"/>
            <a:r>
              <a:rPr lang="en-GB" dirty="0"/>
              <a:t>duration</a:t>
            </a:r>
          </a:p>
          <a:p>
            <a:pPr fontAlgn="t"/>
            <a:r>
              <a:rPr lang="en-GB" dirty="0"/>
              <a:t>registration</a:t>
            </a:r>
          </a:p>
          <a:p>
            <a:pPr fontAlgn="t"/>
            <a:r>
              <a:rPr lang="en-GB" dirty="0"/>
              <a:t>population</a:t>
            </a:r>
          </a:p>
          <a:p>
            <a:pPr fontAlgn="t"/>
            <a:r>
              <a:rPr lang="en-GB" dirty="0"/>
              <a:t>determination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627070006"/>
              </p:ext>
            </p:extLst>
          </p:nvPr>
        </p:nvGraphicFramePr>
        <p:xfrm>
          <a:off x="3429000" y="1223644"/>
          <a:ext cx="8477250" cy="5398002"/>
        </p:xfrm>
        <a:graphic>
          <a:graphicData uri="http://schemas.openxmlformats.org/drawingml/2006/table">
            <a:tbl>
              <a:tblPr firstRow="1" bandRow="1">
                <a:tableStyleId>{5940675A-B579-460E-94D1-54222C63F5DA}</a:tableStyleId>
              </a:tblPr>
              <a:tblGrid>
                <a:gridCol w="1595062">
                  <a:extLst>
                    <a:ext uri="{9D8B030D-6E8A-4147-A177-3AD203B41FA5}">
                      <a16:colId xmlns:a16="http://schemas.microsoft.com/office/drawing/2014/main" val="20000"/>
                    </a:ext>
                  </a:extLst>
                </a:gridCol>
                <a:gridCol w="6882188">
                  <a:extLst>
                    <a:ext uri="{9D8B030D-6E8A-4147-A177-3AD203B41FA5}">
                      <a16:colId xmlns:a16="http://schemas.microsoft.com/office/drawing/2014/main" val="20001"/>
                    </a:ext>
                  </a:extLst>
                </a:gridCol>
              </a:tblGrid>
              <a:tr h="1762685">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Today children will learn that adding ‘</a:t>
                      </a:r>
                      <a:r>
                        <a:rPr lang="en-GB" sz="1600" b="0" i="0" dirty="0" err="1">
                          <a:latin typeface="Muli" pitchFamily="2" charset="77"/>
                        </a:rPr>
                        <a:t>ation</a:t>
                      </a:r>
                      <a:r>
                        <a:rPr lang="en-GB" sz="1600" b="0" i="0" dirty="0">
                          <a:latin typeface="Muli" pitchFamily="2" charset="77"/>
                        </a:rPr>
                        <a:t>’ to verbs turns them in to nouns. Ask children to partner talk for a minute to think of any words that end with ‘</a:t>
                      </a:r>
                      <a:r>
                        <a:rPr lang="en-GB" sz="1600" b="0" i="0" dirty="0" err="1">
                          <a:latin typeface="Muli" pitchFamily="2" charset="77"/>
                        </a:rPr>
                        <a:t>ation</a:t>
                      </a:r>
                      <a:r>
                        <a:rPr lang="en-GB" sz="1600" b="0" i="0" dirty="0">
                          <a:latin typeface="Muli" pitchFamily="2" charset="77"/>
                        </a:rPr>
                        <a:t>’. </a:t>
                      </a:r>
                      <a:br>
                        <a:rPr lang="en-GB" sz="1600" b="0" i="0" dirty="0">
                          <a:latin typeface="Muli" pitchFamily="2" charset="77"/>
                        </a:rPr>
                      </a:br>
                      <a:endParaRPr lang="en-GB" sz="1600" b="0" i="0" dirty="0">
                        <a:latin typeface="Muli" pitchFamily="2" charset="77"/>
                      </a:endParaRPr>
                    </a:p>
                    <a:p>
                      <a:r>
                        <a:rPr lang="en-GB" sz="1600" b="0" i="0" dirty="0">
                          <a:latin typeface="Muli" pitchFamily="2" charset="77"/>
                        </a:rPr>
                        <a:t>Word ends in ‘e’ – remove e  and + ‘</a:t>
                      </a:r>
                      <a:r>
                        <a:rPr lang="en-GB" sz="1600" b="0" i="0" dirty="0" err="1">
                          <a:latin typeface="Muli" pitchFamily="2" charset="77"/>
                        </a:rPr>
                        <a:t>ation</a:t>
                      </a:r>
                      <a:r>
                        <a:rPr lang="en-GB" sz="1600" b="0" i="0" dirty="0">
                          <a:latin typeface="Muli" pitchFamily="2" charset="77"/>
                        </a:rPr>
                        <a:t>’</a:t>
                      </a:r>
                      <a:br>
                        <a:rPr lang="en-GB" sz="1600" b="0" i="0" dirty="0">
                          <a:latin typeface="Muli" pitchFamily="2" charset="77"/>
                        </a:rPr>
                      </a:br>
                      <a:r>
                        <a:rPr lang="en-GB" sz="1600" b="0" i="0" dirty="0">
                          <a:latin typeface="Muli" pitchFamily="2" charset="77"/>
                        </a:rPr>
                        <a:t>Word ends in ‘y’ – remove y and + ‘</a:t>
                      </a:r>
                      <a:r>
                        <a:rPr lang="en-GB" sz="1600" b="0" i="0" dirty="0" err="1">
                          <a:latin typeface="Muli" pitchFamily="2" charset="77"/>
                        </a:rPr>
                        <a:t>ic</a:t>
                      </a:r>
                      <a:r>
                        <a:rPr lang="en-GB" sz="1600" b="0" i="0" dirty="0">
                          <a:latin typeface="Muli" pitchFamily="2" charset="77"/>
                        </a:rPr>
                        <a:t>’ + ‘</a:t>
                      </a:r>
                      <a:r>
                        <a:rPr lang="en-GB" sz="1600" b="0" i="0" dirty="0" err="1">
                          <a:latin typeface="Muli" pitchFamily="2" charset="77"/>
                        </a:rPr>
                        <a:t>ation</a:t>
                      </a:r>
                      <a:r>
                        <a:rPr lang="en-GB" sz="1600" b="0" i="0" dirty="0">
                          <a:latin typeface="Muli" pitchFamily="2" charset="77"/>
                        </a:rPr>
                        <a:t>’ (multiply to multiplication)</a:t>
                      </a:r>
                      <a:br>
                        <a:rPr lang="en-GB" sz="1600" b="0" i="0" dirty="0">
                          <a:latin typeface="Muli" pitchFamily="2" charset="77"/>
                        </a:rPr>
                      </a:br>
                      <a:r>
                        <a:rPr lang="en-GB" sz="1600" b="0" i="0" dirty="0">
                          <a:latin typeface="Muli" pitchFamily="2" charset="77"/>
                        </a:rPr>
                        <a:t>Most other words you can just add ‘</a:t>
                      </a:r>
                      <a:r>
                        <a:rPr lang="en-GB" sz="1600" b="0" i="0" dirty="0" err="1">
                          <a:latin typeface="Muli" pitchFamily="2" charset="77"/>
                        </a:rPr>
                        <a:t>ation</a:t>
                      </a:r>
                      <a:r>
                        <a:rPr lang="en-GB" sz="1600" b="0" i="0" dirty="0">
                          <a:latin typeface="Muli" pitchFamily="2" charset="77"/>
                        </a:rPr>
                        <a:t>’ straight on the end.</a:t>
                      </a:r>
                    </a:p>
                  </a:txBody>
                  <a:tcPr/>
                </a:tc>
                <a:extLst>
                  <a:ext uri="{0D108BD9-81ED-4DB2-BD59-A6C34878D82A}">
                    <a16:rowId xmlns:a16="http://schemas.microsoft.com/office/drawing/2014/main" val="10000"/>
                  </a:ext>
                </a:extLst>
              </a:tr>
              <a:tr h="1413085">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 point slide, and following the spelling rules, children write down how they think the word can be changed from a verb to a noun by adding the suffix ‘</a:t>
                      </a:r>
                      <a:r>
                        <a:rPr lang="en-GB" sz="1600" b="0" i="0" baseline="0" dirty="0" err="1">
                          <a:latin typeface="Muli" pitchFamily="2" charset="77"/>
                        </a:rPr>
                        <a:t>ation</a:t>
                      </a:r>
                      <a:r>
                        <a:rPr lang="en-GB" sz="1600" b="0" i="0" baseline="0" dirty="0">
                          <a:latin typeface="Muli" pitchFamily="2" charset="77"/>
                        </a:rPr>
                        <a:t>’.</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Hold up white boards to show and discuss any errors or misconceptions.</a:t>
                      </a:r>
                    </a:p>
                  </a:txBody>
                  <a:tcPr/>
                </a:tc>
                <a:extLst>
                  <a:ext uri="{0D108BD9-81ED-4DB2-BD59-A6C34878D82A}">
                    <a16:rowId xmlns:a16="http://schemas.microsoft.com/office/drawing/2014/main" val="10001"/>
                  </a:ext>
                </a:extLst>
              </a:tr>
              <a:tr h="1801362">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children the slide with the boxes and ask them to apply the spelling rules to each word and decide which box the word should go in to. This can be done independently or as a pair and using whiteboards if required. </a:t>
                      </a:r>
                    </a:p>
                    <a:p>
                      <a:endParaRPr lang="en-GB" sz="1700" b="0" i="0" dirty="0">
                        <a:latin typeface="Muli" pitchFamily="2" charset="77"/>
                      </a:endParaRPr>
                    </a:p>
                    <a:p>
                      <a:r>
                        <a:rPr lang="en-GB" sz="1700" b="0" i="0" dirty="0">
                          <a:latin typeface="Muli" pitchFamily="2" charset="77"/>
                        </a:rPr>
                        <a:t>Share results and discuss any misconceptions.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4526808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inform</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933173"/>
            <a:ext cx="10515600" cy="2243790"/>
          </a:xfrm>
        </p:spPr>
        <p:txBody>
          <a:bodyPr/>
          <a:lstStyle/>
          <a:p>
            <a:pPr algn="ctr"/>
            <a:endParaRPr lang="en-GB" dirty="0"/>
          </a:p>
          <a:p>
            <a:pPr algn="ctr"/>
            <a:r>
              <a:rPr lang="en-GB" sz="6000" dirty="0"/>
              <a:t>information</a:t>
            </a:r>
            <a:br>
              <a:rPr lang="en-GB" sz="6000" dirty="0"/>
            </a:br>
            <a:r>
              <a:rPr lang="en-GB" sz="3600" dirty="0"/>
              <a:t>(add straight on the end)</a:t>
            </a:r>
          </a:p>
          <a:p>
            <a:endParaRPr lang="en-GB" dirty="0"/>
          </a:p>
        </p:txBody>
      </p:sp>
    </p:spTree>
    <p:extLst>
      <p:ext uri="{BB962C8B-B14F-4D97-AF65-F5344CB8AC3E}">
        <p14:creationId xmlns:p14="http://schemas.microsoft.com/office/powerpoint/2010/main" val="281145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98307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prepare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08539"/>
            <a:ext cx="10515600" cy="2656522"/>
          </a:xfrm>
        </p:spPr>
        <p:txBody>
          <a:bodyPr/>
          <a:lstStyle/>
          <a:p>
            <a:pPr algn="ctr"/>
            <a:endParaRPr lang="en-GB" dirty="0"/>
          </a:p>
          <a:p>
            <a:pPr algn="ctr"/>
            <a:r>
              <a:rPr lang="en-GB" sz="6000" dirty="0"/>
              <a:t>preparation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421727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determine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33591"/>
            <a:ext cx="10515600" cy="2656522"/>
          </a:xfrm>
        </p:spPr>
        <p:txBody>
          <a:bodyPr/>
          <a:lstStyle/>
          <a:p>
            <a:pPr algn="ctr"/>
            <a:endParaRPr lang="en-GB" dirty="0"/>
          </a:p>
          <a:p>
            <a:pPr algn="ctr"/>
            <a:r>
              <a:rPr lang="en-GB" sz="6000" dirty="0"/>
              <a:t>determination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10659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4570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notify</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796013"/>
            <a:ext cx="10515600" cy="2656522"/>
          </a:xfrm>
        </p:spPr>
        <p:txBody>
          <a:bodyPr/>
          <a:lstStyle/>
          <a:p>
            <a:pPr algn="ctr"/>
            <a:endParaRPr lang="en-GB" dirty="0"/>
          </a:p>
          <a:p>
            <a:pPr algn="ctr"/>
            <a:r>
              <a:rPr lang="en-GB" sz="6000" dirty="0"/>
              <a:t>notification</a:t>
            </a:r>
            <a:br>
              <a:rPr lang="en-GB" sz="6000" dirty="0"/>
            </a:br>
            <a:r>
              <a:rPr lang="en-GB" sz="3600" dirty="0"/>
              <a:t>(drop the y then add ‘</a:t>
            </a:r>
            <a:r>
              <a:rPr lang="en-GB" sz="3600" dirty="0" err="1"/>
              <a:t>ic</a:t>
            </a:r>
            <a:r>
              <a:rPr lang="en-GB" sz="3600" dirty="0"/>
              <a:t>’ followed by ‘</a:t>
            </a:r>
            <a:r>
              <a:rPr lang="en-GB" sz="3600" dirty="0" err="1"/>
              <a:t>ation</a:t>
            </a:r>
            <a:r>
              <a:rPr lang="en-GB" sz="3600" dirty="0"/>
              <a:t>’)</a:t>
            </a:r>
          </a:p>
          <a:p>
            <a:endParaRPr lang="en-GB" dirty="0"/>
          </a:p>
        </p:txBody>
      </p:sp>
    </p:spTree>
    <p:extLst>
      <p:ext uri="{BB962C8B-B14F-4D97-AF65-F5344CB8AC3E}">
        <p14:creationId xmlns:p14="http://schemas.microsoft.com/office/powerpoint/2010/main" val="31651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33174"/>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vibrate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46117"/>
            <a:ext cx="10515600" cy="2656522"/>
          </a:xfrm>
        </p:spPr>
        <p:txBody>
          <a:bodyPr/>
          <a:lstStyle/>
          <a:p>
            <a:pPr algn="ctr"/>
            <a:endParaRPr lang="en-GB" dirty="0"/>
          </a:p>
          <a:p>
            <a:pPr algn="ctr"/>
            <a:r>
              <a:rPr lang="en-GB" sz="6000" dirty="0"/>
              <a:t>vibration</a:t>
            </a:r>
            <a:br>
              <a:rPr lang="en-GB" sz="6000" dirty="0"/>
            </a:br>
            <a:r>
              <a:rPr lang="en-GB" sz="3600" dirty="0"/>
              <a:t>(drop the e and add ‘</a:t>
            </a:r>
            <a:r>
              <a:rPr lang="en-GB" sz="3600" dirty="0" err="1"/>
              <a:t>ation</a:t>
            </a:r>
            <a:r>
              <a:rPr lang="en-GB" sz="3600" dirty="0"/>
              <a:t>’)</a:t>
            </a:r>
          </a:p>
          <a:p>
            <a:endParaRPr lang="en-GB" dirty="0"/>
          </a:p>
        </p:txBody>
      </p:sp>
    </p:spTree>
    <p:extLst>
      <p:ext uri="{BB962C8B-B14F-4D97-AF65-F5344CB8AC3E}">
        <p14:creationId xmlns:p14="http://schemas.microsoft.com/office/powerpoint/2010/main" val="409259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13798" y="4583973"/>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81107" y="4547141"/>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85430" y="4557005"/>
            <a:ext cx="2569448" cy="13779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236110"/>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6039151" y="5166584"/>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187243"/>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5078" y="4552417"/>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CD6066EB-3862-B54B-BCD0-CEB677A715E2}"/>
              </a:ext>
            </a:extLst>
          </p:cNvPr>
          <p:cNvSpPr txBox="1"/>
          <p:nvPr/>
        </p:nvSpPr>
        <p:spPr>
          <a:xfrm>
            <a:off x="3099823" y="5382028"/>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spTree>
    <p:extLst>
      <p:ext uri="{BB962C8B-B14F-4D97-AF65-F5344CB8AC3E}">
        <p14:creationId xmlns:p14="http://schemas.microsoft.com/office/powerpoint/2010/main" val="411547723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61780" y="4895340"/>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76389" y="4688608"/>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692611" y="4583973"/>
            <a:ext cx="2632637" cy="14118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473616"/>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5812219" y="5295485"/>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246618"/>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ABD8BA32-D024-A74D-B649-287D904FA812}"/>
              </a:ext>
            </a:extLst>
          </p:cNvPr>
          <p:cNvSpPr txBox="1"/>
          <p:nvPr/>
        </p:nvSpPr>
        <p:spPr>
          <a:xfrm>
            <a:off x="821803" y="289367"/>
            <a:ext cx="1435260" cy="369332"/>
          </a:xfrm>
          <a:prstGeom prst="rect">
            <a:avLst/>
          </a:prstGeom>
          <a:noFill/>
        </p:spPr>
        <p:txBody>
          <a:bodyPr wrap="square" rtlCol="0">
            <a:spAutoFit/>
          </a:bodyPr>
          <a:lstStyle/>
          <a:p>
            <a:r>
              <a:rPr lang="en-US" dirty="0">
                <a:solidFill>
                  <a:srgbClr val="FF3860"/>
                </a:solidFill>
              </a:rPr>
              <a:t>Answers: </a:t>
            </a:r>
          </a:p>
        </p:txBody>
      </p:sp>
      <p:sp>
        <p:nvSpPr>
          <p:cNvPr id="10" name="Rectangle 9">
            <a:extLst>
              <a:ext uri="{FF2B5EF4-FFF2-40B4-BE49-F238E27FC236}">
                <a16:creationId xmlns:a16="http://schemas.microsoft.com/office/drawing/2014/main" id="{103D5062-9436-784A-9237-4F5E9A4EEFA5}"/>
              </a:ext>
            </a:extLst>
          </p:cNvPr>
          <p:cNvSpPr/>
          <p:nvPr/>
        </p:nvSpPr>
        <p:spPr>
          <a:xfrm>
            <a:off x="4876412" y="4029433"/>
            <a:ext cx="1776512" cy="369332"/>
          </a:xfrm>
          <a:prstGeom prst="rect">
            <a:avLst/>
          </a:prstGeom>
        </p:spPr>
        <p:txBody>
          <a:bodyPr wrap="none">
            <a:spAutoFit/>
          </a:bodyPr>
          <a:lstStyle/>
          <a:p>
            <a:pPr algn="ctr"/>
            <a:r>
              <a:rPr lang="en-GB" dirty="0">
                <a:solidFill>
                  <a:srgbClr val="FF3860"/>
                </a:solidFill>
                <a:latin typeface="OpenDyslexicAlta" pitchFamily="2" charset="77"/>
              </a:rPr>
              <a:t>communicate</a:t>
            </a:r>
          </a:p>
        </p:txBody>
      </p:sp>
      <p:sp>
        <p:nvSpPr>
          <p:cNvPr id="11" name="Rectangle 10">
            <a:extLst>
              <a:ext uri="{FF2B5EF4-FFF2-40B4-BE49-F238E27FC236}">
                <a16:creationId xmlns:a16="http://schemas.microsoft.com/office/drawing/2014/main" id="{F912BF7B-00AF-E34B-9F1A-7444D87BE5D7}"/>
              </a:ext>
            </a:extLst>
          </p:cNvPr>
          <p:cNvSpPr/>
          <p:nvPr/>
        </p:nvSpPr>
        <p:spPr>
          <a:xfrm>
            <a:off x="4437471" y="3615648"/>
            <a:ext cx="1054648" cy="369332"/>
          </a:xfrm>
          <a:prstGeom prst="rect">
            <a:avLst/>
          </a:prstGeom>
        </p:spPr>
        <p:txBody>
          <a:bodyPr wrap="none">
            <a:spAutoFit/>
          </a:bodyPr>
          <a:lstStyle/>
          <a:p>
            <a:pPr algn="ctr"/>
            <a:r>
              <a:rPr lang="en-GB" dirty="0">
                <a:solidFill>
                  <a:srgbClr val="FF3860"/>
                </a:solidFill>
                <a:latin typeface="OpenDyslexicAlta" pitchFamily="2" charset="77"/>
              </a:rPr>
              <a:t>vibrate</a:t>
            </a:r>
          </a:p>
        </p:txBody>
      </p:sp>
      <p:sp>
        <p:nvSpPr>
          <p:cNvPr id="12" name="Rectangle 11">
            <a:extLst>
              <a:ext uri="{FF2B5EF4-FFF2-40B4-BE49-F238E27FC236}">
                <a16:creationId xmlns:a16="http://schemas.microsoft.com/office/drawing/2014/main" id="{8D5A8527-9B52-4E40-9B25-E56722DEEB3F}"/>
              </a:ext>
            </a:extLst>
          </p:cNvPr>
          <p:cNvSpPr/>
          <p:nvPr/>
        </p:nvSpPr>
        <p:spPr>
          <a:xfrm>
            <a:off x="2782590" y="4453373"/>
            <a:ext cx="971292" cy="369332"/>
          </a:xfrm>
          <a:prstGeom prst="rect">
            <a:avLst/>
          </a:prstGeom>
        </p:spPr>
        <p:txBody>
          <a:bodyPr wrap="none">
            <a:spAutoFit/>
          </a:bodyPr>
          <a:lstStyle/>
          <a:p>
            <a:pPr algn="ctr"/>
            <a:r>
              <a:rPr lang="en-GB" dirty="0">
                <a:solidFill>
                  <a:srgbClr val="FF3860"/>
                </a:solidFill>
                <a:latin typeface="OpenDyslexicAlta" pitchFamily="2" charset="77"/>
              </a:rPr>
              <a:t>create</a:t>
            </a:r>
          </a:p>
        </p:txBody>
      </p:sp>
      <p:sp>
        <p:nvSpPr>
          <p:cNvPr id="13" name="Rectangle 12">
            <a:extLst>
              <a:ext uri="{FF2B5EF4-FFF2-40B4-BE49-F238E27FC236}">
                <a16:creationId xmlns:a16="http://schemas.microsoft.com/office/drawing/2014/main" id="{FB0F1CB9-9B83-A04E-9CC7-D8B8B08A08F7}"/>
              </a:ext>
            </a:extLst>
          </p:cNvPr>
          <p:cNvSpPr/>
          <p:nvPr/>
        </p:nvSpPr>
        <p:spPr>
          <a:xfrm>
            <a:off x="2842799" y="4063563"/>
            <a:ext cx="1263486" cy="369332"/>
          </a:xfrm>
          <a:prstGeom prst="rect">
            <a:avLst/>
          </a:prstGeom>
        </p:spPr>
        <p:txBody>
          <a:bodyPr wrap="none">
            <a:spAutoFit/>
          </a:bodyPr>
          <a:lstStyle/>
          <a:p>
            <a:pPr algn="ctr"/>
            <a:r>
              <a:rPr lang="en-GB" dirty="0">
                <a:solidFill>
                  <a:srgbClr val="FF3860"/>
                </a:solidFill>
                <a:latin typeface="OpenDyslexicAlta" pitchFamily="2" charset="77"/>
              </a:rPr>
              <a:t>populate</a:t>
            </a:r>
          </a:p>
        </p:txBody>
      </p:sp>
      <p:sp>
        <p:nvSpPr>
          <p:cNvPr id="14" name="Rectangle 13">
            <a:extLst>
              <a:ext uri="{FF2B5EF4-FFF2-40B4-BE49-F238E27FC236}">
                <a16:creationId xmlns:a16="http://schemas.microsoft.com/office/drawing/2014/main" id="{C7372A16-627E-4D45-8D51-41308F377954}"/>
              </a:ext>
            </a:extLst>
          </p:cNvPr>
          <p:cNvSpPr/>
          <p:nvPr/>
        </p:nvSpPr>
        <p:spPr>
          <a:xfrm>
            <a:off x="9127534" y="4074757"/>
            <a:ext cx="881395" cy="369332"/>
          </a:xfrm>
          <a:prstGeom prst="rect">
            <a:avLst/>
          </a:prstGeom>
        </p:spPr>
        <p:txBody>
          <a:bodyPr wrap="none">
            <a:spAutoFit/>
          </a:bodyPr>
          <a:lstStyle/>
          <a:p>
            <a:pPr algn="ctr"/>
            <a:r>
              <a:rPr lang="en-GB" dirty="0">
                <a:solidFill>
                  <a:srgbClr val="FF3860"/>
                </a:solidFill>
                <a:latin typeface="OpenDyslexicAlta" pitchFamily="2" charset="77"/>
              </a:rPr>
              <a:t>sense</a:t>
            </a:r>
          </a:p>
        </p:txBody>
      </p:sp>
      <p:sp>
        <p:nvSpPr>
          <p:cNvPr id="15" name="Rectangle 14">
            <a:extLst>
              <a:ext uri="{FF2B5EF4-FFF2-40B4-BE49-F238E27FC236}">
                <a16:creationId xmlns:a16="http://schemas.microsoft.com/office/drawing/2014/main" id="{72C7AAF4-75F5-A94A-A476-573A5B832698}"/>
              </a:ext>
            </a:extLst>
          </p:cNvPr>
          <p:cNvSpPr/>
          <p:nvPr/>
        </p:nvSpPr>
        <p:spPr>
          <a:xfrm>
            <a:off x="7014400" y="4215727"/>
            <a:ext cx="974882" cy="369332"/>
          </a:xfrm>
          <a:prstGeom prst="rect">
            <a:avLst/>
          </a:prstGeom>
        </p:spPr>
        <p:txBody>
          <a:bodyPr wrap="none">
            <a:spAutoFit/>
          </a:bodyPr>
          <a:lstStyle/>
          <a:p>
            <a:pPr algn="ctr"/>
            <a:r>
              <a:rPr lang="en-GB" dirty="0">
                <a:solidFill>
                  <a:srgbClr val="FF3860"/>
                </a:solidFill>
                <a:latin typeface="OpenDyslexicAlta" pitchFamily="2" charset="77"/>
              </a:rPr>
              <a:t>inform</a:t>
            </a:r>
          </a:p>
        </p:txBody>
      </p:sp>
      <p:sp>
        <p:nvSpPr>
          <p:cNvPr id="16" name="Rectangle 15">
            <a:extLst>
              <a:ext uri="{FF2B5EF4-FFF2-40B4-BE49-F238E27FC236}">
                <a16:creationId xmlns:a16="http://schemas.microsoft.com/office/drawing/2014/main" id="{C7624188-7DE0-BD4D-8DA8-89A7C5B639A8}"/>
              </a:ext>
            </a:extLst>
          </p:cNvPr>
          <p:cNvSpPr/>
          <p:nvPr/>
        </p:nvSpPr>
        <p:spPr>
          <a:xfrm>
            <a:off x="10447818" y="4037425"/>
            <a:ext cx="1437188" cy="369332"/>
          </a:xfrm>
          <a:prstGeom prst="rect">
            <a:avLst/>
          </a:prstGeom>
        </p:spPr>
        <p:txBody>
          <a:bodyPr wrap="none">
            <a:spAutoFit/>
          </a:bodyPr>
          <a:lstStyle/>
          <a:p>
            <a:pPr algn="ctr"/>
            <a:r>
              <a:rPr lang="en-GB" dirty="0">
                <a:solidFill>
                  <a:srgbClr val="FF3860"/>
                </a:solidFill>
                <a:latin typeface="OpenDyslexicAlta" pitchFamily="2" charset="77"/>
              </a:rPr>
              <a:t>determine</a:t>
            </a:r>
          </a:p>
        </p:txBody>
      </p:sp>
      <p:sp>
        <p:nvSpPr>
          <p:cNvPr id="17" name="Rectangle 16">
            <a:extLst>
              <a:ext uri="{FF2B5EF4-FFF2-40B4-BE49-F238E27FC236}">
                <a16:creationId xmlns:a16="http://schemas.microsoft.com/office/drawing/2014/main" id="{FC1A403A-2C2A-7C44-84A0-F4DE31437F9A}"/>
              </a:ext>
            </a:extLst>
          </p:cNvPr>
          <p:cNvSpPr/>
          <p:nvPr/>
        </p:nvSpPr>
        <p:spPr>
          <a:xfrm>
            <a:off x="3778082" y="3846395"/>
            <a:ext cx="1033232" cy="369332"/>
          </a:xfrm>
          <a:prstGeom prst="rect">
            <a:avLst/>
          </a:prstGeom>
        </p:spPr>
        <p:txBody>
          <a:bodyPr wrap="none">
            <a:spAutoFit/>
          </a:bodyPr>
          <a:lstStyle/>
          <a:p>
            <a:pPr algn="ctr"/>
            <a:r>
              <a:rPr lang="en-GB" dirty="0">
                <a:solidFill>
                  <a:srgbClr val="FF3860"/>
                </a:solidFill>
                <a:latin typeface="OpenDyslexicAlta" pitchFamily="2" charset="77"/>
              </a:rPr>
              <a:t>donate</a:t>
            </a:r>
          </a:p>
        </p:txBody>
      </p:sp>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0360" y="4776624"/>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393067D4-F76B-8A4B-9484-E68AAAB87BCD}"/>
              </a:ext>
            </a:extLst>
          </p:cNvPr>
          <p:cNvSpPr/>
          <p:nvPr/>
        </p:nvSpPr>
        <p:spPr>
          <a:xfrm>
            <a:off x="453751" y="4389606"/>
            <a:ext cx="920572" cy="369332"/>
          </a:xfrm>
          <a:prstGeom prst="rect">
            <a:avLst/>
          </a:prstGeom>
        </p:spPr>
        <p:txBody>
          <a:bodyPr wrap="none">
            <a:spAutoFit/>
          </a:bodyPr>
          <a:lstStyle/>
          <a:p>
            <a:pPr algn="ctr"/>
            <a:r>
              <a:rPr lang="en-GB" dirty="0">
                <a:solidFill>
                  <a:srgbClr val="FF3860"/>
                </a:solidFill>
                <a:latin typeface="OpenDyslexicAlta" pitchFamily="2" charset="77"/>
              </a:rPr>
              <a:t>verify</a:t>
            </a:r>
          </a:p>
        </p:txBody>
      </p:sp>
      <p:sp>
        <p:nvSpPr>
          <p:cNvPr id="20" name="Rectangle 19">
            <a:extLst>
              <a:ext uri="{FF2B5EF4-FFF2-40B4-BE49-F238E27FC236}">
                <a16:creationId xmlns:a16="http://schemas.microsoft.com/office/drawing/2014/main" id="{DDCA16AB-E934-AF46-810C-A3D1FCF2976A}"/>
              </a:ext>
            </a:extLst>
          </p:cNvPr>
          <p:cNvSpPr/>
          <p:nvPr/>
        </p:nvSpPr>
        <p:spPr>
          <a:xfrm>
            <a:off x="1420380" y="4254766"/>
            <a:ext cx="1109598" cy="369332"/>
          </a:xfrm>
          <a:prstGeom prst="rect">
            <a:avLst/>
          </a:prstGeom>
        </p:spPr>
        <p:txBody>
          <a:bodyPr wrap="none">
            <a:spAutoFit/>
          </a:bodyPr>
          <a:lstStyle/>
          <a:p>
            <a:pPr algn="ctr"/>
            <a:r>
              <a:rPr lang="en-GB" dirty="0">
                <a:solidFill>
                  <a:srgbClr val="FF3860"/>
                </a:solidFill>
                <a:latin typeface="OpenDyslexicAlta" pitchFamily="2" charset="77"/>
              </a:rPr>
              <a:t>amplify</a:t>
            </a:r>
          </a:p>
        </p:txBody>
      </p:sp>
      <p:sp>
        <p:nvSpPr>
          <p:cNvPr id="22" name="TextBox 21">
            <a:extLst>
              <a:ext uri="{FF2B5EF4-FFF2-40B4-BE49-F238E27FC236}">
                <a16:creationId xmlns:a16="http://schemas.microsoft.com/office/drawing/2014/main" id="{CD6066EB-3862-B54B-BCD0-CEB677A715E2}"/>
              </a:ext>
            </a:extLst>
          </p:cNvPr>
          <p:cNvSpPr txBox="1"/>
          <p:nvPr/>
        </p:nvSpPr>
        <p:spPr>
          <a:xfrm>
            <a:off x="3099823" y="5512653"/>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cxnSp>
        <p:nvCxnSpPr>
          <p:cNvPr id="23" name="Straight Arrow Connector 22">
            <a:extLst>
              <a:ext uri="{FF2B5EF4-FFF2-40B4-BE49-F238E27FC236}">
                <a16:creationId xmlns:a16="http://schemas.microsoft.com/office/drawing/2014/main" id="{7AF5059D-0C97-6C43-8B40-A2F654699AFD}"/>
              </a:ext>
            </a:extLst>
          </p:cNvPr>
          <p:cNvCxnSpPr>
            <a:cxnSpLocks/>
            <a:stCxn id="18" idx="2"/>
          </p:cNvCxnSpPr>
          <p:nvPr/>
        </p:nvCxnSpPr>
        <p:spPr>
          <a:xfrm>
            <a:off x="914037" y="4758938"/>
            <a:ext cx="482267" cy="5083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F76CF03-F64F-DB43-84ED-25A08B1CD8C0}"/>
              </a:ext>
            </a:extLst>
          </p:cNvPr>
          <p:cNvCxnSpPr>
            <a:cxnSpLocks/>
            <a:stCxn id="20" idx="2"/>
          </p:cNvCxnSpPr>
          <p:nvPr/>
        </p:nvCxnSpPr>
        <p:spPr>
          <a:xfrm flipH="1">
            <a:off x="1924843" y="4624098"/>
            <a:ext cx="50336" cy="5873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832272A6-A7BC-6443-B3F5-77262CEAD841}"/>
              </a:ext>
            </a:extLst>
          </p:cNvPr>
          <p:cNvCxnSpPr>
            <a:stCxn id="15" idx="2"/>
          </p:cNvCxnSpPr>
          <p:nvPr/>
        </p:nvCxnSpPr>
        <p:spPr>
          <a:xfrm flipH="1">
            <a:off x="7482040" y="4585059"/>
            <a:ext cx="19801" cy="4920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D9AEB435-FFCA-5646-8950-8A276079DCE8}"/>
              </a:ext>
            </a:extLst>
          </p:cNvPr>
          <p:cNvCxnSpPr>
            <a:cxnSpLocks/>
            <a:stCxn id="12" idx="2"/>
          </p:cNvCxnSpPr>
          <p:nvPr/>
        </p:nvCxnSpPr>
        <p:spPr>
          <a:xfrm>
            <a:off x="3268236" y="4822705"/>
            <a:ext cx="538270" cy="3571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04AF1997-EF85-5D49-A245-9E3B2668CF5B}"/>
              </a:ext>
            </a:extLst>
          </p:cNvPr>
          <p:cNvCxnSpPr>
            <a:cxnSpLocks/>
            <a:stCxn id="17" idx="2"/>
          </p:cNvCxnSpPr>
          <p:nvPr/>
        </p:nvCxnSpPr>
        <p:spPr>
          <a:xfrm flipH="1">
            <a:off x="4213033" y="4215727"/>
            <a:ext cx="81665" cy="8100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FF995855-BA75-B74F-9795-DE69AB7C813A}"/>
              </a:ext>
            </a:extLst>
          </p:cNvPr>
          <p:cNvCxnSpPr>
            <a:cxnSpLocks/>
            <a:stCxn id="10" idx="2"/>
          </p:cNvCxnSpPr>
          <p:nvPr/>
        </p:nvCxnSpPr>
        <p:spPr>
          <a:xfrm flipH="1">
            <a:off x="4641473" y="4398765"/>
            <a:ext cx="1123195" cy="7916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11745BF-6645-1E4F-8767-1F737CC2C2E0}"/>
              </a:ext>
            </a:extLst>
          </p:cNvPr>
          <p:cNvCxnSpPr>
            <a:cxnSpLocks/>
            <a:stCxn id="11" idx="2"/>
          </p:cNvCxnSpPr>
          <p:nvPr/>
        </p:nvCxnSpPr>
        <p:spPr>
          <a:xfrm flipH="1">
            <a:off x="4618301" y="3984980"/>
            <a:ext cx="346494" cy="10813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6ACEF975-1BCD-8740-8A33-090E6DDF39E0}"/>
              </a:ext>
            </a:extLst>
          </p:cNvPr>
          <p:cNvCxnSpPr>
            <a:cxnSpLocks/>
          </p:cNvCxnSpPr>
          <p:nvPr/>
        </p:nvCxnSpPr>
        <p:spPr>
          <a:xfrm>
            <a:off x="3779598" y="4450561"/>
            <a:ext cx="212846" cy="5637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65622D8-DE07-E44C-946E-B7C013D0594C}"/>
              </a:ext>
            </a:extLst>
          </p:cNvPr>
          <p:cNvCxnSpPr>
            <a:stCxn id="14" idx="2"/>
          </p:cNvCxnSpPr>
          <p:nvPr/>
        </p:nvCxnSpPr>
        <p:spPr>
          <a:xfrm>
            <a:off x="9568232" y="4444089"/>
            <a:ext cx="275458" cy="5055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81C2D89-D768-B848-9067-5BCA37AA4866}"/>
              </a:ext>
            </a:extLst>
          </p:cNvPr>
          <p:cNvCxnSpPr>
            <a:stCxn id="16" idx="2"/>
          </p:cNvCxnSpPr>
          <p:nvPr/>
        </p:nvCxnSpPr>
        <p:spPr>
          <a:xfrm flipH="1">
            <a:off x="10355704" y="4406757"/>
            <a:ext cx="810708" cy="48858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462181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6127069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963738">
                  <a:extLst>
                    <a:ext uri="{9D8B030D-6E8A-4147-A177-3AD203B41FA5}">
                      <a16:colId xmlns:a16="http://schemas.microsoft.com/office/drawing/2014/main" val="20000"/>
                    </a:ext>
                  </a:extLst>
                </a:gridCol>
                <a:gridCol w="1753128">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32852384"/>
                    </a:ext>
                  </a:extLst>
                </a:gridCol>
                <a:gridCol w="1858433">
                  <a:extLst>
                    <a:ext uri="{9D8B030D-6E8A-4147-A177-3AD203B41FA5}">
                      <a16:colId xmlns:a16="http://schemas.microsoft.com/office/drawing/2014/main" val="2122768919"/>
                    </a:ext>
                  </a:extLst>
                </a:gridCol>
              </a:tblGrid>
              <a:tr h="457200">
                <a:tc>
                  <a:txBody>
                    <a:bodyPr/>
                    <a:lstStyle/>
                    <a:p>
                      <a:r>
                        <a:rPr lang="en-GB" sz="1600"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1</a:t>
                      </a:r>
                      <a:r>
                        <a:rPr lang="en-GB" sz="1600" b="0" i="0" baseline="30000" dirty="0">
                          <a:latin typeface="OpenDyslexicAlta" pitchFamily="2" charset="77"/>
                          <a:ea typeface="OpenDyslexic" charset="0"/>
                          <a:cs typeface="OpenDyslexic" charset="0"/>
                        </a:rPr>
                        <a:t>st</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2</a:t>
                      </a:r>
                      <a:r>
                        <a:rPr lang="en-GB" sz="1600" b="0" i="0" baseline="30000" dirty="0">
                          <a:latin typeface="OpenDyslexicAlta" pitchFamily="2" charset="77"/>
                          <a:ea typeface="OpenDyslexic" charset="0"/>
                          <a:cs typeface="OpenDyslexic" charset="0"/>
                        </a:rPr>
                        <a:t>nd</a:t>
                      </a:r>
                      <a:r>
                        <a:rPr lang="en-GB" sz="1600" b="0" i="0" baseline="0" dirty="0">
                          <a:latin typeface="OpenDyslexicAlta" pitchFamily="2" charset="77"/>
                          <a:ea typeface="OpenDyslexic" charset="0"/>
                          <a:cs typeface="OpenDyslexic" charset="0"/>
                        </a:rPr>
                        <a:t> Attempt</a:t>
                      </a:r>
                      <a:endParaRPr lang="en-GB" sz="1600"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3</a:t>
                      </a:r>
                      <a:r>
                        <a:rPr lang="en-GB" sz="1600" b="0" i="0" baseline="30000" dirty="0">
                          <a:latin typeface="OpenDyslexicAlta" pitchFamily="2" charset="77"/>
                          <a:ea typeface="OpenDyslexic" charset="0"/>
                          <a:cs typeface="OpenDyslexic" charset="0"/>
                        </a:rPr>
                        <a:t>rd</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4</a:t>
                      </a:r>
                      <a:r>
                        <a:rPr lang="en-GB" sz="1600" b="0" i="0" baseline="30000" dirty="0">
                          <a:latin typeface="OpenDyslexicAlta" pitchFamily="2" charset="77"/>
                          <a:ea typeface="OpenDyslexic" charset="0"/>
                          <a:cs typeface="OpenDyslexic" charset="0"/>
                        </a:rPr>
                        <a:t>th</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5</a:t>
                      </a:r>
                      <a:r>
                        <a:rPr lang="en-GB" sz="1600" b="0" i="0" baseline="30000" dirty="0">
                          <a:latin typeface="OpenDyslexicAlta" pitchFamily="2" charset="77"/>
                          <a:ea typeface="OpenDyslexic" charset="0"/>
                          <a:cs typeface="OpenDyslexic" charset="0"/>
                        </a:rPr>
                        <a:t>th</a:t>
                      </a:r>
                      <a:r>
                        <a:rPr lang="en-GB" sz="1600"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b="0" i="0" dirty="0">
                          <a:latin typeface="OpenDyslexicAlta" pitchFamily="2" charset="77"/>
                          <a:ea typeface="OpenDyslexic" charset="0"/>
                          <a:cs typeface="OpenDyslexic" charset="0"/>
                        </a:rPr>
                        <a:t>information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b="0" i="0" dirty="0">
                          <a:latin typeface="OpenDyslexicAlta" pitchFamily="2" charset="77"/>
                          <a:ea typeface="OpenDyslexic" charset="0"/>
                          <a:cs typeface="OpenDyslexic" charset="0"/>
                        </a:rPr>
                        <a:t>sensation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b="0" i="0" dirty="0">
                          <a:latin typeface="OpenDyslexicAlta" pitchFamily="2" charset="77"/>
                          <a:ea typeface="OpenDyslexic" charset="0"/>
                          <a:cs typeface="OpenDyslexic" charset="0"/>
                        </a:rPr>
                        <a:t>preparation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b="0" i="0" dirty="0">
                          <a:latin typeface="OpenDyslexicAlta" pitchFamily="2" charset="77"/>
                          <a:ea typeface="OpenDyslexic" charset="0"/>
                          <a:cs typeface="OpenDyslexic" charset="0"/>
                        </a:rPr>
                        <a:t>vibration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b="0" i="0" dirty="0">
                          <a:latin typeface="OpenDyslexicAlta" pitchFamily="2" charset="77"/>
                          <a:ea typeface="OpenDyslexic" charset="0"/>
                          <a:cs typeface="OpenDyslexic" charset="0"/>
                        </a:rPr>
                        <a:t>decoration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b="0" i="0" dirty="0">
                          <a:latin typeface="OpenDyslexicAlta" pitchFamily="2" charset="77"/>
                          <a:ea typeface="OpenDyslexic" charset="0"/>
                          <a:cs typeface="OpenDyslexic" charset="0"/>
                        </a:rPr>
                        <a:t>donation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b="0" i="0" dirty="0">
                          <a:latin typeface="OpenDyslexicAlta" pitchFamily="2" charset="77"/>
                          <a:ea typeface="OpenDyslexic" charset="0"/>
                          <a:cs typeface="OpenDyslexic" charset="0"/>
                        </a:rPr>
                        <a:t>duration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b="0" i="0" dirty="0">
                          <a:latin typeface="OpenDyslexicAlta" pitchFamily="2" charset="77"/>
                          <a:ea typeface="OpenDyslexic" charset="0"/>
                          <a:cs typeface="OpenDyslexic" charset="0"/>
                        </a:rPr>
                        <a:t>registration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b="0" i="0" dirty="0">
                          <a:latin typeface="OpenDyslexicAlta" pitchFamily="2" charset="77"/>
                          <a:ea typeface="OpenDyslexic" charset="0"/>
                          <a:cs typeface="OpenDyslexic" charset="0"/>
                        </a:rPr>
                        <a:t>population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b="0" i="0" dirty="0">
                          <a:latin typeface="OpenDyslexicAlta" pitchFamily="2" charset="77"/>
                          <a:ea typeface="OpenDyslexic" charset="0"/>
                          <a:cs typeface="OpenDyslexic" charset="0"/>
                        </a:rPr>
                        <a:t>determination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97450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1855758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266775965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682956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7171388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40250304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360388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814519481"/>
              </p:ext>
            </p:extLst>
          </p:nvPr>
        </p:nvGraphicFramePr>
        <p:xfrm>
          <a:off x="9716690" y="1465562"/>
          <a:ext cx="2283650" cy="509016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rgbClr val="FF3860"/>
                          </a:solidFill>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sense</a:t>
                      </a:r>
                    </a:p>
                  </a:txBody>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prepare</a:t>
                      </a:r>
                    </a:p>
                  </a:txBody>
                  <a:tcPr/>
                </a:tc>
                <a:extLst>
                  <a:ext uri="{0D108BD9-81ED-4DB2-BD59-A6C34878D82A}">
                    <a16:rowId xmlns:a16="http://schemas.microsoft.com/office/drawing/2014/main" val="10003"/>
                  </a:ext>
                </a:extLst>
              </a:tr>
              <a:tr h="457200">
                <a:tc>
                  <a:txBody>
                    <a:bodyPr/>
                    <a:lstStyle/>
                    <a:p>
                      <a:r>
                        <a:rPr lang="en-GB" b="0" i="0" dirty="0">
                          <a:solidFill>
                            <a:srgbClr val="FF3860"/>
                          </a:solidFill>
                          <a:latin typeface="OpenDyslexicAlta" pitchFamily="2" charset="77"/>
                          <a:ea typeface="OpenDyslexic" charset="0"/>
                          <a:cs typeface="OpenDyslexic" charset="0"/>
                        </a:rPr>
                        <a:t>vibrate</a:t>
                      </a:r>
                    </a:p>
                  </a:txBody>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decorate</a:t>
                      </a:r>
                    </a:p>
                  </a:txBody>
                  <a:tcPr/>
                </a:tc>
                <a:extLst>
                  <a:ext uri="{0D108BD9-81ED-4DB2-BD59-A6C34878D82A}">
                    <a16:rowId xmlns:a16="http://schemas.microsoft.com/office/drawing/2014/main" val="10005"/>
                  </a:ext>
                </a:extLst>
              </a:tr>
              <a:tr h="457200">
                <a:tc>
                  <a:txBody>
                    <a:bodyPr/>
                    <a:lstStyle/>
                    <a:p>
                      <a:r>
                        <a:rPr lang="en-GB" b="0" i="0" dirty="0">
                          <a:solidFill>
                            <a:srgbClr val="FF3860"/>
                          </a:solidFill>
                          <a:latin typeface="OpenDyslexicAlta" pitchFamily="2" charset="77"/>
                          <a:ea typeface="OpenDyslexic" charset="0"/>
                          <a:cs typeface="OpenDyslexic" charset="0"/>
                        </a:rPr>
                        <a:t>donate</a:t>
                      </a:r>
                    </a:p>
                  </a:txBody>
                  <a:tcPr/>
                </a:tc>
                <a:extLst>
                  <a:ext uri="{0D108BD9-81ED-4DB2-BD59-A6C34878D82A}">
                    <a16:rowId xmlns:a16="http://schemas.microsoft.com/office/drawing/2014/main" val="10006"/>
                  </a:ext>
                </a:extLst>
              </a:tr>
              <a:tr h="457200">
                <a:tc>
                  <a:txBody>
                    <a:bodyPr/>
                    <a:lstStyle/>
                    <a:p>
                      <a:r>
                        <a:rPr lang="en-GB" b="0" i="0" dirty="0">
                          <a:solidFill>
                            <a:srgbClr val="00B050"/>
                          </a:solidFill>
                          <a:latin typeface="OpenDyslexicAlta" pitchFamily="2" charset="77"/>
                          <a:ea typeface="OpenDyslexic" charset="0"/>
                          <a:cs typeface="OpenDyslexic" charset="0"/>
                        </a:rPr>
                        <a:t>*dur</a:t>
                      </a:r>
                      <a:r>
                        <a:rPr lang="en-GB" sz="1000" b="0" i="0" dirty="0">
                          <a:solidFill>
                            <a:schemeClr val="tx1">
                              <a:lumMod val="95000"/>
                              <a:lumOff val="5000"/>
                            </a:schemeClr>
                          </a:solidFill>
                          <a:latin typeface="OpenDyslexicAlta" pitchFamily="2" charset="77"/>
                          <a:ea typeface="OpenDyslexic" charset="0"/>
                          <a:cs typeface="OpenDyslexic" charset="0"/>
                        </a:rPr>
                        <a:t>(Talking point with other related words) </a:t>
                      </a:r>
                      <a:endParaRPr lang="en-GB" b="0" i="0" dirty="0">
                        <a:solidFill>
                          <a:schemeClr val="tx1">
                            <a:lumMod val="95000"/>
                            <a:lumOff val="5000"/>
                          </a:schemeClr>
                        </a:solidFill>
                        <a:latin typeface="OpenDyslexicAlta" pitchFamily="2" charset="77"/>
                        <a:ea typeface="OpenDyslexic" charset="0"/>
                        <a:cs typeface="OpenDyslexic" charset="0"/>
                      </a:endParaRPr>
                    </a:p>
                  </a:txBody>
                  <a:tcPr anchor="b"/>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register</a:t>
                      </a:r>
                    </a:p>
                  </a:txBody>
                  <a:tcPr/>
                </a:tc>
                <a:extLst>
                  <a:ext uri="{0D108BD9-81ED-4DB2-BD59-A6C34878D82A}">
                    <a16:rowId xmlns:a16="http://schemas.microsoft.com/office/drawing/2014/main" val="10008"/>
                  </a:ext>
                </a:extLst>
              </a:tr>
              <a:tr h="457200">
                <a:tc>
                  <a:txBody>
                    <a:bodyPr/>
                    <a:lstStyle/>
                    <a:p>
                      <a:r>
                        <a:rPr lang="en-GB" b="0" i="0" dirty="0">
                          <a:solidFill>
                            <a:srgbClr val="FF3860"/>
                          </a:solidFill>
                          <a:latin typeface="OpenDyslexicAlta" pitchFamily="2" charset="77"/>
                          <a:ea typeface="OpenDyslexic" charset="0"/>
                          <a:cs typeface="OpenDyslexic" charset="0"/>
                        </a:rPr>
                        <a:t>populate</a:t>
                      </a:r>
                    </a:p>
                  </a:txBody>
                  <a:tcPr/>
                </a:tc>
                <a:extLst>
                  <a:ext uri="{0D108BD9-81ED-4DB2-BD59-A6C34878D82A}">
                    <a16:rowId xmlns:a16="http://schemas.microsoft.com/office/drawing/2014/main" val="10009"/>
                  </a:ext>
                </a:extLst>
              </a:tr>
              <a:tr h="457200">
                <a:tc>
                  <a:txBody>
                    <a:bodyPr/>
                    <a:lstStyle/>
                    <a:p>
                      <a:r>
                        <a:rPr lang="en-GB" b="0" i="0" dirty="0">
                          <a:solidFill>
                            <a:srgbClr val="FF3860"/>
                          </a:solidFill>
                          <a:latin typeface="OpenDyslexicAlta" pitchFamily="2" charset="77"/>
                          <a:ea typeface="OpenDyslexic" charset="0"/>
                          <a:cs typeface="OpenDyslexic" charset="0"/>
                        </a:rPr>
                        <a:t>determinate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28227843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 ’-</a:t>
            </a:r>
            <a:r>
              <a:rPr lang="en-GB" dirty="0" err="1"/>
              <a:t>ation</a:t>
            </a:r>
            <a:r>
              <a:rPr lang="en-GB" dirty="0"/>
              <a:t>’ is added to verbs to form nouns.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8</a:t>
            </a:r>
          </a:p>
        </p:txBody>
      </p:sp>
    </p:spTree>
    <p:extLst>
      <p:ext uri="{BB962C8B-B14F-4D97-AF65-F5344CB8AC3E}">
        <p14:creationId xmlns:p14="http://schemas.microsoft.com/office/powerpoint/2010/main" val="19149609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ation</a:t>
            </a:r>
            <a:r>
              <a:rPr lang="en-GB" dirty="0"/>
              <a:t>’ is added to verbs to form nouns.  </a:t>
            </a:r>
          </a:p>
          <a:p>
            <a:pPr>
              <a:lnSpc>
                <a:spcPct val="100000"/>
              </a:lnSpc>
              <a:spcBef>
                <a:spcPts val="0"/>
              </a:spcBef>
              <a:defRPr/>
            </a:pP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adoration</a:t>
            </a:r>
          </a:p>
          <a:p>
            <a:pPr fontAlgn="t"/>
            <a:r>
              <a:rPr lang="en-GB" dirty="0"/>
              <a:t>admiration</a:t>
            </a:r>
          </a:p>
          <a:p>
            <a:pPr fontAlgn="t"/>
            <a:r>
              <a:rPr lang="en-GB" dirty="0"/>
              <a:t>coronation </a:t>
            </a:r>
          </a:p>
          <a:p>
            <a:pPr fontAlgn="t"/>
            <a:r>
              <a:rPr lang="en-GB" dirty="0"/>
              <a:t>detonation</a:t>
            </a:r>
          </a:p>
          <a:p>
            <a:pPr fontAlgn="t"/>
            <a:r>
              <a:rPr lang="en-GB" dirty="0"/>
              <a:t>observation</a:t>
            </a:r>
          </a:p>
          <a:p>
            <a:pPr fontAlgn="t"/>
            <a:r>
              <a:rPr lang="en-GB" dirty="0"/>
              <a:t>location</a:t>
            </a:r>
          </a:p>
          <a:p>
            <a:pPr fontAlgn="t"/>
            <a:r>
              <a:rPr lang="en-GB" dirty="0"/>
              <a:t>generation</a:t>
            </a:r>
          </a:p>
          <a:p>
            <a:pPr fontAlgn="t"/>
            <a:r>
              <a:rPr lang="en-GB" dirty="0"/>
              <a:t>exploration</a:t>
            </a:r>
          </a:p>
          <a:p>
            <a:pPr fontAlgn="t"/>
            <a:r>
              <a:rPr lang="en-GB" dirty="0"/>
              <a:t>combination</a:t>
            </a:r>
          </a:p>
          <a:p>
            <a:pPr fontAlgn="t"/>
            <a:r>
              <a:rPr lang="en-GB" dirty="0"/>
              <a:t>illustration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63606534"/>
              </p:ext>
            </p:extLst>
          </p:nvPr>
        </p:nvGraphicFramePr>
        <p:xfrm>
          <a:off x="3415145" y="1318518"/>
          <a:ext cx="8559737" cy="5410200"/>
        </p:xfrm>
        <a:graphic>
          <a:graphicData uri="http://schemas.openxmlformats.org/drawingml/2006/table">
            <a:tbl>
              <a:tblPr firstRow="1" bandRow="1">
                <a:tableStyleId>{5940675A-B579-460E-94D1-54222C63F5DA}</a:tableStyleId>
              </a:tblPr>
              <a:tblGrid>
                <a:gridCol w="1610582">
                  <a:extLst>
                    <a:ext uri="{9D8B030D-6E8A-4147-A177-3AD203B41FA5}">
                      <a16:colId xmlns:a16="http://schemas.microsoft.com/office/drawing/2014/main" val="20000"/>
                    </a:ext>
                  </a:extLst>
                </a:gridCol>
                <a:gridCol w="6949155">
                  <a:extLst>
                    <a:ext uri="{9D8B030D-6E8A-4147-A177-3AD203B41FA5}">
                      <a16:colId xmlns:a16="http://schemas.microsoft.com/office/drawing/2014/main" val="20001"/>
                    </a:ext>
                  </a:extLst>
                </a:gridCol>
              </a:tblGrid>
              <a:tr h="1855014">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Today children will continue to consolidate understanding that adding ‘</a:t>
                      </a:r>
                      <a:r>
                        <a:rPr lang="en-GB" sz="1600" b="0" i="0" dirty="0" err="1">
                          <a:latin typeface="Muli" pitchFamily="2" charset="77"/>
                        </a:rPr>
                        <a:t>ation</a:t>
                      </a:r>
                      <a:r>
                        <a:rPr lang="en-GB" sz="1600" b="0" i="0" dirty="0">
                          <a:latin typeface="Muli" pitchFamily="2" charset="77"/>
                        </a:rPr>
                        <a:t>’ to verbs turns them in to nouns. Can children remember any ‘</a:t>
                      </a:r>
                      <a:r>
                        <a:rPr lang="en-GB" sz="1600" b="0" i="0" dirty="0" err="1">
                          <a:latin typeface="Muli" pitchFamily="2" charset="77"/>
                        </a:rPr>
                        <a:t>ation</a:t>
                      </a:r>
                      <a:r>
                        <a:rPr lang="en-GB" sz="1600" b="0" i="0" dirty="0">
                          <a:latin typeface="Muli" pitchFamily="2" charset="77"/>
                        </a:rPr>
                        <a:t>’ words from the last list?</a:t>
                      </a:r>
                      <a:br>
                        <a:rPr lang="en-GB" sz="1600" b="0" i="0" dirty="0">
                          <a:latin typeface="Muli" pitchFamily="2" charset="77"/>
                        </a:rPr>
                      </a:br>
                      <a:endParaRPr lang="en-GB" sz="1600" b="0" i="0" dirty="0">
                        <a:latin typeface="Muli" pitchFamily="2" charset="77"/>
                      </a:endParaRPr>
                    </a:p>
                    <a:p>
                      <a:r>
                        <a:rPr lang="en-GB" sz="1600" b="0" i="0" dirty="0">
                          <a:latin typeface="Muli" pitchFamily="2" charset="77"/>
                        </a:rPr>
                        <a:t>Word ends in ‘e’ – remove e  and + ‘</a:t>
                      </a:r>
                      <a:r>
                        <a:rPr lang="en-GB" sz="1600" b="0" i="0" dirty="0" err="1">
                          <a:latin typeface="Muli" pitchFamily="2" charset="77"/>
                        </a:rPr>
                        <a:t>ation</a:t>
                      </a:r>
                      <a:r>
                        <a:rPr lang="en-GB" sz="1600" b="0" i="0" dirty="0">
                          <a:latin typeface="Muli" pitchFamily="2" charset="77"/>
                        </a:rPr>
                        <a:t>’</a:t>
                      </a:r>
                      <a:br>
                        <a:rPr lang="en-GB" sz="1600" b="0" i="0" dirty="0">
                          <a:latin typeface="Muli" pitchFamily="2" charset="77"/>
                        </a:rPr>
                      </a:br>
                      <a:r>
                        <a:rPr lang="en-GB" sz="1600" b="0" i="0" dirty="0">
                          <a:latin typeface="Muli" pitchFamily="2" charset="77"/>
                        </a:rPr>
                        <a:t>Word ends in ‘y’ – remove y and + ‘</a:t>
                      </a:r>
                      <a:r>
                        <a:rPr lang="en-GB" sz="1600" b="0" i="0" dirty="0" err="1">
                          <a:latin typeface="Muli" pitchFamily="2" charset="77"/>
                        </a:rPr>
                        <a:t>ic</a:t>
                      </a:r>
                      <a:r>
                        <a:rPr lang="en-GB" sz="1600" b="0" i="0" dirty="0">
                          <a:latin typeface="Muli" pitchFamily="2" charset="77"/>
                        </a:rPr>
                        <a:t>’ + ‘</a:t>
                      </a:r>
                      <a:r>
                        <a:rPr lang="en-GB" sz="1600" b="0" i="0" dirty="0" err="1">
                          <a:latin typeface="Muli" pitchFamily="2" charset="77"/>
                        </a:rPr>
                        <a:t>ation</a:t>
                      </a:r>
                      <a:r>
                        <a:rPr lang="en-GB" sz="1600" b="0" i="0" dirty="0">
                          <a:latin typeface="Muli" pitchFamily="2" charset="77"/>
                        </a:rPr>
                        <a:t>’ (multiply to multiplication)</a:t>
                      </a:r>
                      <a:br>
                        <a:rPr lang="en-GB" sz="1600" b="0" i="0" dirty="0">
                          <a:latin typeface="Muli" pitchFamily="2" charset="77"/>
                        </a:rPr>
                      </a:br>
                      <a:r>
                        <a:rPr lang="en-GB" sz="1600" b="0" i="0" dirty="0">
                          <a:latin typeface="Muli" pitchFamily="2" charset="77"/>
                        </a:rPr>
                        <a:t>Most other words you can just add ‘</a:t>
                      </a:r>
                      <a:r>
                        <a:rPr lang="en-GB" sz="1600" b="0" i="0" dirty="0" err="1">
                          <a:latin typeface="Muli" pitchFamily="2" charset="77"/>
                        </a:rPr>
                        <a:t>ation</a:t>
                      </a:r>
                      <a:r>
                        <a:rPr lang="en-GB" sz="1600" b="0" i="0" dirty="0">
                          <a:latin typeface="Muli" pitchFamily="2" charset="77"/>
                        </a:rPr>
                        <a:t>’ straight on the end.</a:t>
                      </a:r>
                    </a:p>
                    <a:p>
                      <a:endParaRPr lang="en-GB" sz="1700" b="0" i="0" dirty="0">
                        <a:latin typeface="Muli" pitchFamily="2" charset="77"/>
                      </a:endParaRPr>
                    </a:p>
                  </a:txBody>
                  <a:tcPr/>
                </a:tc>
                <a:extLst>
                  <a:ext uri="{0D108BD9-81ED-4DB2-BD59-A6C34878D82A}">
                    <a16:rowId xmlns:a16="http://schemas.microsoft.com/office/drawing/2014/main" val="10000"/>
                  </a:ext>
                </a:extLst>
              </a:tr>
              <a:tr h="162142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All of the words in today’s lists follow the same rule, ask children if they can spot what it is and have a speed write on their whiteboards to write the root word. See how many they can correctly write in 3 minutes.</a:t>
                      </a:r>
                    </a:p>
                    <a:p>
                      <a:endParaRPr lang="en-GB" sz="1600" b="0" i="0" baseline="0" dirty="0">
                        <a:latin typeface="Muli" pitchFamily="2" charset="77"/>
                      </a:endParaRPr>
                    </a:p>
                    <a:p>
                      <a:r>
                        <a:rPr lang="en-GB" sz="1600" b="0" i="0" baseline="0" dirty="0">
                          <a:latin typeface="Muli" pitchFamily="2" charset="77"/>
                        </a:rPr>
                        <a:t>Click the slide to check the answer.</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Discuss any errors or misconceptions.</a:t>
                      </a:r>
                    </a:p>
                  </a:txBody>
                  <a:tcPr/>
                </a:tc>
                <a:extLst>
                  <a:ext uri="{0D108BD9-81ED-4DB2-BD59-A6C34878D82A}">
                    <a16:rowId xmlns:a16="http://schemas.microsoft.com/office/drawing/2014/main" val="10001"/>
                  </a:ext>
                </a:extLst>
              </a:tr>
              <a:tr h="1443923">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Ask children to write 5 sentences using words, appropriately, from the spelling list.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To extend children you could ask them to also write a sentence for the verb form of the word. E.g. a sentence with ‘location’ and one with ‘locate’. </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1637517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47675" y="441324"/>
            <a:ext cx="7877175" cy="1325563"/>
          </a:xfrm>
        </p:spPr>
        <p:txBody>
          <a:bodyPr>
            <a:noAutofit/>
          </a:bodyPr>
          <a:lstStyle/>
          <a:p>
            <a:pPr algn="l"/>
            <a:r>
              <a:rPr lang="en-GB" sz="3200" dirty="0"/>
              <a:t>What is the root word for each of the spellings below:</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579457477"/>
              </p:ext>
            </p:extLst>
          </p:nvPr>
        </p:nvGraphicFramePr>
        <p:xfrm>
          <a:off x="2632075" y="1871663"/>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356553">
                <a:tc>
                  <a:txBody>
                    <a:bodyPr/>
                    <a:lstStyle/>
                    <a:p>
                      <a:pPr algn="ctr" fontAlgn="t"/>
                      <a:r>
                        <a:rPr lang="en-GB" sz="2400" b="0" i="0" dirty="0">
                          <a:latin typeface="OpenDyslexicAlta" pitchFamily="2" charset="77"/>
                        </a:rPr>
                        <a:t>adoration</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admiration</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coronation</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detonation</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observation</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location</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generation</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exploration</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combination</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illustration</a:t>
                      </a:r>
                    </a:p>
                  </a:txBody>
                  <a:tcPr/>
                </a:tc>
                <a:extLst>
                  <a:ext uri="{0D108BD9-81ED-4DB2-BD59-A6C34878D82A}">
                    <a16:rowId xmlns:a16="http://schemas.microsoft.com/office/drawing/2014/main" val="682222648"/>
                  </a:ext>
                </a:extLst>
              </a:tr>
            </a:tbl>
          </a:graphicData>
        </a:graphic>
      </p:graphicFrame>
      <p:graphicFrame>
        <p:nvGraphicFramePr>
          <p:cNvPr id="7" name="Table 6">
            <a:extLst>
              <a:ext uri="{FF2B5EF4-FFF2-40B4-BE49-F238E27FC236}">
                <a16:creationId xmlns:a16="http://schemas.microsoft.com/office/drawing/2014/main" id="{C73BF249-5D4A-4CE2-B06A-B8D5AEA7BA7A}"/>
              </a:ext>
            </a:extLst>
          </p:cNvPr>
          <p:cNvGraphicFramePr>
            <a:graphicFrameLocks noGrp="1"/>
          </p:cNvGraphicFramePr>
          <p:nvPr>
            <p:extLst>
              <p:ext uri="{D42A27DB-BD31-4B8C-83A1-F6EECF244321}">
                <p14:modId xmlns:p14="http://schemas.microsoft.com/office/powerpoint/2010/main" val="1123112109"/>
              </p:ext>
            </p:extLst>
          </p:nvPr>
        </p:nvGraphicFramePr>
        <p:xfrm>
          <a:off x="6451600" y="1876426"/>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1850264885"/>
                    </a:ext>
                  </a:extLst>
                </a:gridCol>
              </a:tblGrid>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00176078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382224305"/>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287167614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297513660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21270070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321315802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693617486"/>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8138907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892464185"/>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368000252"/>
                  </a:ext>
                </a:extLst>
              </a:tr>
            </a:tbl>
          </a:graphicData>
        </a:graphic>
      </p:graphicFrame>
    </p:spTree>
    <p:extLst>
      <p:ext uri="{BB962C8B-B14F-4D97-AF65-F5344CB8AC3E}">
        <p14:creationId xmlns:p14="http://schemas.microsoft.com/office/powerpoint/2010/main" val="3695247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47675" y="441324"/>
            <a:ext cx="7877175" cy="1325563"/>
          </a:xfrm>
        </p:spPr>
        <p:txBody>
          <a:bodyPr>
            <a:noAutofit/>
          </a:bodyPr>
          <a:lstStyle/>
          <a:p>
            <a:pPr algn="l"/>
            <a:r>
              <a:rPr lang="en-GB" sz="3200" dirty="0"/>
              <a:t>What is the root word for each of the spellings below:</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nvGraphicFramePr>
        <p:xfrm>
          <a:off x="2632075" y="1871663"/>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356553">
                <a:tc>
                  <a:txBody>
                    <a:bodyPr/>
                    <a:lstStyle/>
                    <a:p>
                      <a:pPr algn="ctr" fontAlgn="t"/>
                      <a:r>
                        <a:rPr lang="en-GB" sz="2400" b="0" i="0" dirty="0">
                          <a:latin typeface="OpenDyslexicAlta" pitchFamily="2" charset="77"/>
                        </a:rPr>
                        <a:t>adoration</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admiration</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coronation</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detonation</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observation</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location</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generation</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exploration</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combination</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illustration</a:t>
                      </a:r>
                    </a:p>
                  </a:txBody>
                  <a:tcPr/>
                </a:tc>
                <a:extLst>
                  <a:ext uri="{0D108BD9-81ED-4DB2-BD59-A6C34878D82A}">
                    <a16:rowId xmlns:a16="http://schemas.microsoft.com/office/drawing/2014/main" val="682222648"/>
                  </a:ext>
                </a:extLst>
              </a:tr>
            </a:tbl>
          </a:graphicData>
        </a:graphic>
      </p:graphicFrame>
      <p:graphicFrame>
        <p:nvGraphicFramePr>
          <p:cNvPr id="7" name="Table 6">
            <a:extLst>
              <a:ext uri="{FF2B5EF4-FFF2-40B4-BE49-F238E27FC236}">
                <a16:creationId xmlns:a16="http://schemas.microsoft.com/office/drawing/2014/main" id="{C73BF249-5D4A-4CE2-B06A-B8D5AEA7BA7A}"/>
              </a:ext>
            </a:extLst>
          </p:cNvPr>
          <p:cNvGraphicFramePr>
            <a:graphicFrameLocks noGrp="1"/>
          </p:cNvGraphicFramePr>
          <p:nvPr>
            <p:extLst>
              <p:ext uri="{D42A27DB-BD31-4B8C-83A1-F6EECF244321}">
                <p14:modId xmlns:p14="http://schemas.microsoft.com/office/powerpoint/2010/main" val="1400187543"/>
              </p:ext>
            </p:extLst>
          </p:nvPr>
        </p:nvGraphicFramePr>
        <p:xfrm>
          <a:off x="6451600" y="1876426"/>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1850264885"/>
                    </a:ext>
                  </a:extLst>
                </a:gridCol>
              </a:tblGrid>
              <a:tr h="370840">
                <a:tc>
                  <a:txBody>
                    <a:bodyPr/>
                    <a:lstStyle/>
                    <a:p>
                      <a:pPr algn="ctr"/>
                      <a:r>
                        <a:rPr lang="en-GB" sz="2400" b="0" i="0" dirty="0">
                          <a:solidFill>
                            <a:srgbClr val="FF3860"/>
                          </a:solidFill>
                          <a:latin typeface="OpenDyslexicAlta" pitchFamily="2" charset="77"/>
                        </a:rPr>
                        <a:t>adore</a:t>
                      </a:r>
                    </a:p>
                  </a:txBody>
                  <a:tcPr/>
                </a:tc>
                <a:extLst>
                  <a:ext uri="{0D108BD9-81ED-4DB2-BD59-A6C34878D82A}">
                    <a16:rowId xmlns:a16="http://schemas.microsoft.com/office/drawing/2014/main" val="4001760789"/>
                  </a:ext>
                </a:extLst>
              </a:tr>
              <a:tr h="370840">
                <a:tc>
                  <a:txBody>
                    <a:bodyPr/>
                    <a:lstStyle/>
                    <a:p>
                      <a:pPr algn="ctr"/>
                      <a:r>
                        <a:rPr lang="en-GB" sz="2400" b="0" i="0" dirty="0">
                          <a:solidFill>
                            <a:srgbClr val="FF3860"/>
                          </a:solidFill>
                          <a:latin typeface="OpenDyslexicAlta" pitchFamily="2" charset="77"/>
                        </a:rPr>
                        <a:t>admire</a:t>
                      </a:r>
                    </a:p>
                  </a:txBody>
                  <a:tcPr/>
                </a:tc>
                <a:extLst>
                  <a:ext uri="{0D108BD9-81ED-4DB2-BD59-A6C34878D82A}">
                    <a16:rowId xmlns:a16="http://schemas.microsoft.com/office/drawing/2014/main" val="1382224305"/>
                  </a:ext>
                </a:extLst>
              </a:tr>
              <a:tr h="370840">
                <a:tc>
                  <a:txBody>
                    <a:bodyPr/>
                    <a:lstStyle/>
                    <a:p>
                      <a:pPr algn="ctr"/>
                      <a:r>
                        <a:rPr lang="en-GB" sz="2400" b="0" i="0" dirty="0">
                          <a:solidFill>
                            <a:srgbClr val="FF3860"/>
                          </a:solidFill>
                          <a:latin typeface="OpenDyslexicAlta" pitchFamily="2" charset="77"/>
                        </a:rPr>
                        <a:t>coronate</a:t>
                      </a:r>
                    </a:p>
                  </a:txBody>
                  <a:tcPr/>
                </a:tc>
                <a:extLst>
                  <a:ext uri="{0D108BD9-81ED-4DB2-BD59-A6C34878D82A}">
                    <a16:rowId xmlns:a16="http://schemas.microsoft.com/office/drawing/2014/main" val="2871676149"/>
                  </a:ext>
                </a:extLst>
              </a:tr>
              <a:tr h="370840">
                <a:tc>
                  <a:txBody>
                    <a:bodyPr/>
                    <a:lstStyle/>
                    <a:p>
                      <a:pPr algn="ctr"/>
                      <a:r>
                        <a:rPr lang="en-GB" sz="2400" b="0" i="0" dirty="0">
                          <a:solidFill>
                            <a:srgbClr val="FF3860"/>
                          </a:solidFill>
                          <a:latin typeface="OpenDyslexicAlta" pitchFamily="2" charset="77"/>
                        </a:rPr>
                        <a:t>detonate</a:t>
                      </a:r>
                    </a:p>
                  </a:txBody>
                  <a:tcPr/>
                </a:tc>
                <a:extLst>
                  <a:ext uri="{0D108BD9-81ED-4DB2-BD59-A6C34878D82A}">
                    <a16:rowId xmlns:a16="http://schemas.microsoft.com/office/drawing/2014/main" val="2975136603"/>
                  </a:ext>
                </a:extLst>
              </a:tr>
              <a:tr h="370840">
                <a:tc>
                  <a:txBody>
                    <a:bodyPr/>
                    <a:lstStyle/>
                    <a:p>
                      <a:pPr algn="ctr"/>
                      <a:r>
                        <a:rPr lang="en-GB" sz="2400" b="0" i="0" dirty="0">
                          <a:solidFill>
                            <a:srgbClr val="FF3860"/>
                          </a:solidFill>
                          <a:latin typeface="OpenDyslexicAlta" pitchFamily="2" charset="77"/>
                        </a:rPr>
                        <a:t>observe</a:t>
                      </a:r>
                    </a:p>
                  </a:txBody>
                  <a:tcPr/>
                </a:tc>
                <a:extLst>
                  <a:ext uri="{0D108BD9-81ED-4DB2-BD59-A6C34878D82A}">
                    <a16:rowId xmlns:a16="http://schemas.microsoft.com/office/drawing/2014/main" val="4212700709"/>
                  </a:ext>
                </a:extLst>
              </a:tr>
              <a:tr h="370840">
                <a:tc>
                  <a:txBody>
                    <a:bodyPr/>
                    <a:lstStyle/>
                    <a:p>
                      <a:pPr algn="ctr"/>
                      <a:r>
                        <a:rPr lang="en-GB" sz="2400" b="0" i="0" dirty="0">
                          <a:solidFill>
                            <a:srgbClr val="FF3860"/>
                          </a:solidFill>
                          <a:latin typeface="OpenDyslexicAlta" pitchFamily="2" charset="77"/>
                        </a:rPr>
                        <a:t>locate</a:t>
                      </a:r>
                    </a:p>
                  </a:txBody>
                  <a:tcPr/>
                </a:tc>
                <a:extLst>
                  <a:ext uri="{0D108BD9-81ED-4DB2-BD59-A6C34878D82A}">
                    <a16:rowId xmlns:a16="http://schemas.microsoft.com/office/drawing/2014/main" val="3213158023"/>
                  </a:ext>
                </a:extLst>
              </a:tr>
              <a:tr h="370840">
                <a:tc>
                  <a:txBody>
                    <a:bodyPr/>
                    <a:lstStyle/>
                    <a:p>
                      <a:pPr algn="ctr"/>
                      <a:r>
                        <a:rPr lang="en-GB" sz="2400" b="0" i="0" dirty="0">
                          <a:solidFill>
                            <a:srgbClr val="FF3860"/>
                          </a:solidFill>
                          <a:latin typeface="OpenDyslexicAlta" pitchFamily="2" charset="77"/>
                        </a:rPr>
                        <a:t>generate</a:t>
                      </a:r>
                    </a:p>
                  </a:txBody>
                  <a:tcPr/>
                </a:tc>
                <a:extLst>
                  <a:ext uri="{0D108BD9-81ED-4DB2-BD59-A6C34878D82A}">
                    <a16:rowId xmlns:a16="http://schemas.microsoft.com/office/drawing/2014/main" val="693617486"/>
                  </a:ext>
                </a:extLst>
              </a:tr>
              <a:tr h="370840">
                <a:tc>
                  <a:txBody>
                    <a:bodyPr/>
                    <a:lstStyle/>
                    <a:p>
                      <a:pPr algn="ctr"/>
                      <a:r>
                        <a:rPr lang="en-GB" sz="2400" b="0" i="0" dirty="0">
                          <a:solidFill>
                            <a:srgbClr val="FF3860"/>
                          </a:solidFill>
                          <a:latin typeface="OpenDyslexicAlta" pitchFamily="2" charset="77"/>
                        </a:rPr>
                        <a:t>explore</a:t>
                      </a:r>
                    </a:p>
                  </a:txBody>
                  <a:tcPr/>
                </a:tc>
                <a:extLst>
                  <a:ext uri="{0D108BD9-81ED-4DB2-BD59-A6C34878D82A}">
                    <a16:rowId xmlns:a16="http://schemas.microsoft.com/office/drawing/2014/main" val="481389073"/>
                  </a:ext>
                </a:extLst>
              </a:tr>
              <a:tr h="370840">
                <a:tc>
                  <a:txBody>
                    <a:bodyPr/>
                    <a:lstStyle/>
                    <a:p>
                      <a:pPr algn="ctr"/>
                      <a:r>
                        <a:rPr lang="en-GB" sz="2400" b="0" i="0" dirty="0">
                          <a:solidFill>
                            <a:srgbClr val="FF3860"/>
                          </a:solidFill>
                          <a:latin typeface="OpenDyslexicAlta" pitchFamily="2" charset="77"/>
                        </a:rPr>
                        <a:t>combine</a:t>
                      </a:r>
                    </a:p>
                  </a:txBody>
                  <a:tcPr/>
                </a:tc>
                <a:extLst>
                  <a:ext uri="{0D108BD9-81ED-4DB2-BD59-A6C34878D82A}">
                    <a16:rowId xmlns:a16="http://schemas.microsoft.com/office/drawing/2014/main" val="1892464185"/>
                  </a:ext>
                </a:extLst>
              </a:tr>
              <a:tr h="370840">
                <a:tc>
                  <a:txBody>
                    <a:bodyPr/>
                    <a:lstStyle/>
                    <a:p>
                      <a:pPr algn="ctr"/>
                      <a:r>
                        <a:rPr lang="en-GB" sz="2400" b="0" i="0" dirty="0">
                          <a:solidFill>
                            <a:srgbClr val="FF3860"/>
                          </a:solidFill>
                          <a:latin typeface="OpenDyslexicAlta" pitchFamily="2" charset="77"/>
                        </a:rPr>
                        <a:t>illustrate</a:t>
                      </a:r>
                    </a:p>
                  </a:txBody>
                  <a:tcPr/>
                </a:tc>
                <a:extLst>
                  <a:ext uri="{0D108BD9-81ED-4DB2-BD59-A6C34878D82A}">
                    <a16:rowId xmlns:a16="http://schemas.microsoft.com/office/drawing/2014/main" val="1368000252"/>
                  </a:ext>
                </a:extLst>
              </a:tr>
            </a:tbl>
          </a:graphicData>
        </a:graphic>
      </p:graphicFrame>
      <p:sp>
        <p:nvSpPr>
          <p:cNvPr id="3" name="TextBox 2">
            <a:extLst>
              <a:ext uri="{FF2B5EF4-FFF2-40B4-BE49-F238E27FC236}">
                <a16:creationId xmlns:a16="http://schemas.microsoft.com/office/drawing/2014/main" id="{66925E2F-F50A-0E4D-8FC6-250B3B22EE60}"/>
              </a:ext>
            </a:extLst>
          </p:cNvPr>
          <p:cNvSpPr txBox="1"/>
          <p:nvPr/>
        </p:nvSpPr>
        <p:spPr>
          <a:xfrm>
            <a:off x="544010" y="231494"/>
            <a:ext cx="1412112"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63868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9072340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186536060"/>
                    </a:ext>
                  </a:extLst>
                </a:gridCol>
                <a:gridCol w="1858433">
                  <a:extLst>
                    <a:ext uri="{9D8B030D-6E8A-4147-A177-3AD203B41FA5}">
                      <a16:colId xmlns:a16="http://schemas.microsoft.com/office/drawing/2014/main" val="86303869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adoration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admiration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coronation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detonation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observation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location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generation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exploration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combination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illustration</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4274947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741560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4">
              <a:lumMod val="75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adoration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admiration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coronation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detonation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observation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location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generation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combination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illustration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9122818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suffix ’-</a:t>
                      </a:r>
                      <a:r>
                        <a:rPr lang="en-GB" sz="1400" baseline="0" dirty="0" err="1"/>
                        <a:t>ation</a:t>
                      </a:r>
                      <a:r>
                        <a:rPr lang="en-GB" sz="1400" baseline="0" dirty="0"/>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12525721"/>
              </p:ext>
            </p:extLst>
          </p:nvPr>
        </p:nvGraphicFramePr>
        <p:xfrm>
          <a:off x="9664861" y="1465562"/>
          <a:ext cx="2335479" cy="5029200"/>
        </p:xfrm>
        <a:graphic>
          <a:graphicData uri="http://schemas.openxmlformats.org/drawingml/2006/table">
            <a:tbl>
              <a:tblPr firstRow="1" bandRow="1">
                <a:tableStyleId>{5940675A-B579-460E-94D1-54222C63F5DA}</a:tableStyleId>
              </a:tblPr>
              <a:tblGrid>
                <a:gridCol w="233547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adore</a:t>
                      </a:r>
                    </a:p>
                  </a:txBody>
                  <a:tcPr/>
                </a:tc>
                <a:extLst>
                  <a:ext uri="{0D108BD9-81ED-4DB2-BD59-A6C34878D82A}">
                    <a16:rowId xmlns:a16="http://schemas.microsoft.com/office/drawing/2014/main" val="10001"/>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2"/>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3"/>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4"/>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5"/>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6"/>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7"/>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8"/>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9"/>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68419" y="1307426"/>
            <a:ext cx="3103390" cy="954107"/>
          </a:xfrm>
          <a:prstGeom prst="rect">
            <a:avLst/>
          </a:prstGeom>
          <a:solidFill>
            <a:srgbClr val="E2BB5C"/>
          </a:solidFill>
          <a:ln>
            <a:solidFill>
              <a:schemeClr val="accent4">
                <a:lumMod val="7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37347" y="1914759"/>
            <a:ext cx="4261104" cy="4565904"/>
          </a:xfrm>
          <a:prstGeom prst="rect">
            <a:avLst/>
          </a:prstGeom>
        </p:spPr>
      </p:pic>
    </p:spTree>
    <p:extLst>
      <p:ext uri="{BB962C8B-B14F-4D97-AF65-F5344CB8AC3E}">
        <p14:creationId xmlns:p14="http://schemas.microsoft.com/office/powerpoint/2010/main" val="183018909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4">
              <a:lumMod val="75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adoration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admiration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coronation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detonation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observation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location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generation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combination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illustration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38965563"/>
              </p:ext>
            </p:extLst>
          </p:nvPr>
        </p:nvGraphicFramePr>
        <p:xfrm>
          <a:off x="508000" y="325966"/>
          <a:ext cx="9055100" cy="91440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a:t>The suffix ’-</a:t>
                      </a:r>
                      <a:r>
                        <a:rPr lang="en-GB" sz="1800" baseline="0" dirty="0" err="1"/>
                        <a:t>ation</a:t>
                      </a:r>
                      <a:r>
                        <a:rPr lang="en-GB" sz="1800" baseline="0" dirty="0"/>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baseline="0" dirty="0"/>
                    </a:p>
                    <a:p>
                      <a:r>
                        <a:rPr lang="en-GB" sz="1800" baseline="0" dirty="0">
                          <a:solidFill>
                            <a:srgbClr val="FF3860"/>
                          </a:solidFill>
                        </a:rPr>
                        <a:t>Answers: </a:t>
                      </a:r>
                      <a:endParaRPr lang="en-GB" sz="18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3420618974"/>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adore</a:t>
                      </a:r>
                    </a:p>
                  </a:txBody>
                  <a:tcPr/>
                </a:tc>
                <a:extLst>
                  <a:ext uri="{0D108BD9-81ED-4DB2-BD59-A6C34878D82A}">
                    <a16:rowId xmlns:a16="http://schemas.microsoft.com/office/drawing/2014/main" val="10001"/>
                  </a:ext>
                </a:extLst>
              </a:tr>
              <a:tr h="457200">
                <a:tc>
                  <a:txBody>
                    <a:bodyPr/>
                    <a:lstStyle/>
                    <a:p>
                      <a:pPr algn="l"/>
                      <a:r>
                        <a:rPr lang="en-GB" sz="1800" b="0" i="0" dirty="0">
                          <a:solidFill>
                            <a:srgbClr val="FF3860"/>
                          </a:solidFill>
                          <a:latin typeface="OpenDyslexicAlta" pitchFamily="2" charset="77"/>
                        </a:rPr>
                        <a:t>admire</a:t>
                      </a:r>
                    </a:p>
                  </a:txBody>
                  <a:tcPr/>
                </a:tc>
                <a:extLst>
                  <a:ext uri="{0D108BD9-81ED-4DB2-BD59-A6C34878D82A}">
                    <a16:rowId xmlns:a16="http://schemas.microsoft.com/office/drawing/2014/main" val="10002"/>
                  </a:ext>
                </a:extLst>
              </a:tr>
              <a:tr h="457200">
                <a:tc>
                  <a:txBody>
                    <a:bodyPr/>
                    <a:lstStyle/>
                    <a:p>
                      <a:pPr algn="l"/>
                      <a:r>
                        <a:rPr lang="en-GB" sz="1800" b="0" i="0" dirty="0">
                          <a:solidFill>
                            <a:srgbClr val="FF3860"/>
                          </a:solidFill>
                          <a:latin typeface="OpenDyslexicAlta" pitchFamily="2" charset="77"/>
                        </a:rPr>
                        <a:t>coronate</a:t>
                      </a:r>
                    </a:p>
                  </a:txBody>
                  <a:tcPr/>
                </a:tc>
                <a:extLst>
                  <a:ext uri="{0D108BD9-81ED-4DB2-BD59-A6C34878D82A}">
                    <a16:rowId xmlns:a16="http://schemas.microsoft.com/office/drawing/2014/main" val="10003"/>
                  </a:ext>
                </a:extLst>
              </a:tr>
              <a:tr h="457200">
                <a:tc>
                  <a:txBody>
                    <a:bodyPr/>
                    <a:lstStyle/>
                    <a:p>
                      <a:pPr algn="l"/>
                      <a:r>
                        <a:rPr lang="en-GB" sz="1800" b="0" i="0" dirty="0">
                          <a:solidFill>
                            <a:srgbClr val="FF3860"/>
                          </a:solidFill>
                          <a:latin typeface="OpenDyslexicAlta" pitchFamily="2" charset="77"/>
                        </a:rPr>
                        <a:t>detonate</a:t>
                      </a:r>
                    </a:p>
                  </a:txBody>
                  <a:tcPr/>
                </a:tc>
                <a:extLst>
                  <a:ext uri="{0D108BD9-81ED-4DB2-BD59-A6C34878D82A}">
                    <a16:rowId xmlns:a16="http://schemas.microsoft.com/office/drawing/2014/main" val="10004"/>
                  </a:ext>
                </a:extLst>
              </a:tr>
              <a:tr h="457200">
                <a:tc>
                  <a:txBody>
                    <a:bodyPr/>
                    <a:lstStyle/>
                    <a:p>
                      <a:pPr algn="l"/>
                      <a:r>
                        <a:rPr lang="en-GB" sz="1800" b="0" i="0" dirty="0">
                          <a:solidFill>
                            <a:srgbClr val="FF3860"/>
                          </a:solidFill>
                          <a:latin typeface="OpenDyslexicAlta" pitchFamily="2" charset="77"/>
                        </a:rPr>
                        <a:t>observe</a:t>
                      </a:r>
                    </a:p>
                  </a:txBody>
                  <a:tcPr/>
                </a:tc>
                <a:extLst>
                  <a:ext uri="{0D108BD9-81ED-4DB2-BD59-A6C34878D82A}">
                    <a16:rowId xmlns:a16="http://schemas.microsoft.com/office/drawing/2014/main" val="10005"/>
                  </a:ext>
                </a:extLst>
              </a:tr>
              <a:tr h="457200">
                <a:tc>
                  <a:txBody>
                    <a:bodyPr/>
                    <a:lstStyle/>
                    <a:p>
                      <a:pPr algn="l"/>
                      <a:r>
                        <a:rPr lang="en-GB" sz="1800" b="0" i="0" dirty="0">
                          <a:solidFill>
                            <a:srgbClr val="FF3860"/>
                          </a:solidFill>
                          <a:latin typeface="OpenDyslexicAlta" pitchFamily="2" charset="77"/>
                        </a:rPr>
                        <a:t>locate</a:t>
                      </a:r>
                    </a:p>
                  </a:txBody>
                  <a:tcPr/>
                </a:tc>
                <a:extLst>
                  <a:ext uri="{0D108BD9-81ED-4DB2-BD59-A6C34878D82A}">
                    <a16:rowId xmlns:a16="http://schemas.microsoft.com/office/drawing/2014/main" val="10006"/>
                  </a:ext>
                </a:extLst>
              </a:tr>
              <a:tr h="457200">
                <a:tc>
                  <a:txBody>
                    <a:bodyPr/>
                    <a:lstStyle/>
                    <a:p>
                      <a:pPr algn="l"/>
                      <a:r>
                        <a:rPr lang="en-GB" sz="1800" b="0" i="0" dirty="0">
                          <a:solidFill>
                            <a:srgbClr val="FF3860"/>
                          </a:solidFill>
                          <a:latin typeface="OpenDyslexicAlta" pitchFamily="2" charset="77"/>
                        </a:rPr>
                        <a:t>generate</a:t>
                      </a:r>
                    </a:p>
                  </a:txBody>
                  <a:tcPr/>
                </a:tc>
                <a:extLst>
                  <a:ext uri="{0D108BD9-81ED-4DB2-BD59-A6C34878D82A}">
                    <a16:rowId xmlns:a16="http://schemas.microsoft.com/office/drawing/2014/main" val="10007"/>
                  </a:ext>
                </a:extLst>
              </a:tr>
              <a:tr h="457200">
                <a:tc>
                  <a:txBody>
                    <a:bodyPr/>
                    <a:lstStyle/>
                    <a:p>
                      <a:pPr algn="l"/>
                      <a:r>
                        <a:rPr lang="en-GB" sz="1800" b="0" i="0" dirty="0">
                          <a:solidFill>
                            <a:srgbClr val="FF3860"/>
                          </a:solidFill>
                          <a:latin typeface="OpenDyslexicAlta" pitchFamily="2" charset="77"/>
                        </a:rPr>
                        <a:t>explore</a:t>
                      </a:r>
                    </a:p>
                  </a:txBody>
                  <a:tcPr/>
                </a:tc>
                <a:extLst>
                  <a:ext uri="{0D108BD9-81ED-4DB2-BD59-A6C34878D82A}">
                    <a16:rowId xmlns:a16="http://schemas.microsoft.com/office/drawing/2014/main" val="10008"/>
                  </a:ext>
                </a:extLst>
              </a:tr>
              <a:tr h="457200">
                <a:tc>
                  <a:txBody>
                    <a:bodyPr/>
                    <a:lstStyle/>
                    <a:p>
                      <a:pPr algn="l"/>
                      <a:r>
                        <a:rPr lang="en-GB" sz="1800" b="0" i="0" dirty="0">
                          <a:solidFill>
                            <a:srgbClr val="FF3860"/>
                          </a:solidFill>
                          <a:latin typeface="OpenDyslexicAlta" pitchFamily="2" charset="77"/>
                        </a:rPr>
                        <a:t>combine</a:t>
                      </a:r>
                    </a:p>
                  </a:txBody>
                  <a:tcPr/>
                </a:tc>
                <a:extLst>
                  <a:ext uri="{0D108BD9-81ED-4DB2-BD59-A6C34878D82A}">
                    <a16:rowId xmlns:a16="http://schemas.microsoft.com/office/drawing/2014/main" val="10009"/>
                  </a:ext>
                </a:extLst>
              </a:tr>
              <a:tr h="457200">
                <a:tc>
                  <a:txBody>
                    <a:bodyPr/>
                    <a:lstStyle/>
                    <a:p>
                      <a:pPr algn="l"/>
                      <a:r>
                        <a:rPr lang="en-GB" sz="1800" b="0" i="0" dirty="0">
                          <a:solidFill>
                            <a:srgbClr val="FF3860"/>
                          </a:solidFill>
                          <a:latin typeface="OpenDyslexicAlta" pitchFamily="2" charset="77"/>
                        </a:rPr>
                        <a:t>illustrate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68419" y="1307426"/>
            <a:ext cx="3103390" cy="954107"/>
          </a:xfrm>
          <a:prstGeom prst="rect">
            <a:avLst/>
          </a:prstGeom>
          <a:solidFill>
            <a:srgbClr val="E2BB5C"/>
          </a:solidFill>
          <a:ln>
            <a:solidFill>
              <a:schemeClr val="accent4">
                <a:lumMod val="7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37347" y="1914759"/>
            <a:ext cx="4261104" cy="4565904"/>
          </a:xfrm>
          <a:prstGeom prst="rect">
            <a:avLst/>
          </a:prstGeom>
        </p:spPr>
      </p:pic>
    </p:spTree>
    <p:extLst>
      <p:ext uri="{BB962C8B-B14F-4D97-AF65-F5344CB8AC3E}">
        <p14:creationId xmlns:p14="http://schemas.microsoft.com/office/powerpoint/2010/main" val="289926186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a:t>
            </a:r>
            <a:r>
              <a:rPr lang="mr-IN" dirty="0"/>
              <a:t>–</a:t>
            </a:r>
            <a:r>
              <a:rPr lang="en-GB" dirty="0"/>
              <a:t>ly to adverbs. Remembering words ending in ‘-y’ become ‘-ily’ and words ending in ‘</a:t>
            </a:r>
            <a:r>
              <a:rPr lang="mr-IN" dirty="0"/>
              <a:t>–</a:t>
            </a:r>
            <a:r>
              <a:rPr lang="en-GB" dirty="0"/>
              <a:t>le’ become ‘</a:t>
            </a:r>
            <a:r>
              <a:rPr lang="mr-IN" dirty="0"/>
              <a:t>–</a:t>
            </a:r>
            <a:r>
              <a:rPr lang="en-GB" dirty="0"/>
              <a:t>ly.’</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9</a:t>
            </a:r>
          </a:p>
        </p:txBody>
      </p:sp>
    </p:spTree>
    <p:extLst>
      <p:ext uri="{BB962C8B-B14F-4D97-AF65-F5344CB8AC3E}">
        <p14:creationId xmlns:p14="http://schemas.microsoft.com/office/powerpoint/2010/main" val="15799988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a:t>
            </a:r>
            <a:r>
              <a:rPr lang="mr-IN" dirty="0"/>
              <a:t>–</a:t>
            </a:r>
            <a:r>
              <a:rPr lang="en-GB" dirty="0"/>
              <a:t>ly to make adverbs. Remembering words ending in ‘-y’ become ‘-ily’ and words ending in ‘</a:t>
            </a:r>
            <a:r>
              <a:rPr lang="mr-IN" dirty="0"/>
              <a:t>–</a:t>
            </a:r>
            <a:r>
              <a:rPr lang="en-GB" dirty="0"/>
              <a:t>le’ become ‘</a:t>
            </a:r>
            <a:r>
              <a:rPr lang="mr-IN" dirty="0"/>
              <a:t>–</a:t>
            </a:r>
            <a:r>
              <a:rPr lang="en-GB" dirty="0"/>
              <a:t>ly.’</a:t>
            </a:r>
          </a:p>
          <a:p>
            <a:pPr>
              <a:lnSpc>
                <a:spcPct val="100000"/>
              </a:lnSpc>
              <a:spcBef>
                <a:spcPts val="0"/>
              </a:spcBef>
              <a:defRPr/>
            </a:pP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sadly</a:t>
            </a:r>
          </a:p>
          <a:p>
            <a:pPr fontAlgn="t"/>
            <a:r>
              <a:rPr lang="en-GB" dirty="0"/>
              <a:t>completely</a:t>
            </a:r>
          </a:p>
          <a:p>
            <a:pPr fontAlgn="t"/>
            <a:r>
              <a:rPr lang="en-GB" dirty="0"/>
              <a:t>wildly</a:t>
            </a:r>
          </a:p>
          <a:p>
            <a:pPr fontAlgn="t"/>
            <a:r>
              <a:rPr lang="en-GB" dirty="0"/>
              <a:t>bravely</a:t>
            </a:r>
          </a:p>
          <a:p>
            <a:pPr fontAlgn="t"/>
            <a:r>
              <a:rPr lang="en-GB" dirty="0"/>
              <a:t>gently</a:t>
            </a:r>
          </a:p>
          <a:p>
            <a:pPr fontAlgn="t"/>
            <a:r>
              <a:rPr lang="en-GB" dirty="0"/>
              <a:t>foolishly</a:t>
            </a:r>
          </a:p>
          <a:p>
            <a:pPr fontAlgn="t"/>
            <a:r>
              <a:rPr lang="en-GB" dirty="0"/>
              <a:t>proudly</a:t>
            </a:r>
          </a:p>
          <a:p>
            <a:pPr fontAlgn="t"/>
            <a:r>
              <a:rPr lang="en-GB" dirty="0"/>
              <a:t>horribly</a:t>
            </a:r>
          </a:p>
          <a:p>
            <a:pPr fontAlgn="t"/>
            <a:r>
              <a:rPr lang="en-GB" dirty="0"/>
              <a:t>nervously</a:t>
            </a:r>
          </a:p>
          <a:p>
            <a:pPr fontAlgn="t"/>
            <a:r>
              <a:rPr lang="en-GB" dirty="0"/>
              <a:t>happily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09364142"/>
              </p:ext>
            </p:extLst>
          </p:nvPr>
        </p:nvGraphicFramePr>
        <p:xfrm>
          <a:off x="3429000" y="1311275"/>
          <a:ext cx="8583460" cy="5396413"/>
        </p:xfrm>
        <a:graphic>
          <a:graphicData uri="http://schemas.openxmlformats.org/drawingml/2006/table">
            <a:tbl>
              <a:tblPr firstRow="1" bandRow="1">
                <a:tableStyleId>{5940675A-B579-460E-94D1-54222C63F5DA}</a:tableStyleId>
              </a:tblPr>
              <a:tblGrid>
                <a:gridCol w="1481203">
                  <a:extLst>
                    <a:ext uri="{9D8B030D-6E8A-4147-A177-3AD203B41FA5}">
                      <a16:colId xmlns:a16="http://schemas.microsoft.com/office/drawing/2014/main" val="20000"/>
                    </a:ext>
                  </a:extLst>
                </a:gridCol>
                <a:gridCol w="7102257">
                  <a:extLst>
                    <a:ext uri="{9D8B030D-6E8A-4147-A177-3AD203B41FA5}">
                      <a16:colId xmlns:a16="http://schemas.microsoft.com/office/drawing/2014/main" val="20001"/>
                    </a:ext>
                  </a:extLst>
                </a:gridCol>
              </a:tblGrid>
              <a:tr h="1386440">
                <a:tc>
                  <a:txBody>
                    <a:bodyPr/>
                    <a:lstStyle/>
                    <a:p>
                      <a:r>
                        <a:rPr lang="en-GB" sz="1700" b="0" i="0" dirty="0">
                          <a:latin typeface="Muli" pitchFamily="2" charset="77"/>
                        </a:rPr>
                        <a:t>Introduction</a:t>
                      </a:r>
                    </a:p>
                  </a:txBody>
                  <a:tcPr/>
                </a:tc>
                <a:tc>
                  <a:txBody>
                    <a:bodyPr/>
                    <a:lstStyle/>
                    <a:p>
                      <a:pPr marL="0" indent="0">
                        <a:buFont typeface="Arial" panose="020B0604020202020204" pitchFamily="34" charset="0"/>
                        <a:buNone/>
                      </a:pPr>
                      <a:r>
                        <a:rPr lang="en-GB" sz="1600" b="0" i="0" dirty="0">
                          <a:latin typeface="Muli" pitchFamily="2" charset="77"/>
                        </a:rPr>
                        <a:t>Today children are learning about adverbs that end with ‘</a:t>
                      </a:r>
                      <a:r>
                        <a:rPr lang="en-GB" sz="1600" b="0" i="0" dirty="0" err="1">
                          <a:latin typeface="Muli" pitchFamily="2" charset="77"/>
                        </a:rPr>
                        <a:t>ly</a:t>
                      </a:r>
                      <a:r>
                        <a:rPr lang="en-GB" sz="1600" b="0" i="0" dirty="0">
                          <a:latin typeface="Muli" pitchFamily="2" charset="77"/>
                        </a:rPr>
                        <a:t>’ – words that explain ‘how’ something is done. The general spelling rules are:</a:t>
                      </a:r>
                    </a:p>
                    <a:p>
                      <a:pPr marL="285750" indent="-285750">
                        <a:buFont typeface="Arial" panose="020B0604020202020204" pitchFamily="34" charset="0"/>
                        <a:buChar char="•"/>
                      </a:pPr>
                      <a:r>
                        <a:rPr lang="en-GB" sz="1600" b="0" i="0" dirty="0">
                          <a:latin typeface="Muli" pitchFamily="2" charset="77"/>
                        </a:rPr>
                        <a:t>If the root word end in ‘y’, change the ‘y’ to an ‘</a:t>
                      </a:r>
                      <a:r>
                        <a:rPr lang="en-GB" sz="1600" b="0" i="0" dirty="0" err="1">
                          <a:latin typeface="Muli" pitchFamily="2" charset="77"/>
                        </a:rPr>
                        <a:t>i</a:t>
                      </a:r>
                      <a:r>
                        <a:rPr lang="en-GB" sz="1600" b="0" i="0" dirty="0">
                          <a:latin typeface="Muli" pitchFamily="2" charset="77"/>
                        </a:rPr>
                        <a:t>’ and add ‘</a:t>
                      </a:r>
                      <a:r>
                        <a:rPr lang="en-GB" sz="1600" b="0" i="0" dirty="0" err="1">
                          <a:latin typeface="Muli" pitchFamily="2" charset="77"/>
                        </a:rPr>
                        <a:t>ly</a:t>
                      </a:r>
                      <a:endParaRPr lang="en-GB" sz="1600" b="0" i="0" dirty="0">
                        <a:latin typeface="Muli" pitchFamily="2" charset="77"/>
                      </a:endParaRPr>
                    </a:p>
                    <a:p>
                      <a:pPr marL="285750" indent="-285750">
                        <a:buFont typeface="Arial" panose="020B0604020202020204" pitchFamily="34" charset="0"/>
                        <a:buChar char="•"/>
                      </a:pPr>
                      <a:r>
                        <a:rPr lang="en-GB" sz="1600" b="0" i="0" dirty="0">
                          <a:latin typeface="Muli" pitchFamily="2" charset="77"/>
                        </a:rPr>
                        <a:t>If the root word ends in ‘le’, change ‘le’ to ‘</a:t>
                      </a:r>
                      <a:r>
                        <a:rPr lang="en-GB" sz="1600" b="0" i="0" dirty="0" err="1">
                          <a:latin typeface="Muli" pitchFamily="2" charset="77"/>
                        </a:rPr>
                        <a:t>ly</a:t>
                      </a:r>
                      <a:r>
                        <a:rPr lang="en-GB" sz="1600" b="0" i="0" dirty="0">
                          <a:latin typeface="Muli" pitchFamily="2" charset="77"/>
                        </a:rPr>
                        <a:t>’</a:t>
                      </a:r>
                    </a:p>
                    <a:p>
                      <a:pPr marL="285750" indent="-285750">
                        <a:buFont typeface="Arial" panose="020B0604020202020204" pitchFamily="34" charset="0"/>
                        <a:buChar char="•"/>
                      </a:pPr>
                      <a:r>
                        <a:rPr lang="en-GB" sz="1600" b="0" i="0" dirty="0">
                          <a:latin typeface="Muli" pitchFamily="2" charset="77"/>
                        </a:rPr>
                        <a:t>Most other endings you just add ‘</a:t>
                      </a:r>
                      <a:r>
                        <a:rPr lang="en-GB" sz="1600" b="0" i="0" dirty="0" err="1">
                          <a:latin typeface="Muli" pitchFamily="2" charset="77"/>
                        </a:rPr>
                        <a:t>ly</a:t>
                      </a:r>
                      <a:r>
                        <a:rPr lang="en-GB" sz="1600" b="0" i="0" dirty="0">
                          <a:latin typeface="Muli" pitchFamily="2" charset="77"/>
                        </a:rPr>
                        <a:t>’</a:t>
                      </a:r>
                    </a:p>
                    <a:p>
                      <a:pPr marL="0" indent="0">
                        <a:buFont typeface="Arial" panose="020B0604020202020204" pitchFamily="34" charset="0"/>
                        <a:buNone/>
                      </a:pPr>
                      <a:r>
                        <a:rPr lang="en-GB" sz="1600" b="0" i="0" dirty="0">
                          <a:latin typeface="Muli" pitchFamily="2" charset="77"/>
                        </a:rPr>
                        <a:t>Ask children if they can think of any adverbs that end with the ‘</a:t>
                      </a:r>
                      <a:r>
                        <a:rPr lang="en-GB" sz="1600" b="0" i="0" dirty="0" err="1">
                          <a:latin typeface="Muli" pitchFamily="2" charset="77"/>
                        </a:rPr>
                        <a:t>ly</a:t>
                      </a:r>
                      <a:r>
                        <a:rPr lang="en-GB" sz="1600" b="0" i="0" dirty="0">
                          <a:latin typeface="Muli" pitchFamily="2" charset="77"/>
                        </a:rPr>
                        <a:t>’ sound.</a:t>
                      </a:r>
                    </a:p>
                  </a:txBody>
                  <a:tcPr/>
                </a:tc>
                <a:extLst>
                  <a:ext uri="{0D108BD9-81ED-4DB2-BD59-A6C34878D82A}">
                    <a16:rowId xmlns:a16="http://schemas.microsoft.com/office/drawing/2014/main" val="10000"/>
                  </a:ext>
                </a:extLst>
              </a:tr>
              <a:tr h="1555933">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 point slide, get children to apply the spelling rules to the list of words, drawing a line from each word to the correct form of the ending. </a:t>
                      </a:r>
                    </a:p>
                    <a:p>
                      <a:r>
                        <a:rPr lang="en-GB" sz="1600" b="0" i="0" baseline="0" dirty="0">
                          <a:latin typeface="Muli" pitchFamily="2" charset="77"/>
                        </a:rPr>
                        <a:t>Children can copy the words on to a mini whiteboard or draw the lines on the IWB as a whole class.  </a:t>
                      </a:r>
                      <a:br>
                        <a:rPr lang="en-GB" sz="1600" b="0" i="0" baseline="0" dirty="0">
                          <a:latin typeface="Muli" pitchFamily="2" charset="77"/>
                        </a:rPr>
                      </a:br>
                      <a:r>
                        <a:rPr lang="en-GB" sz="1600" b="0" i="0" baseline="0" dirty="0">
                          <a:latin typeface="Muli" pitchFamily="2" charset="77"/>
                        </a:rPr>
                        <a:t>Discuss any errors or misconceptions.</a:t>
                      </a:r>
                    </a:p>
                  </a:txBody>
                  <a:tcPr/>
                </a:tc>
                <a:extLst>
                  <a:ext uri="{0D108BD9-81ED-4DB2-BD59-A6C34878D82A}">
                    <a16:rowId xmlns:a16="http://schemas.microsoft.com/office/drawing/2014/main" val="10001"/>
                  </a:ext>
                </a:extLst>
              </a:tr>
              <a:tr h="173635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Leaving the teaching activity slide on the board, in small groups, get a child to choose a word and say what it is as an adverb.  E.g. “wild is wildly”.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They then write the first letter on a mini whiteboard and pass the board to their left, the next child writes the next letter of the adverb and so on until the word is complete. The child that writes the final letter checks the spelling is correct and then picks another word from the board to start again.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802276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800" dirty="0"/>
              <a:t>Draw a line from each word to correct ending to turn these words in to adverbs:</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3374294506"/>
              </p:ext>
            </p:extLst>
          </p:nvPr>
        </p:nvGraphicFramePr>
        <p:xfrm>
          <a:off x="2355850"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latin typeface="OpenDyslexicAlta" pitchFamily="2" charset="77"/>
                        </a:rPr>
                        <a:t>sad</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complete</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wild</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brave</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gentle</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foolish</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proud</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horrible</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nervous</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happy</a:t>
                      </a:r>
                    </a:p>
                  </a:txBody>
                  <a:tcPr/>
                </a:tc>
                <a:extLst>
                  <a:ext uri="{0D108BD9-81ED-4DB2-BD59-A6C34878D82A}">
                    <a16:rowId xmlns:a16="http://schemas.microsoft.com/office/drawing/2014/main" val="682222648"/>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8010525" y="1659572"/>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ly</a:t>
            </a: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8010525" y="3210084"/>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ily</a:t>
            </a:r>
          </a:p>
        </p:txBody>
      </p:sp>
      <p:sp>
        <p:nvSpPr>
          <p:cNvPr id="10" name="Rectangle: Rounded Corners 9">
            <a:extLst>
              <a:ext uri="{FF2B5EF4-FFF2-40B4-BE49-F238E27FC236}">
                <a16:creationId xmlns:a16="http://schemas.microsoft.com/office/drawing/2014/main" id="{681A0D15-1359-4271-A3B9-6D13210348EC}"/>
              </a:ext>
            </a:extLst>
          </p:cNvPr>
          <p:cNvSpPr/>
          <p:nvPr/>
        </p:nvSpPr>
        <p:spPr>
          <a:xfrm>
            <a:off x="8010525" y="4760596"/>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OpenDyslexicAlta" pitchFamily="2" charset="77"/>
              </a:rPr>
              <a:t>Change le </a:t>
            </a:r>
            <a:br>
              <a:rPr lang="en-GB" sz="2800" dirty="0">
                <a:latin typeface="OpenDyslexicAlta" pitchFamily="2" charset="77"/>
              </a:rPr>
            </a:br>
            <a:r>
              <a:rPr lang="en-GB" sz="2800" dirty="0">
                <a:latin typeface="OpenDyslexicAlta" pitchFamily="2" charset="77"/>
              </a:rPr>
              <a:t>to ly</a:t>
            </a:r>
          </a:p>
        </p:txBody>
      </p:sp>
    </p:spTree>
    <p:extLst>
      <p:ext uri="{BB962C8B-B14F-4D97-AF65-F5344CB8AC3E}">
        <p14:creationId xmlns:p14="http://schemas.microsoft.com/office/powerpoint/2010/main" val="266895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800" dirty="0"/>
              <a:t>Draw a line from each word to correct ending to turn these words in to adverbs:</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1552881765"/>
              </p:ext>
            </p:extLst>
          </p:nvPr>
        </p:nvGraphicFramePr>
        <p:xfrm>
          <a:off x="1036336"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latin typeface="OpenDyslexicAlta" pitchFamily="2" charset="77"/>
                        </a:rPr>
                        <a:t>sad</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complete</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wild</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brave</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gentle</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foolish</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proud</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horrible</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nervous</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happy</a:t>
                      </a:r>
                    </a:p>
                  </a:txBody>
                  <a:tcPr/>
                </a:tc>
                <a:extLst>
                  <a:ext uri="{0D108BD9-81ED-4DB2-BD59-A6C34878D82A}">
                    <a16:rowId xmlns:a16="http://schemas.microsoft.com/office/drawing/2014/main" val="682222648"/>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8010525" y="1659572"/>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ly</a:t>
            </a: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8010525" y="3210084"/>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ily</a:t>
            </a:r>
          </a:p>
        </p:txBody>
      </p:sp>
      <p:sp>
        <p:nvSpPr>
          <p:cNvPr id="10" name="Rectangle: Rounded Corners 9">
            <a:extLst>
              <a:ext uri="{FF2B5EF4-FFF2-40B4-BE49-F238E27FC236}">
                <a16:creationId xmlns:a16="http://schemas.microsoft.com/office/drawing/2014/main" id="{681A0D15-1359-4271-A3B9-6D13210348EC}"/>
              </a:ext>
            </a:extLst>
          </p:cNvPr>
          <p:cNvSpPr/>
          <p:nvPr/>
        </p:nvSpPr>
        <p:spPr>
          <a:xfrm>
            <a:off x="8010525" y="4760596"/>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OpenDyslexicAlta" pitchFamily="2" charset="77"/>
              </a:rPr>
              <a:t>Change le </a:t>
            </a:r>
            <a:br>
              <a:rPr lang="en-GB" sz="2800" dirty="0">
                <a:latin typeface="OpenDyslexicAlta" pitchFamily="2" charset="77"/>
              </a:rPr>
            </a:br>
            <a:r>
              <a:rPr lang="en-GB" sz="2800" dirty="0">
                <a:latin typeface="OpenDyslexicAlta" pitchFamily="2" charset="77"/>
              </a:rPr>
              <a:t>to ly</a:t>
            </a:r>
          </a:p>
        </p:txBody>
      </p:sp>
      <p:graphicFrame>
        <p:nvGraphicFramePr>
          <p:cNvPr id="8" name="Table 7">
            <a:extLst>
              <a:ext uri="{FF2B5EF4-FFF2-40B4-BE49-F238E27FC236}">
                <a16:creationId xmlns:a16="http://schemas.microsoft.com/office/drawing/2014/main" id="{1B9BE464-C5A1-7D49-8169-3EF214ADA8C2}"/>
              </a:ext>
            </a:extLst>
          </p:cNvPr>
          <p:cNvGraphicFramePr>
            <a:graphicFrameLocks noGrp="1"/>
          </p:cNvGraphicFramePr>
          <p:nvPr>
            <p:extLst>
              <p:ext uri="{D42A27DB-BD31-4B8C-83A1-F6EECF244321}">
                <p14:modId xmlns:p14="http://schemas.microsoft.com/office/powerpoint/2010/main" val="2056351059"/>
              </p:ext>
            </p:extLst>
          </p:nvPr>
        </p:nvGraphicFramePr>
        <p:xfrm>
          <a:off x="4181476"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solidFill>
                            <a:srgbClr val="FF3860"/>
                          </a:solidFill>
                          <a:latin typeface="OpenDyslexicAlta" pitchFamily="2" charset="77"/>
                        </a:rPr>
                        <a:t>sadly</a:t>
                      </a:r>
                    </a:p>
                  </a:txBody>
                  <a:tcPr/>
                </a:tc>
                <a:extLst>
                  <a:ext uri="{0D108BD9-81ED-4DB2-BD59-A6C34878D82A}">
                    <a16:rowId xmlns:a16="http://schemas.microsoft.com/office/drawing/2014/main" val="2033931701"/>
                  </a:ext>
                </a:extLst>
              </a:tr>
              <a:tr h="370840">
                <a:tc>
                  <a:txBody>
                    <a:bodyPr/>
                    <a:lstStyle/>
                    <a:p>
                      <a:pPr algn="ctr"/>
                      <a:r>
                        <a:rPr lang="en-GB" sz="2400" b="0" i="0" dirty="0">
                          <a:solidFill>
                            <a:srgbClr val="FF3860"/>
                          </a:solidFill>
                          <a:latin typeface="OpenDyslexicAlta" pitchFamily="2" charset="77"/>
                        </a:rPr>
                        <a:t>completely</a:t>
                      </a:r>
                    </a:p>
                  </a:txBody>
                  <a:tcPr/>
                </a:tc>
                <a:extLst>
                  <a:ext uri="{0D108BD9-81ED-4DB2-BD59-A6C34878D82A}">
                    <a16:rowId xmlns:a16="http://schemas.microsoft.com/office/drawing/2014/main" val="1803618354"/>
                  </a:ext>
                </a:extLst>
              </a:tr>
              <a:tr h="370840">
                <a:tc>
                  <a:txBody>
                    <a:bodyPr/>
                    <a:lstStyle/>
                    <a:p>
                      <a:pPr algn="ctr"/>
                      <a:r>
                        <a:rPr lang="en-GB" sz="2400" b="0" i="0" dirty="0">
                          <a:solidFill>
                            <a:srgbClr val="FF3860"/>
                          </a:solidFill>
                          <a:latin typeface="OpenDyslexicAlta" pitchFamily="2" charset="77"/>
                        </a:rPr>
                        <a:t>wildly</a:t>
                      </a:r>
                    </a:p>
                  </a:txBody>
                  <a:tcPr/>
                </a:tc>
                <a:extLst>
                  <a:ext uri="{0D108BD9-81ED-4DB2-BD59-A6C34878D82A}">
                    <a16:rowId xmlns:a16="http://schemas.microsoft.com/office/drawing/2014/main" val="631490802"/>
                  </a:ext>
                </a:extLst>
              </a:tr>
              <a:tr h="370840">
                <a:tc>
                  <a:txBody>
                    <a:bodyPr/>
                    <a:lstStyle/>
                    <a:p>
                      <a:pPr algn="ctr"/>
                      <a:r>
                        <a:rPr lang="en-GB" sz="2400" b="0" i="0" dirty="0">
                          <a:solidFill>
                            <a:srgbClr val="FF3860"/>
                          </a:solidFill>
                          <a:latin typeface="OpenDyslexicAlta" pitchFamily="2" charset="77"/>
                        </a:rPr>
                        <a:t>bravely</a:t>
                      </a:r>
                    </a:p>
                  </a:txBody>
                  <a:tcPr/>
                </a:tc>
                <a:extLst>
                  <a:ext uri="{0D108BD9-81ED-4DB2-BD59-A6C34878D82A}">
                    <a16:rowId xmlns:a16="http://schemas.microsoft.com/office/drawing/2014/main" val="3526530755"/>
                  </a:ext>
                </a:extLst>
              </a:tr>
              <a:tr h="370840">
                <a:tc>
                  <a:txBody>
                    <a:bodyPr/>
                    <a:lstStyle/>
                    <a:p>
                      <a:pPr algn="ctr"/>
                      <a:r>
                        <a:rPr lang="en-GB" sz="2400" b="0" i="0" dirty="0">
                          <a:solidFill>
                            <a:srgbClr val="FF3860"/>
                          </a:solidFill>
                          <a:latin typeface="OpenDyslexicAlta" pitchFamily="2" charset="77"/>
                        </a:rPr>
                        <a:t>gently</a:t>
                      </a:r>
                    </a:p>
                  </a:txBody>
                  <a:tcPr/>
                </a:tc>
                <a:extLst>
                  <a:ext uri="{0D108BD9-81ED-4DB2-BD59-A6C34878D82A}">
                    <a16:rowId xmlns:a16="http://schemas.microsoft.com/office/drawing/2014/main" val="3613149028"/>
                  </a:ext>
                </a:extLst>
              </a:tr>
              <a:tr h="370840">
                <a:tc>
                  <a:txBody>
                    <a:bodyPr/>
                    <a:lstStyle/>
                    <a:p>
                      <a:pPr algn="ctr"/>
                      <a:r>
                        <a:rPr lang="en-GB" sz="2400" b="0" i="0" dirty="0">
                          <a:solidFill>
                            <a:srgbClr val="FF3860"/>
                          </a:solidFill>
                          <a:latin typeface="OpenDyslexicAlta" pitchFamily="2" charset="77"/>
                        </a:rPr>
                        <a:t>foolishly</a:t>
                      </a:r>
                    </a:p>
                  </a:txBody>
                  <a:tcPr/>
                </a:tc>
                <a:extLst>
                  <a:ext uri="{0D108BD9-81ED-4DB2-BD59-A6C34878D82A}">
                    <a16:rowId xmlns:a16="http://schemas.microsoft.com/office/drawing/2014/main" val="2629544501"/>
                  </a:ext>
                </a:extLst>
              </a:tr>
              <a:tr h="370840">
                <a:tc>
                  <a:txBody>
                    <a:bodyPr/>
                    <a:lstStyle/>
                    <a:p>
                      <a:pPr algn="ctr"/>
                      <a:r>
                        <a:rPr lang="en-GB" sz="2400" b="0" i="0" dirty="0">
                          <a:solidFill>
                            <a:srgbClr val="FF3860"/>
                          </a:solidFill>
                          <a:latin typeface="OpenDyslexicAlta" pitchFamily="2" charset="77"/>
                        </a:rPr>
                        <a:t>proudly</a:t>
                      </a:r>
                    </a:p>
                  </a:txBody>
                  <a:tcPr/>
                </a:tc>
                <a:extLst>
                  <a:ext uri="{0D108BD9-81ED-4DB2-BD59-A6C34878D82A}">
                    <a16:rowId xmlns:a16="http://schemas.microsoft.com/office/drawing/2014/main" val="470169902"/>
                  </a:ext>
                </a:extLst>
              </a:tr>
              <a:tr h="370840">
                <a:tc>
                  <a:txBody>
                    <a:bodyPr/>
                    <a:lstStyle/>
                    <a:p>
                      <a:pPr algn="ctr"/>
                      <a:r>
                        <a:rPr lang="en-GB" sz="2400" b="0" i="0" dirty="0">
                          <a:solidFill>
                            <a:srgbClr val="FF3860"/>
                          </a:solidFill>
                          <a:latin typeface="OpenDyslexicAlta" pitchFamily="2" charset="77"/>
                        </a:rPr>
                        <a:t>horribly</a:t>
                      </a:r>
                    </a:p>
                  </a:txBody>
                  <a:tcPr/>
                </a:tc>
                <a:extLst>
                  <a:ext uri="{0D108BD9-81ED-4DB2-BD59-A6C34878D82A}">
                    <a16:rowId xmlns:a16="http://schemas.microsoft.com/office/drawing/2014/main" val="1420730622"/>
                  </a:ext>
                </a:extLst>
              </a:tr>
              <a:tr h="370840">
                <a:tc>
                  <a:txBody>
                    <a:bodyPr/>
                    <a:lstStyle/>
                    <a:p>
                      <a:pPr algn="ctr"/>
                      <a:r>
                        <a:rPr lang="en-GB" sz="2400" b="0" i="0" dirty="0">
                          <a:solidFill>
                            <a:srgbClr val="FF3860"/>
                          </a:solidFill>
                          <a:latin typeface="OpenDyslexicAlta" pitchFamily="2" charset="77"/>
                        </a:rPr>
                        <a:t>nervously</a:t>
                      </a:r>
                    </a:p>
                  </a:txBody>
                  <a:tcPr/>
                </a:tc>
                <a:extLst>
                  <a:ext uri="{0D108BD9-81ED-4DB2-BD59-A6C34878D82A}">
                    <a16:rowId xmlns:a16="http://schemas.microsoft.com/office/drawing/2014/main" val="4157119024"/>
                  </a:ext>
                </a:extLst>
              </a:tr>
              <a:tr h="370840">
                <a:tc>
                  <a:txBody>
                    <a:bodyPr/>
                    <a:lstStyle/>
                    <a:p>
                      <a:pPr algn="ctr"/>
                      <a:r>
                        <a:rPr lang="en-GB" sz="2400" b="0" i="0" dirty="0">
                          <a:solidFill>
                            <a:srgbClr val="FF3860"/>
                          </a:solidFill>
                          <a:latin typeface="OpenDyslexicAlta" pitchFamily="2" charset="77"/>
                        </a:rPr>
                        <a:t>happily</a:t>
                      </a:r>
                    </a:p>
                  </a:txBody>
                  <a:tcPr/>
                </a:tc>
                <a:extLst>
                  <a:ext uri="{0D108BD9-81ED-4DB2-BD59-A6C34878D82A}">
                    <a16:rowId xmlns:a16="http://schemas.microsoft.com/office/drawing/2014/main" val="682222648"/>
                  </a:ext>
                </a:extLst>
              </a:tr>
            </a:tbl>
          </a:graphicData>
        </a:graphic>
      </p:graphicFrame>
      <p:sp>
        <p:nvSpPr>
          <p:cNvPr id="11" name="TextBox 10">
            <a:extLst>
              <a:ext uri="{FF2B5EF4-FFF2-40B4-BE49-F238E27FC236}">
                <a16:creationId xmlns:a16="http://schemas.microsoft.com/office/drawing/2014/main" id="{BC5DF5A5-3A93-BF45-8606-4911A177F1C0}"/>
              </a:ext>
            </a:extLst>
          </p:cNvPr>
          <p:cNvSpPr txBox="1"/>
          <p:nvPr/>
        </p:nvSpPr>
        <p:spPr>
          <a:xfrm>
            <a:off x="2309220" y="995510"/>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114715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4725275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841278847"/>
                    </a:ext>
                  </a:extLst>
                </a:gridCol>
                <a:gridCol w="1858433">
                  <a:extLst>
                    <a:ext uri="{9D8B030D-6E8A-4147-A177-3AD203B41FA5}">
                      <a16:colId xmlns:a16="http://schemas.microsoft.com/office/drawing/2014/main" val="142284924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sadly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completely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wildly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bravely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gently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foolishly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proudly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horribly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nervously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happily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6681681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Adding </a:t>
                      </a:r>
                      <a:r>
                        <a:rPr lang="mr-IN" sz="1400" b="0" i="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 to make adverbs. Remembering words ending in ‘-y’ become ‘-</a:t>
                      </a:r>
                      <a:r>
                        <a:rPr lang="en-GB" sz="1400" baseline="0" dirty="0" err="1">
                          <a:solidFill>
                            <a:schemeClr val="tx1"/>
                          </a:solidFill>
                          <a:latin typeface="Muli" pitchFamily="2" charset="77"/>
                        </a:rPr>
                        <a:t>ily</a:t>
                      </a:r>
                      <a:r>
                        <a:rPr lang="en-GB" sz="1400" baseline="0" dirty="0">
                          <a:solidFill>
                            <a:schemeClr val="tx1"/>
                          </a:solidFill>
                          <a:latin typeface="Muli" pitchFamily="2" charset="77"/>
                        </a:rPr>
                        <a:t>’ and words ending in ‘</a:t>
                      </a:r>
                      <a:r>
                        <a:rPr lang="mr-IN" sz="1400" baseline="0" dirty="0">
                          <a:solidFill>
                            <a:schemeClr val="tx1"/>
                          </a:solidFill>
                          <a:latin typeface="Muli" pitchFamily="2" charset="77"/>
                        </a:rPr>
                        <a:t>–</a:t>
                      </a:r>
                      <a:r>
                        <a:rPr lang="en-GB" sz="1400" baseline="0" dirty="0">
                          <a:solidFill>
                            <a:schemeClr val="tx1"/>
                          </a:solidFill>
                          <a:latin typeface="Muli" pitchFamily="2" charset="77"/>
                        </a:rPr>
                        <a:t>le’ become ‘</a:t>
                      </a:r>
                      <a:r>
                        <a:rPr lang="mr-IN" sz="140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529322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sadly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completely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wildly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bravely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foolishly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proudly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nervously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0786573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Adding </a:t>
                      </a:r>
                      <a:r>
                        <a:rPr lang="mr-IN" sz="1400" b="0" i="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 to make adverbs. Remembering words ending in ‘-y’ become ‘-</a:t>
                      </a:r>
                      <a:r>
                        <a:rPr lang="en-GB" sz="1400" baseline="0" dirty="0" err="1">
                          <a:solidFill>
                            <a:schemeClr val="tx1"/>
                          </a:solidFill>
                          <a:latin typeface="Muli" pitchFamily="2" charset="77"/>
                        </a:rPr>
                        <a:t>ily</a:t>
                      </a:r>
                      <a:r>
                        <a:rPr lang="en-GB" sz="1400" baseline="0" dirty="0">
                          <a:solidFill>
                            <a:schemeClr val="tx1"/>
                          </a:solidFill>
                          <a:latin typeface="Muli" pitchFamily="2" charset="77"/>
                        </a:rPr>
                        <a:t>’ and words ending in ‘</a:t>
                      </a:r>
                      <a:r>
                        <a:rPr lang="mr-IN" sz="1400" baseline="0" dirty="0">
                          <a:solidFill>
                            <a:schemeClr val="tx1"/>
                          </a:solidFill>
                          <a:latin typeface="Muli" pitchFamily="2" charset="77"/>
                        </a:rPr>
                        <a:t>–</a:t>
                      </a:r>
                      <a:r>
                        <a:rPr lang="en-GB" sz="1400" baseline="0" dirty="0">
                          <a:solidFill>
                            <a:schemeClr val="tx1"/>
                          </a:solidFill>
                          <a:latin typeface="Muli" pitchFamily="2" charset="77"/>
                        </a:rPr>
                        <a:t>le’ become ‘</a:t>
                      </a:r>
                      <a:r>
                        <a:rPr lang="mr-IN" sz="140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chemeClr val="tx1"/>
                        </a:solidFill>
                        <a:latin typeface="Muli" pitchFamily="2" charset="77"/>
                      </a:endParaRPr>
                    </a:p>
                    <a:p>
                      <a:r>
                        <a:rPr lang="en-GB" sz="1400" baseline="0" dirty="0">
                          <a:solidFill>
                            <a:schemeClr val="tx1"/>
                          </a:solidFill>
                          <a:latin typeface="Muli" pitchFamily="2" charset="77"/>
                        </a:rPr>
                        <a:t>Name:</a:t>
                      </a:r>
                      <a:endParaRPr lang="en-GB" sz="1400" dirty="0">
                        <a:solidFill>
                          <a:schemeClr val="tx1"/>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721994" y="1600196"/>
            <a:ext cx="7920507" cy="954107"/>
          </a:xfrm>
          <a:prstGeom prst="rect">
            <a:avLst/>
          </a:prstGeom>
          <a:solidFill>
            <a:srgbClr val="FF7E79"/>
          </a:solidFill>
        </p:spPr>
        <p:txBody>
          <a:bodyPr wrap="square" rtlCol="0">
            <a:spAutoFit/>
          </a:bodyPr>
          <a:lstStyle/>
          <a:p>
            <a:pPr algn="ctr"/>
            <a:r>
              <a:rPr lang="en-GB" sz="1400" dirty="0">
                <a:latin typeface="OpenDyslexicAlta" pitchFamily="2" charset="77"/>
                <a:ea typeface="OpenDyslexic" charset="0"/>
                <a:cs typeface="OpenDyslexic" charset="0"/>
              </a:rPr>
              <a:t>Create a sentence for each of your spellings. </a:t>
            </a:r>
          </a:p>
          <a:p>
            <a:pPr algn="ctr"/>
            <a:endParaRPr lang="en-GB" sz="1400" dirty="0">
              <a:latin typeface="OpenDyslexicAlta" pitchFamily="2" charset="77"/>
              <a:ea typeface="OpenDyslexic" charset="0"/>
              <a:cs typeface="OpenDyslexic" charset="0"/>
            </a:endParaRPr>
          </a:p>
          <a:p>
            <a:pPr algn="ctr"/>
            <a:r>
              <a:rPr lang="en-GB" sz="1400" dirty="0">
                <a:latin typeface="OpenDyslexicAlta" pitchFamily="2" charset="77"/>
                <a:ea typeface="OpenDyslexic" charset="0"/>
                <a:cs typeface="OpenDyslexic" charset="0"/>
              </a:rPr>
              <a:t>You get 1 point for each spelling used correctly.  For every sentence that you can start with a spelling, you will be awarded 2 bonus points. </a:t>
            </a:r>
          </a:p>
        </p:txBody>
      </p:sp>
      <p:graphicFrame>
        <p:nvGraphicFramePr>
          <p:cNvPr id="6" name="Table 5"/>
          <p:cNvGraphicFramePr>
            <a:graphicFrameLocks noGrp="1"/>
          </p:cNvGraphicFramePr>
          <p:nvPr/>
        </p:nvGraphicFramePr>
        <p:xfrm>
          <a:off x="3514500" y="2631436"/>
          <a:ext cx="8432571" cy="4079240"/>
        </p:xfrm>
        <a:graphic>
          <a:graphicData uri="http://schemas.openxmlformats.org/drawingml/2006/table">
            <a:tbl>
              <a:tblPr>
                <a:tableStyleId>{5940675A-B579-460E-94D1-54222C63F5DA}</a:tableStyleId>
              </a:tblPr>
              <a:tblGrid>
                <a:gridCol w="8432571">
                  <a:extLst>
                    <a:ext uri="{9D8B030D-6E8A-4147-A177-3AD203B41FA5}">
                      <a16:colId xmlns:a16="http://schemas.microsoft.com/office/drawing/2014/main" val="20000"/>
                    </a:ext>
                  </a:extLst>
                </a:gridCol>
              </a:tblGrid>
              <a:tr h="370840">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76421923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‘-ly’ to </a:t>
            </a:r>
            <a:r>
              <a:rPr lang="en-GB" dirty="0" err="1"/>
              <a:t>to</a:t>
            </a:r>
            <a:r>
              <a:rPr lang="en-GB" dirty="0"/>
              <a:t> turn an adjective into an adverb when the final letter is ‘l.’</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10</a:t>
            </a:r>
          </a:p>
        </p:txBody>
      </p:sp>
    </p:spTree>
    <p:extLst>
      <p:ext uri="{BB962C8B-B14F-4D97-AF65-F5344CB8AC3E}">
        <p14:creationId xmlns:p14="http://schemas.microsoft.com/office/powerpoint/2010/main" val="62947678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39813" y="788061"/>
            <a:ext cx="427037" cy="362803"/>
          </a:xfrm>
        </p:spPr>
        <p:txBody>
          <a:bodyPr>
            <a:noAutofit/>
          </a:bodyPr>
          <a:lstStyle/>
          <a:p>
            <a:r>
              <a:rPr lang="en-GB" dirty="0"/>
              <a:t>10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‘-ly’ to to turn an adjective into an adverb when the final letter is ‘l.’ </a:t>
            </a:r>
          </a:p>
          <a:p>
            <a:pPr>
              <a:lnSpc>
                <a:spcPct val="100000"/>
              </a:lnSpc>
              <a:spcBef>
                <a:spcPts val="0"/>
              </a:spcBef>
              <a:defRPr/>
            </a:pPr>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93439892"/>
              </p:ext>
            </p:extLst>
          </p:nvPr>
        </p:nvGraphicFramePr>
        <p:xfrm>
          <a:off x="3429000" y="1311275"/>
          <a:ext cx="8363607" cy="533689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438341">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Following on from the last lesson on adding ‘ly’ children will learn that adding ‘ly’ to an adjective that ends in ‘l’ will turn it in to an ‘adverb’ – ‘how’ something is done.</a:t>
                      </a:r>
                    </a:p>
                    <a:p>
                      <a:endParaRPr lang="en-GB" sz="1600" b="0" i="0" dirty="0">
                        <a:latin typeface="Muli" pitchFamily="2" charset="77"/>
                      </a:endParaRPr>
                    </a:p>
                    <a:p>
                      <a:r>
                        <a:rPr lang="en-GB" sz="1600" b="0" i="0" dirty="0">
                          <a:latin typeface="Muli" pitchFamily="2" charset="77"/>
                        </a:rPr>
                        <a:t>The rule is simple – if the root word ends in ‘l’ you add ‘ly’ straight on the end.</a:t>
                      </a:r>
                    </a:p>
                  </a:txBody>
                  <a:tcPr/>
                </a:tc>
                <a:extLst>
                  <a:ext uri="{0D108BD9-81ED-4DB2-BD59-A6C34878D82A}">
                    <a16:rowId xmlns:a16="http://schemas.microsoft.com/office/drawing/2014/main" val="10000"/>
                  </a:ext>
                </a:extLst>
              </a:tr>
              <a:tr h="1981068">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Speed round – children complete the power-point slide as quickly as possible, adding ‘ly’ to each of the root words to create their spelling words. </a:t>
                      </a:r>
                    </a:p>
                    <a:p>
                      <a:endParaRPr lang="en-GB" sz="1600" b="0" i="0" baseline="0" dirty="0">
                        <a:latin typeface="Muli" pitchFamily="2" charset="77"/>
                      </a:endParaRPr>
                    </a:p>
                    <a:p>
                      <a:r>
                        <a:rPr lang="en-GB" sz="1600" b="0" i="0" baseline="0" dirty="0">
                          <a:latin typeface="Muli" pitchFamily="2" charset="77"/>
                        </a:rPr>
                        <a:t>Can be done on mini whiteboards individually or as a class with children coming up to the board.</a:t>
                      </a:r>
                    </a:p>
                  </a:txBody>
                  <a:tcPr/>
                </a:tc>
                <a:extLst>
                  <a:ext uri="{0D108BD9-81ED-4DB2-BD59-A6C34878D82A}">
                    <a16:rowId xmlns:a16="http://schemas.microsoft.com/office/drawing/2014/main" val="10001"/>
                  </a:ext>
                </a:extLst>
              </a:tr>
              <a:tr h="1801349">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txBody>
                  <a:tcPr/>
                </a:tc>
                <a:extLst>
                  <a:ext uri="{0D108BD9-81ED-4DB2-BD59-A6C34878D82A}">
                    <a16:rowId xmlns:a16="http://schemas.microsoft.com/office/drawing/2014/main" val="10002"/>
                  </a:ext>
                </a:extLst>
              </a:tr>
            </a:tbl>
          </a:graphicData>
        </a:graphic>
      </p:graphicFrame>
      <p:graphicFrame>
        <p:nvGraphicFramePr>
          <p:cNvPr id="9" name="Table 8">
            <a:extLst>
              <a:ext uri="{FF2B5EF4-FFF2-40B4-BE49-F238E27FC236}">
                <a16:creationId xmlns:a16="http://schemas.microsoft.com/office/drawing/2014/main" id="{15575D8D-285A-424E-BBBA-EA6ADB145F94}"/>
              </a:ext>
            </a:extLst>
          </p:cNvPr>
          <p:cNvGraphicFramePr>
            <a:graphicFrameLocks noGrp="1"/>
          </p:cNvGraphicFramePr>
          <p:nvPr>
            <p:extLst>
              <p:ext uri="{D42A27DB-BD31-4B8C-83A1-F6EECF244321}">
                <p14:modId xmlns:p14="http://schemas.microsoft.com/office/powerpoint/2010/main" val="142462401"/>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usually</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beautifully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thoughtfully</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wonderfully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carefully</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faithfully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peacefully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cruelly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generally</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50163936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64682" y="2999348"/>
            <a:ext cx="1852614" cy="1015663"/>
          </a:xfrm>
          <a:prstGeom prst="rect">
            <a:avLst/>
          </a:prstGeom>
          <a:noFill/>
          <a:ln>
            <a:noFill/>
          </a:ln>
        </p:spPr>
        <p:txBody>
          <a:bodyPr wrap="square" rtlCol="0">
            <a:spAutoFit/>
          </a:bodyPr>
          <a:lstStyle/>
          <a:p>
            <a:pPr algn="ctr"/>
            <a:r>
              <a:rPr lang="en-GB" sz="6000" dirty="0">
                <a:latin typeface="OpenDyslexicAlta" pitchFamily="2" charset="77"/>
              </a:rPr>
              <a:t>+ ly</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19647" y="170599"/>
            <a:ext cx="1419225" cy="584775"/>
          </a:xfrm>
          <a:prstGeom prst="rect">
            <a:avLst/>
          </a:prstGeom>
          <a:noFill/>
        </p:spPr>
        <p:txBody>
          <a:bodyPr wrap="square" rtlCol="0">
            <a:spAutoFit/>
          </a:bodyPr>
          <a:lstStyle/>
          <a:p>
            <a:r>
              <a:rPr lang="en-GB" sz="3200" dirty="0">
                <a:latin typeface="OpenDyslexicAlta" pitchFamily="2" charset="77"/>
              </a:rPr>
              <a:t>usual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727155" y="849254"/>
            <a:ext cx="1419225" cy="584775"/>
          </a:xfrm>
          <a:prstGeom prst="rect">
            <a:avLst/>
          </a:prstGeom>
          <a:noFill/>
        </p:spPr>
        <p:txBody>
          <a:bodyPr wrap="square" rtlCol="0">
            <a:spAutoFit/>
          </a:bodyPr>
          <a:lstStyle/>
          <a:p>
            <a:r>
              <a:rPr lang="en-GB" sz="3200" dirty="0">
                <a:latin typeface="OpenDyslexicAlta" pitchFamily="2" charset="77"/>
              </a:rPr>
              <a:t>final</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16689" y="2264762"/>
            <a:ext cx="2262188" cy="584775"/>
          </a:xfrm>
          <a:prstGeom prst="rect">
            <a:avLst/>
          </a:prstGeom>
          <a:noFill/>
        </p:spPr>
        <p:txBody>
          <a:bodyPr wrap="square" rtlCol="0">
            <a:spAutoFit/>
          </a:bodyPr>
          <a:lstStyle/>
          <a:p>
            <a:r>
              <a:rPr lang="en-GB" sz="3200" dirty="0">
                <a:latin typeface="OpenDyslexicAlta" pitchFamily="2" charset="77"/>
              </a:rPr>
              <a:t>beautiful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348787" y="3716076"/>
            <a:ext cx="2628086" cy="584775"/>
          </a:xfrm>
          <a:prstGeom prst="rect">
            <a:avLst/>
          </a:prstGeom>
          <a:noFill/>
        </p:spPr>
        <p:txBody>
          <a:bodyPr wrap="square" rtlCol="0">
            <a:spAutoFit/>
          </a:bodyPr>
          <a:lstStyle/>
          <a:p>
            <a:r>
              <a:rPr lang="en-GB" sz="3200" dirty="0">
                <a:latin typeface="OpenDyslexicAlta" pitchFamily="2" charset="77"/>
              </a:rPr>
              <a:t>thoughtful</a:t>
            </a:r>
          </a:p>
        </p:txBody>
      </p:sp>
      <p:sp>
        <p:nvSpPr>
          <p:cNvPr id="15" name="TextBox 14">
            <a:extLst>
              <a:ext uri="{FF2B5EF4-FFF2-40B4-BE49-F238E27FC236}">
                <a16:creationId xmlns:a16="http://schemas.microsoft.com/office/drawing/2014/main" id="{98B771A0-E70C-474E-BEBA-C007F104A6D2}"/>
              </a:ext>
            </a:extLst>
          </p:cNvPr>
          <p:cNvSpPr txBox="1"/>
          <p:nvPr/>
        </p:nvSpPr>
        <p:spPr>
          <a:xfrm>
            <a:off x="8334372" y="5163718"/>
            <a:ext cx="2535151" cy="584775"/>
          </a:xfrm>
          <a:prstGeom prst="rect">
            <a:avLst/>
          </a:prstGeom>
          <a:noFill/>
        </p:spPr>
        <p:txBody>
          <a:bodyPr wrap="square" rtlCol="0">
            <a:spAutoFit/>
          </a:bodyPr>
          <a:lstStyle/>
          <a:p>
            <a:r>
              <a:rPr lang="en-GB" sz="3200" dirty="0">
                <a:latin typeface="OpenDyslexicAlta" pitchFamily="2" charset="77"/>
              </a:rPr>
              <a:t>wonderful</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708015" y="5403229"/>
            <a:ext cx="1759584" cy="584775"/>
          </a:xfrm>
          <a:prstGeom prst="rect">
            <a:avLst/>
          </a:prstGeom>
          <a:noFill/>
        </p:spPr>
        <p:txBody>
          <a:bodyPr wrap="square" rtlCol="0">
            <a:spAutoFit/>
          </a:bodyPr>
          <a:lstStyle/>
          <a:p>
            <a:r>
              <a:rPr lang="en-GB" sz="3200" dirty="0">
                <a:latin typeface="OpenDyslexicAlta" pitchFamily="2" charset="77"/>
              </a:rPr>
              <a:t>careful</a:t>
            </a:r>
          </a:p>
        </p:txBody>
      </p:sp>
      <p:sp>
        <p:nvSpPr>
          <p:cNvPr id="17" name="TextBox 16">
            <a:extLst>
              <a:ext uri="{FF2B5EF4-FFF2-40B4-BE49-F238E27FC236}">
                <a16:creationId xmlns:a16="http://schemas.microsoft.com/office/drawing/2014/main" id="{28924F2C-7ED9-4D5C-B084-061823DF5751}"/>
              </a:ext>
            </a:extLst>
          </p:cNvPr>
          <p:cNvSpPr txBox="1"/>
          <p:nvPr/>
        </p:nvSpPr>
        <p:spPr>
          <a:xfrm>
            <a:off x="1990719" y="5215893"/>
            <a:ext cx="2109789" cy="584775"/>
          </a:xfrm>
          <a:prstGeom prst="rect">
            <a:avLst/>
          </a:prstGeom>
          <a:noFill/>
        </p:spPr>
        <p:txBody>
          <a:bodyPr wrap="square" rtlCol="0">
            <a:spAutoFit/>
          </a:bodyPr>
          <a:lstStyle/>
          <a:p>
            <a:r>
              <a:rPr lang="en-GB" sz="3200" dirty="0">
                <a:latin typeface="OpenDyslexicAlta" pitchFamily="2" charset="77"/>
              </a:rPr>
              <a:t>faithful</a:t>
            </a:r>
          </a:p>
        </p:txBody>
      </p:sp>
      <p:sp>
        <p:nvSpPr>
          <p:cNvPr id="18" name="TextBox 17">
            <a:extLst>
              <a:ext uri="{FF2B5EF4-FFF2-40B4-BE49-F238E27FC236}">
                <a16:creationId xmlns:a16="http://schemas.microsoft.com/office/drawing/2014/main" id="{4342E78C-4958-4F61-BF14-D3E062BA58C9}"/>
              </a:ext>
            </a:extLst>
          </p:cNvPr>
          <p:cNvSpPr txBox="1"/>
          <p:nvPr/>
        </p:nvSpPr>
        <p:spPr>
          <a:xfrm>
            <a:off x="978683" y="3758654"/>
            <a:ext cx="2309816" cy="584775"/>
          </a:xfrm>
          <a:prstGeom prst="rect">
            <a:avLst/>
          </a:prstGeom>
          <a:noFill/>
        </p:spPr>
        <p:txBody>
          <a:bodyPr wrap="square" rtlCol="0">
            <a:spAutoFit/>
          </a:bodyPr>
          <a:lstStyle/>
          <a:p>
            <a:r>
              <a:rPr lang="en-GB" sz="3200" dirty="0">
                <a:latin typeface="OpenDyslexicAlta" pitchFamily="2" charset="77"/>
              </a:rPr>
              <a:t>peaceful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881057" y="2234654"/>
            <a:ext cx="1419225" cy="584775"/>
          </a:xfrm>
          <a:prstGeom prst="rect">
            <a:avLst/>
          </a:prstGeom>
          <a:noFill/>
        </p:spPr>
        <p:txBody>
          <a:bodyPr wrap="square" rtlCol="0">
            <a:spAutoFit/>
          </a:bodyPr>
          <a:lstStyle/>
          <a:p>
            <a:r>
              <a:rPr lang="en-GB" sz="3200" dirty="0">
                <a:latin typeface="OpenDyslexicAlta" pitchFamily="2" charset="77"/>
              </a:rPr>
              <a:t>cruel</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071685" y="820219"/>
            <a:ext cx="1771655" cy="584775"/>
          </a:xfrm>
          <a:prstGeom prst="rect">
            <a:avLst/>
          </a:prstGeom>
          <a:noFill/>
        </p:spPr>
        <p:txBody>
          <a:bodyPr wrap="square" rtlCol="0">
            <a:spAutoFit/>
          </a:bodyPr>
          <a:lstStyle/>
          <a:p>
            <a:r>
              <a:rPr lang="en-GB" sz="3200" dirty="0">
                <a:latin typeface="OpenDyslexicAlta" pitchFamily="2" charset="77"/>
              </a:rPr>
              <a:t>general</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57604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64682" y="2999348"/>
            <a:ext cx="1852614" cy="1015663"/>
          </a:xfrm>
          <a:prstGeom prst="rect">
            <a:avLst/>
          </a:prstGeom>
          <a:noFill/>
          <a:ln>
            <a:noFill/>
          </a:ln>
        </p:spPr>
        <p:txBody>
          <a:bodyPr wrap="square" rtlCol="0">
            <a:spAutoFit/>
          </a:bodyPr>
          <a:lstStyle/>
          <a:p>
            <a:pPr algn="ctr"/>
            <a:r>
              <a:rPr lang="en-GB" sz="6000" dirty="0">
                <a:latin typeface="OpenDyslexicAlta" pitchFamily="2" charset="77"/>
              </a:rPr>
              <a:t>+ </a:t>
            </a:r>
            <a:r>
              <a:rPr lang="en-GB" sz="6000" dirty="0" err="1">
                <a:latin typeface="OpenDyslexicAlta" pitchFamily="2" charset="77"/>
              </a:rPr>
              <a:t>ly</a:t>
            </a:r>
            <a:endParaRPr lang="en-GB" sz="6000" dirty="0">
              <a:latin typeface="OpenDyslexicAlta" pitchFamily="2" charset="77"/>
            </a:endParaRPr>
          </a:p>
        </p:txBody>
      </p:sp>
      <p:sp>
        <p:nvSpPr>
          <p:cNvPr id="11" name="TextBox 10">
            <a:extLst>
              <a:ext uri="{FF2B5EF4-FFF2-40B4-BE49-F238E27FC236}">
                <a16:creationId xmlns:a16="http://schemas.microsoft.com/office/drawing/2014/main" id="{A92EAE90-B367-4D3B-81DD-BE46B16707BA}"/>
              </a:ext>
            </a:extLst>
          </p:cNvPr>
          <p:cNvSpPr txBox="1"/>
          <p:nvPr/>
        </p:nvSpPr>
        <p:spPr>
          <a:xfrm>
            <a:off x="4819647" y="170599"/>
            <a:ext cx="1419225" cy="584775"/>
          </a:xfrm>
          <a:prstGeom prst="rect">
            <a:avLst/>
          </a:prstGeom>
          <a:noFill/>
        </p:spPr>
        <p:txBody>
          <a:bodyPr wrap="square" rtlCol="0">
            <a:spAutoFit/>
          </a:bodyPr>
          <a:lstStyle/>
          <a:p>
            <a:r>
              <a:rPr lang="en-GB" sz="3200" dirty="0">
                <a:latin typeface="OpenDyslexicAlta" pitchFamily="2" charset="77"/>
              </a:rPr>
              <a:t>usual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727155" y="849254"/>
            <a:ext cx="1419225" cy="584775"/>
          </a:xfrm>
          <a:prstGeom prst="rect">
            <a:avLst/>
          </a:prstGeom>
          <a:noFill/>
        </p:spPr>
        <p:txBody>
          <a:bodyPr wrap="square" rtlCol="0">
            <a:spAutoFit/>
          </a:bodyPr>
          <a:lstStyle/>
          <a:p>
            <a:r>
              <a:rPr lang="en-GB" sz="3200" dirty="0">
                <a:latin typeface="OpenDyslexicAlta" pitchFamily="2" charset="77"/>
              </a:rPr>
              <a:t>final</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16689" y="2264762"/>
            <a:ext cx="2262188" cy="584775"/>
          </a:xfrm>
          <a:prstGeom prst="rect">
            <a:avLst/>
          </a:prstGeom>
          <a:noFill/>
        </p:spPr>
        <p:txBody>
          <a:bodyPr wrap="square" rtlCol="0">
            <a:spAutoFit/>
          </a:bodyPr>
          <a:lstStyle/>
          <a:p>
            <a:r>
              <a:rPr lang="en-GB" sz="3200" dirty="0">
                <a:latin typeface="OpenDyslexicAlta" pitchFamily="2" charset="77"/>
              </a:rPr>
              <a:t>beautiful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348787" y="3716076"/>
            <a:ext cx="2628086" cy="584775"/>
          </a:xfrm>
          <a:prstGeom prst="rect">
            <a:avLst/>
          </a:prstGeom>
          <a:noFill/>
        </p:spPr>
        <p:txBody>
          <a:bodyPr wrap="square" rtlCol="0">
            <a:spAutoFit/>
          </a:bodyPr>
          <a:lstStyle/>
          <a:p>
            <a:r>
              <a:rPr lang="en-GB" sz="3200" dirty="0">
                <a:latin typeface="OpenDyslexicAlta" pitchFamily="2" charset="77"/>
              </a:rPr>
              <a:t>thoughtful</a:t>
            </a:r>
          </a:p>
        </p:txBody>
      </p:sp>
      <p:sp>
        <p:nvSpPr>
          <p:cNvPr id="15" name="TextBox 14">
            <a:extLst>
              <a:ext uri="{FF2B5EF4-FFF2-40B4-BE49-F238E27FC236}">
                <a16:creationId xmlns:a16="http://schemas.microsoft.com/office/drawing/2014/main" id="{98B771A0-E70C-474E-BEBA-C007F104A6D2}"/>
              </a:ext>
            </a:extLst>
          </p:cNvPr>
          <p:cNvSpPr txBox="1"/>
          <p:nvPr/>
        </p:nvSpPr>
        <p:spPr>
          <a:xfrm>
            <a:off x="8334372" y="5163718"/>
            <a:ext cx="2535151" cy="584775"/>
          </a:xfrm>
          <a:prstGeom prst="rect">
            <a:avLst/>
          </a:prstGeom>
          <a:noFill/>
        </p:spPr>
        <p:txBody>
          <a:bodyPr wrap="square" rtlCol="0">
            <a:spAutoFit/>
          </a:bodyPr>
          <a:lstStyle/>
          <a:p>
            <a:r>
              <a:rPr lang="en-GB" sz="3200" dirty="0">
                <a:latin typeface="OpenDyslexicAlta" pitchFamily="2" charset="77"/>
              </a:rPr>
              <a:t>wonderful</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708015" y="5403229"/>
            <a:ext cx="1759584" cy="584775"/>
          </a:xfrm>
          <a:prstGeom prst="rect">
            <a:avLst/>
          </a:prstGeom>
          <a:noFill/>
        </p:spPr>
        <p:txBody>
          <a:bodyPr wrap="square" rtlCol="0">
            <a:spAutoFit/>
          </a:bodyPr>
          <a:lstStyle/>
          <a:p>
            <a:r>
              <a:rPr lang="en-GB" sz="3200" dirty="0">
                <a:latin typeface="OpenDyslexicAlta" pitchFamily="2" charset="77"/>
              </a:rPr>
              <a:t>careful</a:t>
            </a:r>
          </a:p>
        </p:txBody>
      </p:sp>
      <p:sp>
        <p:nvSpPr>
          <p:cNvPr id="17" name="TextBox 16">
            <a:extLst>
              <a:ext uri="{FF2B5EF4-FFF2-40B4-BE49-F238E27FC236}">
                <a16:creationId xmlns:a16="http://schemas.microsoft.com/office/drawing/2014/main" id="{28924F2C-7ED9-4D5C-B084-061823DF5751}"/>
              </a:ext>
            </a:extLst>
          </p:cNvPr>
          <p:cNvSpPr txBox="1"/>
          <p:nvPr/>
        </p:nvSpPr>
        <p:spPr>
          <a:xfrm>
            <a:off x="1990719" y="5215893"/>
            <a:ext cx="2109789" cy="584775"/>
          </a:xfrm>
          <a:prstGeom prst="rect">
            <a:avLst/>
          </a:prstGeom>
          <a:noFill/>
        </p:spPr>
        <p:txBody>
          <a:bodyPr wrap="square" rtlCol="0">
            <a:spAutoFit/>
          </a:bodyPr>
          <a:lstStyle/>
          <a:p>
            <a:r>
              <a:rPr lang="en-GB" sz="3200" dirty="0">
                <a:latin typeface="OpenDyslexicAlta" pitchFamily="2" charset="77"/>
              </a:rPr>
              <a:t>faithful</a:t>
            </a:r>
          </a:p>
        </p:txBody>
      </p:sp>
      <p:sp>
        <p:nvSpPr>
          <p:cNvPr id="18" name="TextBox 17">
            <a:extLst>
              <a:ext uri="{FF2B5EF4-FFF2-40B4-BE49-F238E27FC236}">
                <a16:creationId xmlns:a16="http://schemas.microsoft.com/office/drawing/2014/main" id="{4342E78C-4958-4F61-BF14-D3E062BA58C9}"/>
              </a:ext>
            </a:extLst>
          </p:cNvPr>
          <p:cNvSpPr txBox="1"/>
          <p:nvPr/>
        </p:nvSpPr>
        <p:spPr>
          <a:xfrm>
            <a:off x="978683" y="3758654"/>
            <a:ext cx="2309816" cy="584775"/>
          </a:xfrm>
          <a:prstGeom prst="rect">
            <a:avLst/>
          </a:prstGeom>
          <a:noFill/>
        </p:spPr>
        <p:txBody>
          <a:bodyPr wrap="square" rtlCol="0">
            <a:spAutoFit/>
          </a:bodyPr>
          <a:lstStyle/>
          <a:p>
            <a:r>
              <a:rPr lang="en-GB" sz="3200" dirty="0">
                <a:latin typeface="OpenDyslexicAlta" pitchFamily="2" charset="77"/>
              </a:rPr>
              <a:t>peaceful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881057" y="2234654"/>
            <a:ext cx="1419225" cy="584775"/>
          </a:xfrm>
          <a:prstGeom prst="rect">
            <a:avLst/>
          </a:prstGeom>
          <a:noFill/>
        </p:spPr>
        <p:txBody>
          <a:bodyPr wrap="square" rtlCol="0">
            <a:spAutoFit/>
          </a:bodyPr>
          <a:lstStyle/>
          <a:p>
            <a:r>
              <a:rPr lang="en-GB" sz="3200" dirty="0">
                <a:latin typeface="OpenDyslexicAlta" pitchFamily="2" charset="77"/>
              </a:rPr>
              <a:t>cruel</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071685" y="820219"/>
            <a:ext cx="1771655" cy="584775"/>
          </a:xfrm>
          <a:prstGeom prst="rect">
            <a:avLst/>
          </a:prstGeom>
          <a:noFill/>
        </p:spPr>
        <p:txBody>
          <a:bodyPr wrap="square" rtlCol="0">
            <a:spAutoFit/>
          </a:bodyPr>
          <a:lstStyle/>
          <a:p>
            <a:r>
              <a:rPr lang="en-GB" sz="3200" dirty="0">
                <a:latin typeface="OpenDyslexicAlta" pitchFamily="2" charset="77"/>
              </a:rPr>
              <a:t>general</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E2327DC5-3B7C-1547-8F4B-B2D0105E3CB5}"/>
              </a:ext>
            </a:extLst>
          </p:cNvPr>
          <p:cNvSpPr/>
          <p:nvPr/>
        </p:nvSpPr>
        <p:spPr>
          <a:xfrm>
            <a:off x="5207264" y="755374"/>
            <a:ext cx="1149674" cy="400110"/>
          </a:xfrm>
          <a:prstGeom prst="rect">
            <a:avLst/>
          </a:prstGeom>
        </p:spPr>
        <p:txBody>
          <a:bodyPr wrap="none">
            <a:spAutoFit/>
          </a:bodyPr>
          <a:lstStyle/>
          <a:p>
            <a:pPr fontAlgn="t"/>
            <a:r>
              <a:rPr lang="en-GB" sz="2000" dirty="0">
                <a:solidFill>
                  <a:srgbClr val="FF3860"/>
                </a:solidFill>
                <a:latin typeface="OpenDyslexicAlta" pitchFamily="2" charset="77"/>
              </a:rPr>
              <a:t>usually</a:t>
            </a:r>
          </a:p>
        </p:txBody>
      </p:sp>
      <p:sp>
        <p:nvSpPr>
          <p:cNvPr id="3" name="Rectangle 2">
            <a:extLst>
              <a:ext uri="{FF2B5EF4-FFF2-40B4-BE49-F238E27FC236}">
                <a16:creationId xmlns:a16="http://schemas.microsoft.com/office/drawing/2014/main" id="{BFC39ABD-C96A-9849-85D9-996506EDD324}"/>
              </a:ext>
            </a:extLst>
          </p:cNvPr>
          <p:cNvSpPr/>
          <p:nvPr/>
        </p:nvSpPr>
        <p:spPr>
          <a:xfrm>
            <a:off x="7390968" y="1452474"/>
            <a:ext cx="1036630" cy="400110"/>
          </a:xfrm>
          <a:prstGeom prst="rect">
            <a:avLst/>
          </a:prstGeom>
        </p:spPr>
        <p:txBody>
          <a:bodyPr wrap="none">
            <a:spAutoFit/>
          </a:bodyPr>
          <a:lstStyle/>
          <a:p>
            <a:pPr fontAlgn="t"/>
            <a:r>
              <a:rPr lang="en-GB" sz="2000" dirty="0">
                <a:solidFill>
                  <a:srgbClr val="FF3860"/>
                </a:solidFill>
                <a:latin typeface="OpenDyslexicAlta" pitchFamily="2" charset="77"/>
              </a:rPr>
              <a:t>finally</a:t>
            </a:r>
          </a:p>
        </p:txBody>
      </p:sp>
      <p:sp>
        <p:nvSpPr>
          <p:cNvPr id="4" name="Rectangle 3">
            <a:extLst>
              <a:ext uri="{FF2B5EF4-FFF2-40B4-BE49-F238E27FC236}">
                <a16:creationId xmlns:a16="http://schemas.microsoft.com/office/drawing/2014/main" id="{86030A15-8A78-5D4C-91C5-422AA8CE0AFD}"/>
              </a:ext>
            </a:extLst>
          </p:cNvPr>
          <p:cNvSpPr/>
          <p:nvPr/>
        </p:nvSpPr>
        <p:spPr>
          <a:xfrm>
            <a:off x="9180382" y="2849537"/>
            <a:ext cx="1641924" cy="400110"/>
          </a:xfrm>
          <a:prstGeom prst="rect">
            <a:avLst/>
          </a:prstGeom>
        </p:spPr>
        <p:txBody>
          <a:bodyPr wrap="none">
            <a:spAutoFit/>
          </a:bodyPr>
          <a:lstStyle/>
          <a:p>
            <a:pPr fontAlgn="t"/>
            <a:r>
              <a:rPr lang="en-GB" sz="2000" dirty="0">
                <a:solidFill>
                  <a:srgbClr val="FF3860"/>
                </a:solidFill>
                <a:latin typeface="OpenDyslexicAlta" pitchFamily="2" charset="77"/>
              </a:rPr>
              <a:t>beautifully</a:t>
            </a:r>
            <a:endParaRPr lang="en-GB" dirty="0">
              <a:solidFill>
                <a:srgbClr val="FF3860"/>
              </a:solidFill>
              <a:latin typeface="OpenDyslexicAlta" pitchFamily="2" charset="77"/>
            </a:endParaRPr>
          </a:p>
        </p:txBody>
      </p:sp>
      <p:sp>
        <p:nvSpPr>
          <p:cNvPr id="5" name="Rectangle 4">
            <a:extLst>
              <a:ext uri="{FF2B5EF4-FFF2-40B4-BE49-F238E27FC236}">
                <a16:creationId xmlns:a16="http://schemas.microsoft.com/office/drawing/2014/main" id="{814DB8F1-CA0E-4E46-9A50-96244A4F7C8B}"/>
              </a:ext>
            </a:extLst>
          </p:cNvPr>
          <p:cNvSpPr/>
          <p:nvPr/>
        </p:nvSpPr>
        <p:spPr>
          <a:xfrm>
            <a:off x="9238441" y="4261849"/>
            <a:ext cx="1881412" cy="400110"/>
          </a:xfrm>
          <a:prstGeom prst="rect">
            <a:avLst/>
          </a:prstGeom>
        </p:spPr>
        <p:txBody>
          <a:bodyPr wrap="none">
            <a:spAutoFit/>
          </a:bodyPr>
          <a:lstStyle/>
          <a:p>
            <a:pPr fontAlgn="t"/>
            <a:r>
              <a:rPr lang="en-GB" sz="2000" dirty="0">
                <a:solidFill>
                  <a:srgbClr val="FF3860"/>
                </a:solidFill>
                <a:latin typeface="OpenDyslexicAlta" pitchFamily="2" charset="77"/>
              </a:rPr>
              <a:t>thoughtfully</a:t>
            </a:r>
            <a:endParaRPr lang="en-GB" dirty="0">
              <a:solidFill>
                <a:srgbClr val="FF3860"/>
              </a:solidFill>
              <a:latin typeface="OpenDyslexicAlta" pitchFamily="2" charset="77"/>
            </a:endParaRPr>
          </a:p>
        </p:txBody>
      </p:sp>
      <p:sp>
        <p:nvSpPr>
          <p:cNvPr id="6" name="Rectangle 5">
            <a:extLst>
              <a:ext uri="{FF2B5EF4-FFF2-40B4-BE49-F238E27FC236}">
                <a16:creationId xmlns:a16="http://schemas.microsoft.com/office/drawing/2014/main" id="{2723C8F4-1044-D54C-8F9B-5E7C3A9EF5D6}"/>
              </a:ext>
            </a:extLst>
          </p:cNvPr>
          <p:cNvSpPr/>
          <p:nvPr/>
        </p:nvSpPr>
        <p:spPr>
          <a:xfrm>
            <a:off x="8180596" y="5803338"/>
            <a:ext cx="1811009" cy="400110"/>
          </a:xfrm>
          <a:prstGeom prst="rect">
            <a:avLst/>
          </a:prstGeom>
        </p:spPr>
        <p:txBody>
          <a:bodyPr wrap="none">
            <a:spAutoFit/>
          </a:bodyPr>
          <a:lstStyle/>
          <a:p>
            <a:pPr fontAlgn="t"/>
            <a:r>
              <a:rPr lang="en-GB" sz="2000" dirty="0">
                <a:solidFill>
                  <a:srgbClr val="FF3860"/>
                </a:solidFill>
                <a:latin typeface="OpenDyslexicAlta" pitchFamily="2" charset="77"/>
              </a:rPr>
              <a:t>wonderfully</a:t>
            </a:r>
            <a:endParaRPr lang="en-GB" dirty="0">
              <a:solidFill>
                <a:srgbClr val="FF3860"/>
              </a:solidFill>
              <a:latin typeface="OpenDyslexicAlta" pitchFamily="2" charset="77"/>
            </a:endParaRPr>
          </a:p>
        </p:txBody>
      </p:sp>
      <p:sp>
        <p:nvSpPr>
          <p:cNvPr id="7" name="Rectangle 6">
            <a:extLst>
              <a:ext uri="{FF2B5EF4-FFF2-40B4-BE49-F238E27FC236}">
                <a16:creationId xmlns:a16="http://schemas.microsoft.com/office/drawing/2014/main" id="{ADFDEF93-7F0A-DD44-AEA6-61889D44EAA4}"/>
              </a:ext>
            </a:extLst>
          </p:cNvPr>
          <p:cNvSpPr/>
          <p:nvPr/>
        </p:nvSpPr>
        <p:spPr>
          <a:xfrm>
            <a:off x="5698995" y="6047571"/>
            <a:ext cx="1381725" cy="400110"/>
          </a:xfrm>
          <a:prstGeom prst="rect">
            <a:avLst/>
          </a:prstGeom>
        </p:spPr>
        <p:txBody>
          <a:bodyPr wrap="none">
            <a:spAutoFit/>
          </a:bodyPr>
          <a:lstStyle/>
          <a:p>
            <a:pPr fontAlgn="t"/>
            <a:r>
              <a:rPr lang="en-GB" sz="2000" dirty="0">
                <a:solidFill>
                  <a:srgbClr val="FF3860"/>
                </a:solidFill>
                <a:latin typeface="OpenDyslexicAlta" pitchFamily="2" charset="77"/>
              </a:rPr>
              <a:t>carefully</a:t>
            </a:r>
            <a:endParaRPr lang="en-GB" dirty="0">
              <a:solidFill>
                <a:srgbClr val="FF3860"/>
              </a:solidFill>
              <a:latin typeface="OpenDyslexicAlta" pitchFamily="2" charset="77"/>
            </a:endParaRPr>
          </a:p>
        </p:txBody>
      </p:sp>
      <p:sp>
        <p:nvSpPr>
          <p:cNvPr id="10" name="Rectangle 9">
            <a:extLst>
              <a:ext uri="{FF2B5EF4-FFF2-40B4-BE49-F238E27FC236}">
                <a16:creationId xmlns:a16="http://schemas.microsoft.com/office/drawing/2014/main" id="{8FC6E4AD-B928-654D-AC6D-BADAFF789561}"/>
              </a:ext>
            </a:extLst>
          </p:cNvPr>
          <p:cNvSpPr/>
          <p:nvPr/>
        </p:nvSpPr>
        <p:spPr>
          <a:xfrm>
            <a:off x="2755093" y="5791341"/>
            <a:ext cx="1441420" cy="400110"/>
          </a:xfrm>
          <a:prstGeom prst="rect">
            <a:avLst/>
          </a:prstGeom>
        </p:spPr>
        <p:txBody>
          <a:bodyPr wrap="none">
            <a:spAutoFit/>
          </a:bodyPr>
          <a:lstStyle/>
          <a:p>
            <a:pPr fontAlgn="t"/>
            <a:r>
              <a:rPr lang="en-GB" sz="2000" dirty="0">
                <a:solidFill>
                  <a:srgbClr val="FF3860"/>
                </a:solidFill>
                <a:latin typeface="OpenDyslexicAlta" pitchFamily="2" charset="77"/>
              </a:rPr>
              <a:t>faithfully</a:t>
            </a:r>
            <a:endParaRPr lang="en-GB" dirty="0">
              <a:solidFill>
                <a:srgbClr val="FF3860"/>
              </a:solidFill>
              <a:latin typeface="OpenDyslexicAlta" pitchFamily="2" charset="77"/>
            </a:endParaRPr>
          </a:p>
        </p:txBody>
      </p:sp>
      <p:sp>
        <p:nvSpPr>
          <p:cNvPr id="21" name="Rectangle 20">
            <a:extLst>
              <a:ext uri="{FF2B5EF4-FFF2-40B4-BE49-F238E27FC236}">
                <a16:creationId xmlns:a16="http://schemas.microsoft.com/office/drawing/2014/main" id="{28FA26BC-8DD0-0444-A83A-8B59DDBD6F45}"/>
              </a:ext>
            </a:extLst>
          </p:cNvPr>
          <p:cNvSpPr/>
          <p:nvPr/>
        </p:nvSpPr>
        <p:spPr>
          <a:xfrm>
            <a:off x="1594995" y="4358759"/>
            <a:ext cx="1605889" cy="400110"/>
          </a:xfrm>
          <a:prstGeom prst="rect">
            <a:avLst/>
          </a:prstGeom>
        </p:spPr>
        <p:txBody>
          <a:bodyPr wrap="none">
            <a:spAutoFit/>
          </a:bodyPr>
          <a:lstStyle/>
          <a:p>
            <a:pPr fontAlgn="t"/>
            <a:r>
              <a:rPr lang="en-GB" sz="2000" dirty="0">
                <a:solidFill>
                  <a:srgbClr val="FF3860"/>
                </a:solidFill>
                <a:latin typeface="OpenDyslexicAlta" pitchFamily="2" charset="77"/>
              </a:rPr>
              <a:t>peacefully</a:t>
            </a:r>
            <a:endParaRPr lang="en-GB" dirty="0">
              <a:solidFill>
                <a:srgbClr val="FF3860"/>
              </a:solidFill>
              <a:latin typeface="OpenDyslexicAlta" pitchFamily="2" charset="77"/>
            </a:endParaRPr>
          </a:p>
        </p:txBody>
      </p:sp>
      <p:sp>
        <p:nvSpPr>
          <p:cNvPr id="29" name="Rectangle 28">
            <a:extLst>
              <a:ext uri="{FF2B5EF4-FFF2-40B4-BE49-F238E27FC236}">
                <a16:creationId xmlns:a16="http://schemas.microsoft.com/office/drawing/2014/main" id="{C6F138D5-5FCB-FA4A-8FBE-A0C950ACB540}"/>
              </a:ext>
            </a:extLst>
          </p:cNvPr>
          <p:cNvSpPr/>
          <p:nvPr/>
        </p:nvSpPr>
        <p:spPr>
          <a:xfrm>
            <a:off x="1563517" y="2935843"/>
            <a:ext cx="1130438" cy="400110"/>
          </a:xfrm>
          <a:prstGeom prst="rect">
            <a:avLst/>
          </a:prstGeom>
        </p:spPr>
        <p:txBody>
          <a:bodyPr wrap="none">
            <a:spAutoFit/>
          </a:bodyPr>
          <a:lstStyle/>
          <a:p>
            <a:pPr fontAlgn="t"/>
            <a:r>
              <a:rPr lang="en-GB" sz="2000" dirty="0">
                <a:solidFill>
                  <a:srgbClr val="FF3860"/>
                </a:solidFill>
                <a:latin typeface="OpenDyslexicAlta" pitchFamily="2" charset="77"/>
              </a:rPr>
              <a:t>cruelly</a:t>
            </a:r>
            <a:endParaRPr lang="en-GB" dirty="0">
              <a:solidFill>
                <a:srgbClr val="FF3860"/>
              </a:solidFill>
              <a:latin typeface="OpenDyslexicAlta" pitchFamily="2" charset="77"/>
            </a:endParaRPr>
          </a:p>
        </p:txBody>
      </p:sp>
      <p:sp>
        <p:nvSpPr>
          <p:cNvPr id="31" name="Rectangle 30">
            <a:extLst>
              <a:ext uri="{FF2B5EF4-FFF2-40B4-BE49-F238E27FC236}">
                <a16:creationId xmlns:a16="http://schemas.microsoft.com/office/drawing/2014/main" id="{CB5FD5BF-FC85-E449-974C-87B188C62E9D}"/>
              </a:ext>
            </a:extLst>
          </p:cNvPr>
          <p:cNvSpPr/>
          <p:nvPr/>
        </p:nvSpPr>
        <p:spPr>
          <a:xfrm>
            <a:off x="2802927" y="1483144"/>
            <a:ext cx="1444306" cy="400110"/>
          </a:xfrm>
          <a:prstGeom prst="rect">
            <a:avLst/>
          </a:prstGeom>
        </p:spPr>
        <p:txBody>
          <a:bodyPr wrap="none">
            <a:spAutoFit/>
          </a:bodyPr>
          <a:lstStyle/>
          <a:p>
            <a:pPr fontAlgn="t"/>
            <a:r>
              <a:rPr lang="en-GB" sz="2000" dirty="0">
                <a:solidFill>
                  <a:srgbClr val="FF3860"/>
                </a:solidFill>
                <a:latin typeface="OpenDyslexicAlta" pitchFamily="2" charset="77"/>
              </a:rPr>
              <a:t>generally</a:t>
            </a:r>
            <a:endParaRPr lang="en-GB" dirty="0">
              <a:solidFill>
                <a:srgbClr val="FF3860"/>
              </a:solidFill>
              <a:latin typeface="OpenDyslexicAlta" pitchFamily="2" charset="77"/>
            </a:endParaRPr>
          </a:p>
        </p:txBody>
      </p:sp>
      <p:sp>
        <p:nvSpPr>
          <p:cNvPr id="45" name="TextBox 44">
            <a:extLst>
              <a:ext uri="{FF2B5EF4-FFF2-40B4-BE49-F238E27FC236}">
                <a16:creationId xmlns:a16="http://schemas.microsoft.com/office/drawing/2014/main" id="{FF8BF8D1-40B5-0E43-8A17-68F6D1F0CE6E}"/>
              </a:ext>
            </a:extLst>
          </p:cNvPr>
          <p:cNvSpPr txBox="1"/>
          <p:nvPr/>
        </p:nvSpPr>
        <p:spPr>
          <a:xfrm>
            <a:off x="356691" y="267243"/>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325734746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55A73811-A2D8-4947-B1BE-AC82A68AD59B}"/>
              </a:ext>
            </a:extLst>
          </p:cNvPr>
          <p:cNvCxnSpPr>
            <a:cxnSpLocks/>
          </p:cNvCxnSpPr>
          <p:nvPr/>
        </p:nvCxnSpPr>
        <p:spPr>
          <a:xfrm>
            <a:off x="4667250" y="2482369"/>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C6B607F2-33CE-4DE6-841A-B52D63F7A5FE}"/>
              </a:ext>
            </a:extLst>
          </p:cNvPr>
          <p:cNvCxnSpPr>
            <a:cxnSpLocks/>
          </p:cNvCxnSpPr>
          <p:nvPr/>
        </p:nvCxnSpPr>
        <p:spPr>
          <a:xfrm>
            <a:off x="6467475" y="2482369"/>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10E526A9-3E3B-42D7-8D30-3D14B9F23285}"/>
              </a:ext>
            </a:extLst>
          </p:cNvPr>
          <p:cNvCxnSpPr>
            <a:cxnSpLocks/>
          </p:cNvCxnSpPr>
          <p:nvPr/>
        </p:nvCxnSpPr>
        <p:spPr>
          <a:xfrm flipH="1">
            <a:off x="3114675" y="5101744"/>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14" name="Straight Connector 13">
            <a:extLst>
              <a:ext uri="{FF2B5EF4-FFF2-40B4-BE49-F238E27FC236}">
                <a16:creationId xmlns:a16="http://schemas.microsoft.com/office/drawing/2014/main" id="{BDB4FA62-65FB-4C6F-A4DD-5BD7FF277243}"/>
              </a:ext>
            </a:extLst>
          </p:cNvPr>
          <p:cNvCxnSpPr>
            <a:cxnSpLocks/>
          </p:cNvCxnSpPr>
          <p:nvPr/>
        </p:nvCxnSpPr>
        <p:spPr>
          <a:xfrm flipH="1">
            <a:off x="3114675" y="3882544"/>
            <a:ext cx="4781550" cy="0"/>
          </a:xfrm>
          <a:prstGeom prst="line">
            <a:avLst/>
          </a:prstGeom>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3EDAE835-8966-4FF7-BF1B-E00DBDEB6B07}"/>
              </a:ext>
            </a:extLst>
          </p:cNvPr>
          <p:cNvSpPr txBox="1"/>
          <p:nvPr/>
        </p:nvSpPr>
        <p:spPr>
          <a:xfrm>
            <a:off x="2986089" y="2946474"/>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0" name="TextBox 19">
            <a:extLst>
              <a:ext uri="{FF2B5EF4-FFF2-40B4-BE49-F238E27FC236}">
                <a16:creationId xmlns:a16="http://schemas.microsoft.com/office/drawing/2014/main" id="{F9B63D0A-7956-49AF-9198-E55F7947D01B}"/>
              </a:ext>
            </a:extLst>
          </p:cNvPr>
          <p:cNvSpPr txBox="1"/>
          <p:nvPr/>
        </p:nvSpPr>
        <p:spPr>
          <a:xfrm>
            <a:off x="4667254" y="4261312"/>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1" name="TextBox 20">
            <a:extLst>
              <a:ext uri="{FF2B5EF4-FFF2-40B4-BE49-F238E27FC236}">
                <a16:creationId xmlns:a16="http://schemas.microsoft.com/office/drawing/2014/main" id="{6E70CB29-5CB5-445C-AEEA-C1FDDD624DD6}"/>
              </a:ext>
            </a:extLst>
          </p:cNvPr>
          <p:cNvSpPr txBox="1"/>
          <p:nvPr/>
        </p:nvSpPr>
        <p:spPr>
          <a:xfrm>
            <a:off x="6467475" y="5551949"/>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2" name="TextBox 21">
            <a:extLst>
              <a:ext uri="{FF2B5EF4-FFF2-40B4-BE49-F238E27FC236}">
                <a16:creationId xmlns:a16="http://schemas.microsoft.com/office/drawing/2014/main" id="{3C757D02-199B-4E8F-92D8-D83679F3ADDA}"/>
              </a:ext>
            </a:extLst>
          </p:cNvPr>
          <p:cNvSpPr txBox="1"/>
          <p:nvPr/>
        </p:nvSpPr>
        <p:spPr>
          <a:xfrm>
            <a:off x="4624385" y="2972685"/>
            <a:ext cx="1955491" cy="461665"/>
          </a:xfrm>
          <a:prstGeom prst="rect">
            <a:avLst/>
          </a:prstGeom>
          <a:noFill/>
        </p:spPr>
        <p:txBody>
          <a:bodyPr wrap="square" rtlCol="0">
            <a:spAutoFit/>
          </a:bodyPr>
          <a:lstStyle/>
          <a:p>
            <a:pPr algn="ctr"/>
            <a:r>
              <a:rPr lang="en-GB" sz="2400" dirty="0">
                <a:latin typeface="OpenDyslexicAlta" pitchFamily="2" charset="77"/>
              </a:rPr>
              <a:t>beautifully</a:t>
            </a:r>
            <a:endParaRPr lang="en-GB" dirty="0">
              <a:latin typeface="OpenDyslexicAlta" pitchFamily="2" charset="77"/>
            </a:endParaRPr>
          </a:p>
        </p:txBody>
      </p:sp>
      <p:sp>
        <p:nvSpPr>
          <p:cNvPr id="23" name="TextBox 22">
            <a:extLst>
              <a:ext uri="{FF2B5EF4-FFF2-40B4-BE49-F238E27FC236}">
                <a16:creationId xmlns:a16="http://schemas.microsoft.com/office/drawing/2014/main" id="{9DD9AF0A-D46F-4955-B328-6D96DA3A32C7}"/>
              </a:ext>
            </a:extLst>
          </p:cNvPr>
          <p:cNvSpPr txBox="1"/>
          <p:nvPr/>
        </p:nvSpPr>
        <p:spPr>
          <a:xfrm>
            <a:off x="2831148" y="5628447"/>
            <a:ext cx="1943812" cy="461665"/>
          </a:xfrm>
          <a:prstGeom prst="rect">
            <a:avLst/>
          </a:prstGeom>
          <a:noFill/>
        </p:spPr>
        <p:txBody>
          <a:bodyPr wrap="square" rtlCol="0">
            <a:spAutoFit/>
          </a:bodyPr>
          <a:lstStyle/>
          <a:p>
            <a:pPr algn="ctr"/>
            <a:r>
              <a:rPr lang="en-GB" sz="2400" dirty="0">
                <a:latin typeface="OpenDyslexicAlta" pitchFamily="2" charset="77"/>
              </a:rPr>
              <a:t>beautifully</a:t>
            </a:r>
            <a:endParaRPr lang="en-GB" dirty="0">
              <a:latin typeface="OpenDyslexicAlta" pitchFamily="2" charset="77"/>
            </a:endParaRPr>
          </a:p>
        </p:txBody>
      </p:sp>
      <p:cxnSp>
        <p:nvCxnSpPr>
          <p:cNvPr id="25" name="Straight Connector 24">
            <a:extLst>
              <a:ext uri="{FF2B5EF4-FFF2-40B4-BE49-F238E27FC236}">
                <a16:creationId xmlns:a16="http://schemas.microsoft.com/office/drawing/2014/main" id="{02AEB9C1-DC2F-4813-8395-1A018DF97C11}"/>
              </a:ext>
            </a:extLst>
          </p:cNvPr>
          <p:cNvCxnSpPr/>
          <p:nvPr/>
        </p:nvCxnSpPr>
        <p:spPr>
          <a:xfrm>
            <a:off x="3419475" y="2946474"/>
            <a:ext cx="4343400" cy="323159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5F0ECC2-A834-4814-9DE0-84465D17A9E2}"/>
              </a:ext>
            </a:extLst>
          </p:cNvPr>
          <p:cNvSpPr txBox="1"/>
          <p:nvPr/>
        </p:nvSpPr>
        <p:spPr>
          <a:xfrm>
            <a:off x="285749" y="241252"/>
            <a:ext cx="9143999" cy="2254656"/>
          </a:xfrm>
          <a:prstGeom prst="rect">
            <a:avLst/>
          </a:prstGeom>
          <a:noFill/>
        </p:spPr>
        <p:txBody>
          <a:bodyPr wrap="square" rtlCol="0">
            <a:spAutoFit/>
          </a:bodyPr>
          <a:lstStyle/>
          <a:p>
            <a:pPr>
              <a:lnSpc>
                <a:spcPct val="150000"/>
              </a:lnSpc>
            </a:pPr>
            <a:r>
              <a:rPr lang="en-GB" sz="2400" dirty="0">
                <a:latin typeface="OpenDyslexicAlta" pitchFamily="2" charset="77"/>
              </a:rPr>
              <a:t>Play a word version of noughts and crosses: </a:t>
            </a:r>
          </a:p>
          <a:p>
            <a:pPr marL="285750" indent="-285750">
              <a:lnSpc>
                <a:spcPct val="150000"/>
              </a:lnSpc>
              <a:buFont typeface="Arial" panose="020B0604020202020204" pitchFamily="34" charset="0"/>
              <a:buChar char="•"/>
            </a:pPr>
            <a:r>
              <a:rPr lang="en-GB" dirty="0">
                <a:latin typeface="OpenDyslexicAlta" pitchFamily="2" charset="77"/>
              </a:rPr>
              <a:t>Each partner chooses a word from the spelling list and has to try and get three of their chosen word in a row. </a:t>
            </a:r>
          </a:p>
          <a:p>
            <a:pPr marL="285750" indent="-285750">
              <a:lnSpc>
                <a:spcPct val="150000"/>
              </a:lnSpc>
              <a:buFont typeface="Arial" panose="020B0604020202020204" pitchFamily="34" charset="0"/>
              <a:buChar char="•"/>
            </a:pPr>
            <a:r>
              <a:rPr lang="en-GB" dirty="0">
                <a:latin typeface="OpenDyslexicAlta" pitchFamily="2" charset="77"/>
              </a:rPr>
              <a:t>Winner has three in a row, all spelled correctly. </a:t>
            </a:r>
          </a:p>
          <a:p>
            <a:pPr marL="285750" indent="-285750">
              <a:lnSpc>
                <a:spcPct val="150000"/>
              </a:lnSpc>
              <a:buFont typeface="Arial" panose="020B0604020202020204" pitchFamily="34" charset="0"/>
              <a:buChar char="•"/>
            </a:pPr>
            <a:r>
              <a:rPr lang="en-GB" dirty="0">
                <a:latin typeface="OpenDyslexicAlta" pitchFamily="2" charset="77"/>
              </a:rPr>
              <a:t>Start again with new words.</a:t>
            </a:r>
          </a:p>
        </p:txBody>
      </p:sp>
    </p:spTree>
    <p:extLst>
      <p:ext uri="{BB962C8B-B14F-4D97-AF65-F5344CB8AC3E}">
        <p14:creationId xmlns:p14="http://schemas.microsoft.com/office/powerpoint/2010/main" val="244811760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78173893"/>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77843332"/>
                    </a:ext>
                  </a:extLst>
                </a:gridCol>
                <a:gridCol w="1858433">
                  <a:extLst>
                    <a:ext uri="{9D8B030D-6E8A-4147-A177-3AD203B41FA5}">
                      <a16:colId xmlns:a16="http://schemas.microsoft.com/office/drawing/2014/main" val="118482151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b="0" i="0" dirty="0">
                          <a:latin typeface="OpenDyslexicAlta" pitchFamily="2" charset="77"/>
                          <a:ea typeface="OpenDyslexic" charset="0"/>
                          <a:cs typeface="OpenDyslexic" charset="0"/>
                        </a:rPr>
                        <a:t>usually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b="0" i="0" dirty="0">
                          <a:latin typeface="OpenDyslexicAlta" pitchFamily="2" charset="77"/>
                          <a:ea typeface="OpenDyslexic" charset="0"/>
                          <a:cs typeface="OpenDyslexic" charset="0"/>
                        </a:rPr>
                        <a:t>finally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b="0" i="0" dirty="0">
                          <a:latin typeface="OpenDyslexicAlta" pitchFamily="2" charset="77"/>
                          <a:ea typeface="OpenDyslexic" charset="0"/>
                          <a:cs typeface="OpenDyslexic" charset="0"/>
                        </a:rPr>
                        <a:t>beautifully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b="0" i="0" dirty="0">
                          <a:latin typeface="OpenDyslexicAlta" pitchFamily="2" charset="77"/>
                          <a:ea typeface="OpenDyslexic" charset="0"/>
                          <a:cs typeface="OpenDyslexic" charset="0"/>
                        </a:rPr>
                        <a:t>thoughtfully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b="0" i="0" dirty="0">
                          <a:latin typeface="OpenDyslexicAlta" pitchFamily="2" charset="77"/>
                          <a:ea typeface="OpenDyslexic" charset="0"/>
                          <a:cs typeface="OpenDyslexic" charset="0"/>
                        </a:rPr>
                        <a:t>wonderfully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b="0" i="0" dirty="0">
                          <a:latin typeface="OpenDyslexicAlta" pitchFamily="2" charset="77"/>
                          <a:ea typeface="OpenDyslexic" charset="0"/>
                          <a:cs typeface="OpenDyslexic" charset="0"/>
                        </a:rPr>
                        <a:t>carefully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b="0" i="0" dirty="0">
                          <a:latin typeface="OpenDyslexicAlta" pitchFamily="2" charset="77"/>
                          <a:ea typeface="OpenDyslexic" charset="0"/>
                          <a:cs typeface="OpenDyslexic" charset="0"/>
                        </a:rPr>
                        <a:t>faithfully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b="0" i="0" dirty="0">
                          <a:latin typeface="OpenDyslexicAlta" pitchFamily="2" charset="77"/>
                          <a:ea typeface="OpenDyslexic" charset="0"/>
                          <a:cs typeface="OpenDyslexic" charset="0"/>
                        </a:rPr>
                        <a:t>peacefully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b="0" i="0" dirty="0">
                          <a:latin typeface="OpenDyslexicAlta" pitchFamily="2" charset="77"/>
                          <a:ea typeface="OpenDyslexic" charset="0"/>
                          <a:cs typeface="OpenDyslexic" charset="0"/>
                        </a:rPr>
                        <a:t>cruelly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b="0" i="0" dirty="0">
                          <a:latin typeface="OpenDyslexicAlta" pitchFamily="2" charset="77"/>
                          <a:ea typeface="OpenDyslexic" charset="0"/>
                          <a:cs typeface="OpenDyslexic" charset="0"/>
                        </a:rPr>
                        <a:t>generally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468291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to turn an adjective into an adverb when the final letter is ‘l.’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2591809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904002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usually</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beautifully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thoughtfully</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wonderfully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carefully</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faithfully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peacefully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cruelly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generally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9139332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to turn an adjective into an adverb when the final letter is ‘l.’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399" y="2072018"/>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0" y="301293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2" y="3955405"/>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3" idx="3"/>
            <a:endCxn id="6" idx="1"/>
          </p:cNvCxnSpPr>
          <p:nvPr/>
        </p:nvCxnSpPr>
        <p:spPr>
          <a:xfrm flipV="1">
            <a:off x="4855334" y="2482534"/>
            <a:ext cx="294065" cy="467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474389" y="1841027"/>
            <a:ext cx="1596912"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45" name="TextBox 44"/>
          <p:cNvSpPr txBox="1"/>
          <p:nvPr/>
        </p:nvSpPr>
        <p:spPr>
          <a:xfrm>
            <a:off x="4855334" y="1291768"/>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spTree>
    <p:extLst>
      <p:ext uri="{BB962C8B-B14F-4D97-AF65-F5344CB8AC3E}">
        <p14:creationId xmlns:p14="http://schemas.microsoft.com/office/powerpoint/2010/main" val="123891650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Word with the ’</a:t>
            </a:r>
            <a:r>
              <a:rPr lang="en-GB" dirty="0" err="1"/>
              <a:t>sh</a:t>
            </a:r>
            <a:r>
              <a:rPr lang="en-GB" dirty="0"/>
              <a:t>’ sound spelled </a:t>
            </a:r>
            <a:r>
              <a:rPr lang="en-GB" dirty="0" err="1"/>
              <a:t>ch.</a:t>
            </a:r>
            <a:r>
              <a:rPr lang="en-GB" dirty="0"/>
              <a:t>  These words are French in origin.</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11</a:t>
            </a:r>
          </a:p>
        </p:txBody>
      </p:sp>
    </p:spTree>
    <p:extLst>
      <p:ext uri="{BB962C8B-B14F-4D97-AF65-F5344CB8AC3E}">
        <p14:creationId xmlns:p14="http://schemas.microsoft.com/office/powerpoint/2010/main" val="124471972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30288" y="788047"/>
            <a:ext cx="427037" cy="362803"/>
          </a:xfrm>
        </p:spPr>
        <p:txBody>
          <a:bodyPr>
            <a:normAutofit fontScale="85000" lnSpcReduction="20000"/>
          </a:bodyPr>
          <a:lstStyle/>
          <a:p>
            <a:r>
              <a:rPr lang="en-GB" dirty="0"/>
              <a:t>  11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Word with the ’</a:t>
            </a:r>
            <a:r>
              <a:rPr lang="en-GB" dirty="0" err="1"/>
              <a:t>sh</a:t>
            </a:r>
            <a:r>
              <a:rPr lang="en-GB" dirty="0"/>
              <a:t>’ sound spelled </a:t>
            </a:r>
            <a:r>
              <a:rPr lang="en-GB" dirty="0" err="1"/>
              <a:t>ch.</a:t>
            </a:r>
            <a:r>
              <a:rPr lang="en-GB" dirty="0"/>
              <a:t>  These words are French in origin. </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478076998"/>
              </p:ext>
            </p:extLst>
          </p:nvPr>
        </p:nvGraphicFramePr>
        <p:xfrm>
          <a:off x="3429000" y="1311275"/>
          <a:ext cx="8363607" cy="478842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are looking at words that we have taken from the French language. These words all contain a ‘</a:t>
                      </a:r>
                      <a:r>
                        <a:rPr lang="en-GB" sz="1700" b="0" i="0" dirty="0" err="1">
                          <a:latin typeface="Muli" pitchFamily="2" charset="77"/>
                        </a:rPr>
                        <a:t>sh</a:t>
                      </a:r>
                      <a:r>
                        <a:rPr lang="en-GB" sz="1700" b="0" i="0" dirty="0">
                          <a:latin typeface="Muli" pitchFamily="2" charset="77"/>
                        </a:rPr>
                        <a:t>’ sound which is spelled ‘</a:t>
                      </a:r>
                      <a:r>
                        <a:rPr lang="en-GB" sz="1700" b="0" i="0" dirty="0" err="1">
                          <a:latin typeface="Muli" pitchFamily="2" charset="77"/>
                        </a:rPr>
                        <a:t>ch</a:t>
                      </a:r>
                      <a:r>
                        <a:rPr lang="en-GB" sz="1700" b="0" i="0" dirty="0">
                          <a:latin typeface="Muli" pitchFamily="2" charset="77"/>
                        </a:rPr>
                        <a:t>’. Can the children think of any words where ‘</a:t>
                      </a:r>
                      <a:r>
                        <a:rPr lang="en-GB" sz="1700" b="0" i="0" dirty="0" err="1">
                          <a:latin typeface="Muli" pitchFamily="2" charset="77"/>
                        </a:rPr>
                        <a:t>ch</a:t>
                      </a:r>
                      <a:r>
                        <a:rPr lang="en-GB" sz="1700" b="0" i="0" dirty="0">
                          <a:latin typeface="Muli" pitchFamily="2" charset="77"/>
                        </a:rPr>
                        <a:t>’ sounds like ‘</a:t>
                      </a:r>
                      <a:r>
                        <a:rPr lang="en-GB" sz="1700" b="0" i="0" dirty="0" err="1">
                          <a:latin typeface="Muli" pitchFamily="2" charset="77"/>
                        </a:rPr>
                        <a:t>sh</a:t>
                      </a:r>
                      <a:r>
                        <a:rPr lang="en-GB" sz="1700" b="0" i="0" dirty="0">
                          <a:latin typeface="Muli" pitchFamily="2" charset="77"/>
                        </a:rPr>
                        <a:t>’?</a:t>
                      </a:r>
                    </a:p>
                  </a:txBody>
                  <a:tcPr/>
                </a:tc>
                <a:extLst>
                  <a:ext uri="{0D108BD9-81ED-4DB2-BD59-A6C34878D82A}">
                    <a16:rowId xmlns:a16="http://schemas.microsoft.com/office/drawing/2014/main" val="10000"/>
                  </a:ext>
                </a:extLst>
              </a:tr>
              <a:tr h="1660862">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Children look at the power point slide with images on – can  they identify any of the images and write down the words on their whiteboard, remind them that if they hear ‘</a:t>
                      </a:r>
                      <a:r>
                        <a:rPr lang="en-GB" sz="1700" b="0" i="0" baseline="0" dirty="0" err="1">
                          <a:latin typeface="Muli" pitchFamily="2" charset="77"/>
                        </a:rPr>
                        <a:t>sh</a:t>
                      </a:r>
                      <a:r>
                        <a:rPr lang="en-GB" sz="1700" b="0" i="0" baseline="0" dirty="0">
                          <a:latin typeface="Muli" pitchFamily="2" charset="77"/>
                        </a:rPr>
                        <a:t>’ in the word then it will be spelled ‘</a:t>
                      </a:r>
                      <a:r>
                        <a:rPr lang="en-GB" sz="1700" b="0" i="0" baseline="0" dirty="0" err="1">
                          <a:latin typeface="Muli" pitchFamily="2" charset="77"/>
                        </a:rPr>
                        <a:t>ch</a:t>
                      </a:r>
                      <a:r>
                        <a:rPr lang="en-GB" sz="1700" b="0" i="0" baseline="0" dirty="0">
                          <a:latin typeface="Muli" pitchFamily="2" charset="77"/>
                        </a:rPr>
                        <a:t>’ in these words!</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Click once to add the clues if required.</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write three sentences which accurately contain two of the images on the power point slide. </a:t>
                      </a:r>
                      <a:br>
                        <a:rPr lang="en-GB" sz="1700" b="0" i="0" dirty="0">
                          <a:latin typeface="Muli" pitchFamily="2" charset="77"/>
                        </a:rPr>
                      </a:br>
                      <a:r>
                        <a:rPr lang="en-GB" sz="1700" b="0" i="0" dirty="0">
                          <a:latin typeface="Muli" pitchFamily="2" charset="77"/>
                        </a:rPr>
                        <a:t>For example:</a:t>
                      </a:r>
                      <a:br>
                        <a:rPr lang="en-GB" sz="1700" b="0" i="0" dirty="0">
                          <a:latin typeface="Muli" pitchFamily="2" charset="77"/>
                        </a:rPr>
                      </a:br>
                      <a:r>
                        <a:rPr lang="en-GB" sz="1700" b="0" i="0" dirty="0">
                          <a:latin typeface="Muli" pitchFamily="2" charset="77"/>
                        </a:rPr>
                        <a:t> </a:t>
                      </a:r>
                      <a:br>
                        <a:rPr lang="en-GB" sz="1700" b="0" i="0" dirty="0">
                          <a:latin typeface="Muli" pitchFamily="2" charset="77"/>
                        </a:rPr>
                      </a:br>
                      <a:r>
                        <a:rPr lang="en-GB" sz="1700" b="0" i="0" dirty="0">
                          <a:latin typeface="Muli" pitchFamily="2" charset="77"/>
                        </a:rPr>
                        <a:t>“The talented chef came a small town in France where he lived in a wooden chalet.”</a:t>
                      </a:r>
                    </a:p>
                  </a:txBody>
                  <a:tcPr/>
                </a:tc>
                <a:extLst>
                  <a:ext uri="{0D108BD9-81ED-4DB2-BD59-A6C34878D82A}">
                    <a16:rowId xmlns:a16="http://schemas.microsoft.com/office/drawing/2014/main" val="10002"/>
                  </a:ext>
                </a:extLst>
              </a:tr>
            </a:tbl>
          </a:graphicData>
        </a:graphic>
      </p:graphicFrame>
      <p:graphicFrame>
        <p:nvGraphicFramePr>
          <p:cNvPr id="9" name="Table 8">
            <a:extLst>
              <a:ext uri="{FF2B5EF4-FFF2-40B4-BE49-F238E27FC236}">
                <a16:creationId xmlns:a16="http://schemas.microsoft.com/office/drawing/2014/main" id="{CC20A80F-7312-8144-B6D1-74C35EFAECC0}"/>
              </a:ext>
            </a:extLst>
          </p:cNvPr>
          <p:cNvGraphicFramePr>
            <a:graphicFrameLocks noGrp="1"/>
          </p:cNvGraphicFramePr>
          <p:nvPr>
            <p:extLst>
              <p:ext uri="{D42A27DB-BD31-4B8C-83A1-F6EECF244321}">
                <p14:modId xmlns:p14="http://schemas.microsoft.com/office/powerpoint/2010/main" val="3243722562"/>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67638769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2050" name="Picture 2" descr="Chef, Character, Cook, Gourmet">
            <a:extLst>
              <a:ext uri="{FF2B5EF4-FFF2-40B4-BE49-F238E27FC236}">
                <a16:creationId xmlns:a16="http://schemas.microsoft.com/office/drawing/2014/main" id="{3A95E43C-A526-44BB-8533-AD7D383C3E94}"/>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45820" y="1842690"/>
            <a:ext cx="1633220" cy="2254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ashing Machine Clothes Laundry Washer Was">
            <a:extLst>
              <a:ext uri="{FF2B5EF4-FFF2-40B4-BE49-F238E27FC236}">
                <a16:creationId xmlns:a16="http://schemas.microsoft.com/office/drawing/2014/main" id="{2F934879-BE1D-4FC4-9F4F-66F01928335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99083" y="4469130"/>
            <a:ext cx="1072291" cy="17360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ratrooper Parachute Parachutist Person C">
            <a:extLst>
              <a:ext uri="{FF2B5EF4-FFF2-40B4-BE49-F238E27FC236}">
                <a16:creationId xmlns:a16="http://schemas.microsoft.com/office/drawing/2014/main" id="{8AF5B9FE-D2E8-4FE8-9540-8C51B511C0B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247789" y="1261070"/>
            <a:ext cx="1224598" cy="244919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handelier Light Lighting Lamp Crystal Han">
            <a:extLst>
              <a:ext uri="{FF2B5EF4-FFF2-40B4-BE49-F238E27FC236}">
                <a16:creationId xmlns:a16="http://schemas.microsoft.com/office/drawing/2014/main" id="{B38B3F91-9E1D-42DD-B0A5-4C7EAC67A20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523353" y="1621790"/>
            <a:ext cx="1629559" cy="251841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otholder, Craft, Base, Colorful">
            <a:extLst>
              <a:ext uri="{FF2B5EF4-FFF2-40B4-BE49-F238E27FC236}">
                <a16:creationId xmlns:a16="http://schemas.microsoft.com/office/drawing/2014/main" id="{6C8B8DD7-116D-4F8C-A69C-EEC930DADCA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529115" y="1809750"/>
            <a:ext cx="1452563"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gazine, Photo Book, Brochure, Layout">
            <a:extLst>
              <a:ext uri="{FF2B5EF4-FFF2-40B4-BE49-F238E27FC236}">
                <a16:creationId xmlns:a16="http://schemas.microsoft.com/office/drawing/2014/main" id="{92B0A7D0-5A89-405C-AB2E-B12E557DECD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395246" y="4855210"/>
            <a:ext cx="2077559" cy="151257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Building House Home Mountain Wooden Chalet">
            <a:extLst>
              <a:ext uri="{FF2B5EF4-FFF2-40B4-BE49-F238E27FC236}">
                <a16:creationId xmlns:a16="http://schemas.microsoft.com/office/drawing/2014/main" id="{49865B9E-62BE-439A-BE8A-9D508568A45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212694" y="4352398"/>
            <a:ext cx="2808383" cy="173609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Muli" pitchFamily="2" charset="77"/>
              </a:rPr>
              <a:t>pa_ _ _ _ </a:t>
            </a:r>
            <a:r>
              <a:rPr lang="en-GB" dirty="0" err="1">
                <a:latin typeface="Muli" pitchFamily="2" charset="77"/>
              </a:rPr>
              <a:t>ut</a:t>
            </a:r>
            <a:r>
              <a:rPr lang="en-GB" dirty="0">
                <a:latin typeface="Muli" pitchFamily="2" charset="77"/>
              </a:rPr>
              <a:t> _</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664229" y="3525599"/>
            <a:ext cx="1182334" cy="369332"/>
          </a:xfrm>
          <a:prstGeom prst="rect">
            <a:avLst/>
          </a:prstGeom>
          <a:noFill/>
        </p:spPr>
        <p:txBody>
          <a:bodyPr wrap="square" rtlCol="0">
            <a:spAutoFit/>
          </a:bodyPr>
          <a:lstStyle/>
          <a:p>
            <a:r>
              <a:rPr lang="en-GB" dirty="0" err="1">
                <a:latin typeface="Muli" pitchFamily="2" charset="77"/>
              </a:rPr>
              <a:t>cr</a:t>
            </a:r>
            <a:r>
              <a:rPr lang="en-GB" dirty="0">
                <a:latin typeface="Muli" pitchFamily="2" charset="77"/>
              </a:rPr>
              <a:t>_ _ _ _ t</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639175" y="6168866"/>
            <a:ext cx="1104900" cy="369332"/>
          </a:xfrm>
          <a:prstGeom prst="rect">
            <a:avLst/>
          </a:prstGeom>
          <a:noFill/>
        </p:spPr>
        <p:txBody>
          <a:bodyPr wrap="square" rtlCol="0">
            <a:spAutoFit/>
          </a:bodyPr>
          <a:lstStyle/>
          <a:p>
            <a:r>
              <a:rPr lang="en-GB" dirty="0">
                <a:latin typeface="Muli" pitchFamily="2" charset="77"/>
              </a:rPr>
              <a:t>c_ _ l _ _</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693150" y="4104838"/>
            <a:ext cx="1971040" cy="369332"/>
          </a:xfrm>
          <a:prstGeom prst="rect">
            <a:avLst/>
          </a:prstGeom>
          <a:noFill/>
        </p:spPr>
        <p:txBody>
          <a:bodyPr wrap="square" rtlCol="0">
            <a:spAutoFit/>
          </a:bodyPr>
          <a:lstStyle/>
          <a:p>
            <a:r>
              <a:rPr lang="en-GB" dirty="0" err="1">
                <a:latin typeface="Muli" pitchFamily="2" charset="77"/>
              </a:rPr>
              <a:t>ch</a:t>
            </a:r>
            <a:r>
              <a:rPr lang="en-GB" dirty="0">
                <a:latin typeface="Muli" pitchFamily="2" charset="77"/>
              </a:rPr>
              <a:t>_ _ _e_ _ _r</a:t>
            </a:r>
          </a:p>
        </p:txBody>
      </p:sp>
      <p:sp>
        <p:nvSpPr>
          <p:cNvPr id="17" name="TextBox 16">
            <a:extLst>
              <a:ext uri="{FF2B5EF4-FFF2-40B4-BE49-F238E27FC236}">
                <a16:creationId xmlns:a16="http://schemas.microsoft.com/office/drawing/2014/main" id="{F573D6F0-21F1-4AE7-B136-B0A08B642584}"/>
              </a:ext>
            </a:extLst>
          </p:cNvPr>
          <p:cNvSpPr txBox="1"/>
          <p:nvPr/>
        </p:nvSpPr>
        <p:spPr>
          <a:xfrm>
            <a:off x="1140982" y="3894931"/>
            <a:ext cx="1971040" cy="369332"/>
          </a:xfrm>
          <a:prstGeom prst="rect">
            <a:avLst/>
          </a:prstGeom>
          <a:noFill/>
        </p:spPr>
        <p:txBody>
          <a:bodyPr wrap="square" rtlCol="0">
            <a:spAutoFit/>
          </a:bodyPr>
          <a:lstStyle/>
          <a:p>
            <a:r>
              <a:rPr lang="en-GB" dirty="0">
                <a:latin typeface="Muli" pitchFamily="2" charset="77"/>
              </a:rPr>
              <a:t>_ _ _ f</a:t>
            </a: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232964" cy="646331"/>
          </a:xfrm>
          <a:prstGeom prst="rect">
            <a:avLst/>
          </a:prstGeom>
          <a:noFill/>
        </p:spPr>
        <p:txBody>
          <a:bodyPr wrap="square" rtlCol="0">
            <a:spAutoFit/>
          </a:bodyPr>
          <a:lstStyle/>
          <a:p>
            <a:r>
              <a:rPr lang="en-GB" dirty="0">
                <a:latin typeface="Muli" pitchFamily="2" charset="77"/>
              </a:rPr>
              <a:t>washing m_ _ _ _ _ _</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838122" y="6238081"/>
            <a:ext cx="1395990" cy="369332"/>
          </a:xfrm>
          <a:prstGeom prst="rect">
            <a:avLst/>
          </a:prstGeom>
          <a:noFill/>
        </p:spPr>
        <p:txBody>
          <a:bodyPr wrap="square" rtlCol="0">
            <a:spAutoFit/>
          </a:bodyPr>
          <a:lstStyle/>
          <a:p>
            <a:r>
              <a:rPr lang="en-GB" dirty="0">
                <a:latin typeface="Muli" pitchFamily="2" charset="77"/>
              </a:rPr>
              <a:t>b r _ _ _ _ _</a:t>
            </a:r>
          </a:p>
        </p:txBody>
      </p:sp>
    </p:spTree>
    <p:extLst>
      <p:ext uri="{BB962C8B-B14F-4D97-AF65-F5344CB8AC3E}">
        <p14:creationId xmlns:p14="http://schemas.microsoft.com/office/powerpoint/2010/main" val="319040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2050" name="Picture 2" descr="Chef, Character, Cook, Gourmet">
            <a:extLst>
              <a:ext uri="{FF2B5EF4-FFF2-40B4-BE49-F238E27FC236}">
                <a16:creationId xmlns:a16="http://schemas.microsoft.com/office/drawing/2014/main" id="{3A95E43C-A526-44BB-8533-AD7D383C3E94}"/>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45820" y="1842690"/>
            <a:ext cx="1633220" cy="2254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ashing Machine Clothes Laundry Washer Was">
            <a:extLst>
              <a:ext uri="{FF2B5EF4-FFF2-40B4-BE49-F238E27FC236}">
                <a16:creationId xmlns:a16="http://schemas.microsoft.com/office/drawing/2014/main" id="{2F934879-BE1D-4FC4-9F4F-66F01928335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99083" y="4469130"/>
            <a:ext cx="1072291" cy="17360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ratrooper Parachute Parachutist Person C">
            <a:extLst>
              <a:ext uri="{FF2B5EF4-FFF2-40B4-BE49-F238E27FC236}">
                <a16:creationId xmlns:a16="http://schemas.microsoft.com/office/drawing/2014/main" id="{8AF5B9FE-D2E8-4FE8-9540-8C51B511C0B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247789" y="1261070"/>
            <a:ext cx="1224598" cy="244919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handelier Light Lighting Lamp Crystal Han">
            <a:extLst>
              <a:ext uri="{FF2B5EF4-FFF2-40B4-BE49-F238E27FC236}">
                <a16:creationId xmlns:a16="http://schemas.microsoft.com/office/drawing/2014/main" id="{B38B3F91-9E1D-42DD-B0A5-4C7EAC67A20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523353" y="1621790"/>
            <a:ext cx="1629559" cy="251841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otholder, Craft, Base, Colorful">
            <a:extLst>
              <a:ext uri="{FF2B5EF4-FFF2-40B4-BE49-F238E27FC236}">
                <a16:creationId xmlns:a16="http://schemas.microsoft.com/office/drawing/2014/main" id="{6C8B8DD7-116D-4F8C-A69C-EEC930DADCA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529115" y="1809750"/>
            <a:ext cx="1452563"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gazine, Photo Book, Brochure, Layout">
            <a:extLst>
              <a:ext uri="{FF2B5EF4-FFF2-40B4-BE49-F238E27FC236}">
                <a16:creationId xmlns:a16="http://schemas.microsoft.com/office/drawing/2014/main" id="{92B0A7D0-5A89-405C-AB2E-B12E557DECD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395246" y="4855210"/>
            <a:ext cx="2077559" cy="151257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Building House Home Mountain Wooden Chalet">
            <a:extLst>
              <a:ext uri="{FF2B5EF4-FFF2-40B4-BE49-F238E27FC236}">
                <a16:creationId xmlns:a16="http://schemas.microsoft.com/office/drawing/2014/main" id="{49865B9E-62BE-439A-BE8A-9D508568A45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212694" y="4352398"/>
            <a:ext cx="2808383" cy="173609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Muli" pitchFamily="2" charset="77"/>
              </a:rPr>
              <a:t>pa </a:t>
            </a:r>
            <a:r>
              <a:rPr lang="en-GB" u="sng" dirty="0">
                <a:solidFill>
                  <a:srgbClr val="FF3860"/>
                </a:solidFill>
                <a:latin typeface="Muli" pitchFamily="2" charset="77"/>
              </a:rPr>
              <a:t>r</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dirty="0">
                <a:solidFill>
                  <a:srgbClr val="FF3860"/>
                </a:solidFill>
                <a:latin typeface="Muli" pitchFamily="2" charset="77"/>
              </a:rPr>
              <a:t>h </a:t>
            </a:r>
            <a:r>
              <a:rPr lang="en-GB" dirty="0" err="1">
                <a:latin typeface="Muli" pitchFamily="2" charset="77"/>
              </a:rPr>
              <a:t>ut</a:t>
            </a:r>
            <a:r>
              <a:rPr lang="en-GB" dirty="0">
                <a:latin typeface="Muli" pitchFamily="2" charset="77"/>
              </a:rPr>
              <a:t> </a:t>
            </a:r>
            <a:r>
              <a:rPr lang="en-GB" u="sng" dirty="0">
                <a:solidFill>
                  <a:srgbClr val="FF3860"/>
                </a:solidFill>
                <a:latin typeface="Muli" pitchFamily="2" charset="77"/>
              </a:rPr>
              <a:t>e</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664229" y="3525599"/>
            <a:ext cx="1224598" cy="369332"/>
          </a:xfrm>
          <a:prstGeom prst="rect">
            <a:avLst/>
          </a:prstGeom>
          <a:noFill/>
        </p:spPr>
        <p:txBody>
          <a:bodyPr wrap="square" rtlCol="0">
            <a:spAutoFit/>
          </a:bodyPr>
          <a:lstStyle/>
          <a:p>
            <a:r>
              <a:rPr lang="en-GB" dirty="0" err="1">
                <a:latin typeface="Muli" pitchFamily="2" charset="77"/>
              </a:rPr>
              <a:t>cr</a:t>
            </a:r>
            <a:r>
              <a:rPr lang="en-GB" u="sng" dirty="0" err="1">
                <a:solidFill>
                  <a:srgbClr val="FF3860"/>
                </a:solidFill>
                <a:latin typeface="Muli" pitchFamily="2" charset="77"/>
              </a:rPr>
              <a:t>o</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e</a:t>
            </a:r>
            <a:r>
              <a:rPr lang="en-GB" dirty="0">
                <a:latin typeface="Muli" pitchFamily="2" charset="77"/>
              </a:rPr>
              <a:t> t</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477128" y="6183105"/>
            <a:ext cx="1176157" cy="369332"/>
          </a:xfrm>
          <a:prstGeom prst="rect">
            <a:avLst/>
          </a:prstGeom>
          <a:noFill/>
        </p:spPr>
        <p:txBody>
          <a:bodyPr wrap="square" rtlCol="0">
            <a:spAutoFit/>
          </a:bodyPr>
          <a:lstStyle/>
          <a:p>
            <a:r>
              <a:rPr lang="en-GB" dirty="0">
                <a:latin typeface="Muli" pitchFamily="2" charset="77"/>
              </a:rPr>
              <a:t>c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l </a:t>
            </a:r>
            <a:r>
              <a:rPr lang="en-GB" u="sng" dirty="0">
                <a:solidFill>
                  <a:srgbClr val="FF3860"/>
                </a:solidFill>
                <a:latin typeface="Muli" pitchFamily="2" charset="77"/>
              </a:rPr>
              <a:t>e</a:t>
            </a:r>
            <a:r>
              <a:rPr lang="en-GB" dirty="0">
                <a:latin typeface="Muli" pitchFamily="2" charset="77"/>
              </a:rPr>
              <a:t> </a:t>
            </a:r>
            <a:r>
              <a:rPr lang="en-GB" u="sng" dirty="0">
                <a:solidFill>
                  <a:srgbClr val="FF3860"/>
                </a:solidFill>
                <a:latin typeface="Muli" pitchFamily="2" charset="77"/>
              </a:rPr>
              <a:t>t</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693150" y="4104838"/>
            <a:ext cx="1971040" cy="369332"/>
          </a:xfrm>
          <a:prstGeom prst="rect">
            <a:avLst/>
          </a:prstGeom>
          <a:noFill/>
        </p:spPr>
        <p:txBody>
          <a:bodyPr wrap="square" rtlCol="0">
            <a:spAutoFit/>
          </a:bodyPr>
          <a:lstStyle/>
          <a:p>
            <a:r>
              <a:rPr lang="en-GB" dirty="0" err="1">
                <a:latin typeface="Muli" pitchFamily="2" charset="77"/>
              </a:rPr>
              <a:t>ch</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n</a:t>
            </a:r>
            <a:r>
              <a:rPr lang="en-GB" dirty="0">
                <a:latin typeface="Muli" pitchFamily="2" charset="77"/>
              </a:rPr>
              <a:t> </a:t>
            </a:r>
            <a:r>
              <a:rPr lang="en-GB" u="sng" dirty="0">
                <a:solidFill>
                  <a:srgbClr val="FF3860"/>
                </a:solidFill>
                <a:latin typeface="Muli" pitchFamily="2" charset="77"/>
              </a:rPr>
              <a:t>d</a:t>
            </a:r>
            <a:r>
              <a:rPr lang="en-GB" dirty="0">
                <a:solidFill>
                  <a:srgbClr val="FF3860"/>
                </a:solidFill>
                <a:latin typeface="Muli" pitchFamily="2" charset="77"/>
              </a:rPr>
              <a:t> </a:t>
            </a:r>
            <a:r>
              <a:rPr lang="en-GB" dirty="0">
                <a:latin typeface="Muli" pitchFamily="2" charset="77"/>
              </a:rPr>
              <a:t>e </a:t>
            </a:r>
            <a:r>
              <a:rPr lang="en-GB" u="sng" dirty="0">
                <a:solidFill>
                  <a:srgbClr val="FF3860"/>
                </a:solidFill>
                <a:latin typeface="Muli" pitchFamily="2" charset="77"/>
              </a:rPr>
              <a:t>l</a:t>
            </a:r>
            <a:r>
              <a:rPr lang="en-GB" dirty="0">
                <a:latin typeface="Muli" pitchFamily="2" charset="77"/>
              </a:rPr>
              <a:t> </a:t>
            </a:r>
            <a:r>
              <a:rPr lang="en-GB" u="sng" dirty="0" err="1">
                <a:solidFill>
                  <a:srgbClr val="FF3860"/>
                </a:solidFill>
                <a:latin typeface="Muli" pitchFamily="2" charset="77"/>
              </a:rPr>
              <a:t>i</a:t>
            </a:r>
            <a:r>
              <a:rPr lang="en-GB" dirty="0">
                <a:latin typeface="Muli" pitchFamily="2" charset="77"/>
              </a:rPr>
              <a:t> </a:t>
            </a:r>
            <a:r>
              <a:rPr lang="en-GB" u="sng" dirty="0">
                <a:solidFill>
                  <a:srgbClr val="FF3860"/>
                </a:solidFill>
                <a:latin typeface="Muli" pitchFamily="2" charset="77"/>
              </a:rPr>
              <a:t>e</a:t>
            </a:r>
            <a:r>
              <a:rPr lang="en-GB" dirty="0">
                <a:solidFill>
                  <a:srgbClr val="FF3860"/>
                </a:solidFill>
                <a:latin typeface="Muli" pitchFamily="2" charset="77"/>
              </a:rPr>
              <a:t> </a:t>
            </a:r>
            <a:r>
              <a:rPr lang="en-GB" dirty="0">
                <a:latin typeface="Muli" pitchFamily="2" charset="77"/>
              </a:rPr>
              <a:t>r</a:t>
            </a:r>
          </a:p>
        </p:txBody>
      </p:sp>
      <p:sp>
        <p:nvSpPr>
          <p:cNvPr id="17" name="TextBox 16">
            <a:extLst>
              <a:ext uri="{FF2B5EF4-FFF2-40B4-BE49-F238E27FC236}">
                <a16:creationId xmlns:a16="http://schemas.microsoft.com/office/drawing/2014/main" id="{F573D6F0-21F1-4AE7-B136-B0A08B642584}"/>
              </a:ext>
            </a:extLst>
          </p:cNvPr>
          <p:cNvSpPr txBox="1"/>
          <p:nvPr/>
        </p:nvSpPr>
        <p:spPr>
          <a:xfrm>
            <a:off x="1140982" y="3894931"/>
            <a:ext cx="1971040" cy="369332"/>
          </a:xfrm>
          <a:prstGeom prst="rect">
            <a:avLst/>
          </a:prstGeom>
          <a:noFill/>
        </p:spPr>
        <p:txBody>
          <a:bodyPr wrap="square" rtlCol="0">
            <a:spAutoFit/>
          </a:bodyPr>
          <a:lstStyle/>
          <a:p>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e</a:t>
            </a:r>
            <a:r>
              <a:rPr lang="en-GB" dirty="0">
                <a:solidFill>
                  <a:srgbClr val="FF3860"/>
                </a:solidFill>
                <a:latin typeface="Muli" pitchFamily="2" charset="77"/>
              </a:rPr>
              <a:t> </a:t>
            </a:r>
            <a:r>
              <a:rPr lang="en-GB" dirty="0">
                <a:latin typeface="Muli" pitchFamily="2" charset="77"/>
              </a:rPr>
              <a:t>f</a:t>
            </a: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466628" cy="369332"/>
          </a:xfrm>
          <a:prstGeom prst="rect">
            <a:avLst/>
          </a:prstGeom>
          <a:noFill/>
        </p:spPr>
        <p:txBody>
          <a:bodyPr wrap="square" rtlCol="0">
            <a:spAutoFit/>
          </a:bodyPr>
          <a:lstStyle/>
          <a:p>
            <a:r>
              <a:rPr lang="en-GB" dirty="0">
                <a:latin typeface="Muli" pitchFamily="2" charset="77"/>
              </a:rPr>
              <a:t>washing m</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err="1">
                <a:solidFill>
                  <a:srgbClr val="FF3860"/>
                </a:solidFill>
                <a:latin typeface="Muli" pitchFamily="2" charset="77"/>
              </a:rPr>
              <a:t>i</a:t>
            </a:r>
            <a:r>
              <a:rPr lang="en-GB" dirty="0">
                <a:latin typeface="Muli" pitchFamily="2" charset="77"/>
              </a:rPr>
              <a:t> </a:t>
            </a:r>
            <a:r>
              <a:rPr lang="en-GB" u="sng" dirty="0">
                <a:solidFill>
                  <a:srgbClr val="FF3860"/>
                </a:solidFill>
                <a:latin typeface="Muli" pitchFamily="2" charset="77"/>
              </a:rPr>
              <a:t>n</a:t>
            </a:r>
            <a:r>
              <a:rPr lang="en-GB" dirty="0">
                <a:solidFill>
                  <a:srgbClr val="FF3860"/>
                </a:solidFill>
                <a:latin typeface="Muli" pitchFamily="2" charset="77"/>
              </a:rPr>
              <a:t> </a:t>
            </a:r>
            <a:r>
              <a:rPr lang="en-GB" u="sng" dirty="0">
                <a:solidFill>
                  <a:srgbClr val="FF3860"/>
                </a:solidFill>
                <a:latin typeface="Muli" pitchFamily="2" charset="77"/>
              </a:rPr>
              <a:t>e</a:t>
            </a:r>
            <a:r>
              <a:rPr lang="en-GB" dirty="0">
                <a:latin typeface="Muli" pitchFamily="2" charset="77"/>
              </a:rPr>
              <a:t> </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838121" y="6238081"/>
            <a:ext cx="1690994" cy="369332"/>
          </a:xfrm>
          <a:prstGeom prst="rect">
            <a:avLst/>
          </a:prstGeom>
          <a:noFill/>
        </p:spPr>
        <p:txBody>
          <a:bodyPr wrap="square" rtlCol="0">
            <a:spAutoFit/>
          </a:bodyPr>
          <a:lstStyle/>
          <a:p>
            <a:r>
              <a:rPr lang="en-GB" dirty="0">
                <a:latin typeface="Muli" pitchFamily="2" charset="77"/>
              </a:rPr>
              <a:t>b r </a:t>
            </a:r>
            <a:r>
              <a:rPr lang="en-GB" u="sng" dirty="0">
                <a:solidFill>
                  <a:srgbClr val="FF3860"/>
                </a:solidFill>
                <a:latin typeface="Muli" pitchFamily="2" charset="77"/>
              </a:rPr>
              <a:t>o</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solidFill>
                  <a:srgbClr val="FF3860"/>
                </a:solidFill>
                <a:latin typeface="Muli" pitchFamily="2" charset="77"/>
              </a:rPr>
              <a:t> </a:t>
            </a:r>
            <a:r>
              <a:rPr lang="en-GB" u="sng" dirty="0">
                <a:solidFill>
                  <a:srgbClr val="FF3860"/>
                </a:solidFill>
                <a:latin typeface="Muli" pitchFamily="2" charset="77"/>
              </a:rPr>
              <a:t>u</a:t>
            </a:r>
            <a:r>
              <a:rPr lang="en-GB" dirty="0">
                <a:latin typeface="Muli" pitchFamily="2" charset="77"/>
              </a:rPr>
              <a:t> </a:t>
            </a:r>
            <a:r>
              <a:rPr lang="en-GB" u="sng" dirty="0">
                <a:solidFill>
                  <a:srgbClr val="FF3860"/>
                </a:solidFill>
                <a:latin typeface="Muli" pitchFamily="2" charset="77"/>
              </a:rPr>
              <a:t>r</a:t>
            </a:r>
            <a:r>
              <a:rPr lang="en-GB" dirty="0">
                <a:solidFill>
                  <a:srgbClr val="FF3860"/>
                </a:solidFill>
                <a:latin typeface="Muli" pitchFamily="2" charset="77"/>
              </a:rPr>
              <a:t> </a:t>
            </a:r>
            <a:r>
              <a:rPr lang="en-GB" u="sng" dirty="0">
                <a:solidFill>
                  <a:srgbClr val="FF3860"/>
                </a:solidFill>
                <a:latin typeface="Muli" pitchFamily="2" charset="77"/>
              </a:rPr>
              <a:t>e</a:t>
            </a:r>
          </a:p>
        </p:txBody>
      </p:sp>
      <p:sp>
        <p:nvSpPr>
          <p:cNvPr id="20" name="TextBox 19">
            <a:extLst>
              <a:ext uri="{FF2B5EF4-FFF2-40B4-BE49-F238E27FC236}">
                <a16:creationId xmlns:a16="http://schemas.microsoft.com/office/drawing/2014/main" id="{78947F80-EC8C-4E4D-9604-22801DBDF2DD}"/>
              </a:ext>
            </a:extLst>
          </p:cNvPr>
          <p:cNvSpPr txBox="1"/>
          <p:nvPr/>
        </p:nvSpPr>
        <p:spPr>
          <a:xfrm>
            <a:off x="438150" y="171380"/>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2380005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1165156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4984117"/>
                    </a:ext>
                  </a:extLst>
                </a:gridCol>
                <a:gridCol w="1858433">
                  <a:extLst>
                    <a:ext uri="{9D8B030D-6E8A-4147-A177-3AD203B41FA5}">
                      <a16:colId xmlns:a16="http://schemas.microsoft.com/office/drawing/2014/main" val="339642157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chef</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chalet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machine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brochure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parachute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chute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chaperone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chandelier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crochet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quiche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3741475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 Word with the ’</a:t>
                      </a:r>
                      <a:r>
                        <a:rPr lang="en-GB" sz="1400" baseline="0" dirty="0" err="1"/>
                        <a:t>sh</a:t>
                      </a:r>
                      <a:r>
                        <a:rPr lang="en-GB" sz="1400" baseline="0" dirty="0"/>
                        <a:t>’ sound spelled </a:t>
                      </a:r>
                      <a:r>
                        <a:rPr lang="en-GB" sz="1400" baseline="0" dirty="0" err="1"/>
                        <a:t>ch.</a:t>
                      </a:r>
                      <a:r>
                        <a:rPr lang="en-GB" sz="1400" baseline="0" dirty="0"/>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6822460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5104495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2273136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 with the ’</a:t>
                      </a:r>
                      <a:r>
                        <a:rPr lang="en-GB" sz="1400" baseline="0" dirty="0" err="1">
                          <a:latin typeface="Muli" pitchFamily="2" charset="77"/>
                        </a:rPr>
                        <a:t>sh</a:t>
                      </a:r>
                      <a:r>
                        <a:rPr lang="en-GB" sz="1400" baseline="0" dirty="0">
                          <a:latin typeface="Muli" pitchFamily="2" charset="77"/>
                        </a:rPr>
                        <a:t>’ sound spelled </a:t>
                      </a:r>
                      <a:r>
                        <a:rPr lang="en-GB" sz="1400" baseline="0" dirty="0" err="1">
                          <a:latin typeface="Muli" pitchFamily="2" charset="77"/>
                        </a:rPr>
                        <a:t>ch.</a:t>
                      </a:r>
                      <a:r>
                        <a:rPr lang="en-GB" sz="1400" baseline="0" dirty="0">
                          <a:latin typeface="Muli" pitchFamily="2" charset="77"/>
                        </a:rPr>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07092085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3605518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2861425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 with the ’</a:t>
                      </a:r>
                      <a:r>
                        <a:rPr lang="en-GB" sz="1400" baseline="0" dirty="0" err="1">
                          <a:latin typeface="Muli" pitchFamily="2" charset="77"/>
                        </a:rPr>
                        <a:t>sh</a:t>
                      </a:r>
                      <a:r>
                        <a:rPr lang="en-GB" sz="1400" baseline="0" dirty="0">
                          <a:latin typeface="Muli" pitchFamily="2" charset="77"/>
                        </a:rPr>
                        <a:t>’ sound spelled </a:t>
                      </a:r>
                      <a:r>
                        <a:rPr lang="en-GB" sz="1400" baseline="0" dirty="0" err="1">
                          <a:latin typeface="Muli" pitchFamily="2" charset="77"/>
                        </a:rPr>
                        <a:t>ch.</a:t>
                      </a:r>
                      <a:r>
                        <a:rPr lang="en-GB" sz="1400" baseline="0" dirty="0">
                          <a:latin typeface="Muli" pitchFamily="2" charset="77"/>
                        </a:rPr>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39663748"/>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98286278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12</a:t>
            </a:r>
          </a:p>
        </p:txBody>
      </p:sp>
    </p:spTree>
    <p:extLst>
      <p:ext uri="{BB962C8B-B14F-4D97-AF65-F5344CB8AC3E}">
        <p14:creationId xmlns:p14="http://schemas.microsoft.com/office/powerpoint/2010/main" val="92971668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complete</a:t>
            </a:r>
          </a:p>
          <a:p>
            <a:pPr fontAlgn="t">
              <a:lnSpc>
                <a:spcPct val="100000"/>
              </a:lnSpc>
              <a:spcAft>
                <a:spcPts val="200"/>
              </a:spcAft>
            </a:pPr>
            <a:r>
              <a:rPr lang="en-GB" sz="2000" dirty="0"/>
              <a:t>continue</a:t>
            </a:r>
          </a:p>
          <a:p>
            <a:pPr fontAlgn="t">
              <a:lnSpc>
                <a:spcPct val="100000"/>
              </a:lnSpc>
              <a:spcAft>
                <a:spcPts val="200"/>
              </a:spcAft>
            </a:pPr>
            <a:r>
              <a:rPr lang="en-GB" sz="2000" dirty="0"/>
              <a:t>experiment</a:t>
            </a:r>
          </a:p>
          <a:p>
            <a:pPr fontAlgn="t">
              <a:lnSpc>
                <a:spcPct val="100000"/>
              </a:lnSpc>
              <a:spcAft>
                <a:spcPts val="200"/>
              </a:spcAft>
            </a:pPr>
            <a:r>
              <a:rPr lang="en-GB" sz="2000" dirty="0"/>
              <a:t>famous</a:t>
            </a:r>
          </a:p>
          <a:p>
            <a:pPr fontAlgn="t">
              <a:lnSpc>
                <a:spcPct val="100000"/>
              </a:lnSpc>
              <a:spcAft>
                <a:spcPts val="200"/>
              </a:spcAft>
            </a:pPr>
            <a:r>
              <a:rPr lang="en-GB" sz="2000" dirty="0"/>
              <a:t>favourite</a:t>
            </a:r>
          </a:p>
          <a:p>
            <a:pPr fontAlgn="t">
              <a:lnSpc>
                <a:spcPct val="100000"/>
              </a:lnSpc>
              <a:spcAft>
                <a:spcPts val="200"/>
              </a:spcAft>
            </a:pPr>
            <a:r>
              <a:rPr lang="en-GB" sz="2000" dirty="0"/>
              <a:t>February</a:t>
            </a:r>
          </a:p>
          <a:p>
            <a:pPr fontAlgn="t">
              <a:lnSpc>
                <a:spcPct val="100000"/>
              </a:lnSpc>
              <a:spcAft>
                <a:spcPts val="200"/>
              </a:spcAft>
            </a:pPr>
            <a:r>
              <a:rPr lang="en-GB" sz="2000" dirty="0"/>
              <a:t>naughty</a:t>
            </a:r>
          </a:p>
          <a:p>
            <a:pPr fontAlgn="t">
              <a:lnSpc>
                <a:spcPct val="100000"/>
              </a:lnSpc>
              <a:spcAft>
                <a:spcPts val="200"/>
              </a:spcAft>
            </a:pPr>
            <a:r>
              <a:rPr lang="en-GB" sz="2000" dirty="0"/>
              <a:t>material</a:t>
            </a:r>
          </a:p>
          <a:p>
            <a:pPr fontAlgn="t">
              <a:lnSpc>
                <a:spcPct val="100000"/>
              </a:lnSpc>
              <a:spcAft>
                <a:spcPts val="200"/>
              </a:spcAft>
            </a:pPr>
            <a:r>
              <a:rPr lang="en-GB" sz="2000" dirty="0"/>
              <a:t>knowledge</a:t>
            </a:r>
          </a:p>
          <a:p>
            <a:pPr fontAlgn="t">
              <a:lnSpc>
                <a:spcPct val="100000"/>
              </a:lnSpc>
              <a:spcAft>
                <a:spcPts val="200"/>
              </a:spcAft>
            </a:pPr>
            <a:r>
              <a:rPr lang="en-GB" sz="2000" dirty="0"/>
              <a:t>remember</a:t>
            </a:r>
          </a:p>
          <a:p>
            <a:endParaRPr lang="en-GB" dirty="0"/>
          </a:p>
        </p:txBody>
      </p:sp>
      <p:sp>
        <p:nvSpPr>
          <p:cNvPr id="6" name="Rectangle 5"/>
          <p:cNvSpPr/>
          <p:nvPr/>
        </p:nvSpPr>
        <p:spPr>
          <a:xfrm>
            <a:off x="3467100" y="1569663"/>
            <a:ext cx="6096000" cy="1200329"/>
          </a:xfrm>
          <a:prstGeom prst="rect">
            <a:avLst/>
          </a:prstGeom>
        </p:spPr>
        <p:txBody>
          <a:bodyPr>
            <a:spAutoFit/>
          </a:bodyPr>
          <a:lstStyle/>
          <a:p>
            <a:pPr algn="ctr"/>
            <a:r>
              <a:rPr lang="en-GB" dirty="0">
                <a:latin typeface="OpenDyslexicAlta" pitchFamily="2" charset="77"/>
                <a:ea typeface="OpenDyslexic" charset="0"/>
                <a:cs typeface="OpenDyslexic" charset="0"/>
              </a:rPr>
              <a:t>Challenge Week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110811846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771596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639505535"/>
                    </a:ext>
                  </a:extLst>
                </a:gridCol>
                <a:gridCol w="1858433">
                  <a:extLst>
                    <a:ext uri="{9D8B030D-6E8A-4147-A177-3AD203B41FA5}">
                      <a16:colId xmlns:a16="http://schemas.microsoft.com/office/drawing/2014/main" val="268073142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complete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continue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experiment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famous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favourite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February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naughty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material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knowledge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remember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76299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0636447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complete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continue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experiment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favourite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February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material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remember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9160053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endParaRPr lang="en-GB" sz="1400" b="1"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 </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021644849"/>
              </p:ext>
            </p:extLst>
          </p:nvPr>
        </p:nvGraphicFramePr>
        <p:xfrm>
          <a:off x="3295650" y="2079921"/>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favrit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compleat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experriment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February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continyou</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knowledge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Februrary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Febuary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knoledge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famoos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containue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continue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matirial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material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nuaghty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rememmber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egsperiment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mateerial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commplete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favorite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remembrer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favourite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famous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remember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famouse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experiment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nauhty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Tree>
    <p:extLst>
      <p:ext uri="{BB962C8B-B14F-4D97-AF65-F5344CB8AC3E}">
        <p14:creationId xmlns:p14="http://schemas.microsoft.com/office/powerpoint/2010/main" val="116627357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complete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continue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experiment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favourite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February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material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remember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700381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endParaRPr lang="en-GB" sz="1400" b="1"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295650" y="2079921"/>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favrit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compleat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experriment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February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continyou</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knowledge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Februrary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Febuary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knoledge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famoos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containue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continue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matirial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material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nuaghty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rememmber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egsperiment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mateerial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commplete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favorite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remembrer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favourite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famous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remember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famouse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experiment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nauhty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
        <p:nvSpPr>
          <p:cNvPr id="2" name="Oval 1">
            <a:extLst>
              <a:ext uri="{FF2B5EF4-FFF2-40B4-BE49-F238E27FC236}">
                <a16:creationId xmlns:a16="http://schemas.microsoft.com/office/drawing/2014/main" id="{A7841193-1A0E-ED45-AF64-4DEDB6682E47}"/>
              </a:ext>
            </a:extLst>
          </p:cNvPr>
          <p:cNvSpPr/>
          <p:nvPr/>
        </p:nvSpPr>
        <p:spPr>
          <a:xfrm>
            <a:off x="3495554" y="207349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F0045FBD-9A84-924B-BE81-515F49010897}"/>
              </a:ext>
            </a:extLst>
          </p:cNvPr>
          <p:cNvSpPr/>
          <p:nvPr/>
        </p:nvSpPr>
        <p:spPr>
          <a:xfrm>
            <a:off x="9377422" y="207349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618FBD44-B290-9646-A4D8-1601B48E3AA8}"/>
              </a:ext>
            </a:extLst>
          </p:cNvPr>
          <p:cNvSpPr/>
          <p:nvPr/>
        </p:nvSpPr>
        <p:spPr>
          <a:xfrm>
            <a:off x="3483980" y="2926636"/>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9A02C9BD-DEB7-DB4B-AE54-98E6E608C034}"/>
              </a:ext>
            </a:extLst>
          </p:cNvPr>
          <p:cNvSpPr/>
          <p:nvPr/>
        </p:nvSpPr>
        <p:spPr>
          <a:xfrm>
            <a:off x="4973255" y="388117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2C4D9F5-03C7-2143-871C-F61F9F352E53}"/>
              </a:ext>
            </a:extLst>
          </p:cNvPr>
          <p:cNvSpPr/>
          <p:nvPr/>
        </p:nvSpPr>
        <p:spPr>
          <a:xfrm>
            <a:off x="7850768" y="387823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F661137-D0C8-2345-8AAB-CA609B190BE0}"/>
              </a:ext>
            </a:extLst>
          </p:cNvPr>
          <p:cNvSpPr/>
          <p:nvPr/>
        </p:nvSpPr>
        <p:spPr>
          <a:xfrm>
            <a:off x="10924571" y="469333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45A30117-3531-DD4F-9C0B-8AB7C2AD8D95}"/>
              </a:ext>
            </a:extLst>
          </p:cNvPr>
          <p:cNvSpPr/>
          <p:nvPr/>
        </p:nvSpPr>
        <p:spPr>
          <a:xfrm>
            <a:off x="3586222" y="5699903"/>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0D44788A-780D-3E44-8B2C-70BE787B1D23}"/>
              </a:ext>
            </a:extLst>
          </p:cNvPr>
          <p:cNvSpPr/>
          <p:nvPr/>
        </p:nvSpPr>
        <p:spPr>
          <a:xfrm>
            <a:off x="4972529" y="568885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33D4CDBB-ACF8-EB4D-B2F4-FE1224B58D89}"/>
              </a:ext>
            </a:extLst>
          </p:cNvPr>
          <p:cNvSpPr/>
          <p:nvPr/>
        </p:nvSpPr>
        <p:spPr>
          <a:xfrm>
            <a:off x="8020891" y="568885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9659B856-BA29-4648-BF2B-BA5EBB7857B1}"/>
              </a:ext>
            </a:extLst>
          </p:cNvPr>
          <p:cNvSpPr/>
          <p:nvPr/>
        </p:nvSpPr>
        <p:spPr>
          <a:xfrm>
            <a:off x="10924571" y="5719710"/>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721775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the suffix ‘</a:t>
            </a:r>
            <a:r>
              <a:rPr lang="mr-IN" dirty="0"/>
              <a:t>–</a:t>
            </a:r>
            <a:r>
              <a:rPr lang="en-GB" dirty="0"/>
              <a:t>ion.’ When the root word ends in ’d,’ ‘de’ or ‘se’ then the suffix ’-ion’ needs to be ‘-sion.’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13</a:t>
            </a:r>
          </a:p>
        </p:txBody>
      </p:sp>
    </p:spTree>
    <p:extLst>
      <p:ext uri="{BB962C8B-B14F-4D97-AF65-F5344CB8AC3E}">
        <p14:creationId xmlns:p14="http://schemas.microsoft.com/office/powerpoint/2010/main" val="330909457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the suffix ‘</a:t>
            </a:r>
            <a:r>
              <a:rPr lang="mr-IN" dirty="0"/>
              <a:t>–</a:t>
            </a:r>
            <a:r>
              <a:rPr lang="en-GB" dirty="0"/>
              <a:t>ion.’ When the root word ends in ’d,’ ‘de’ or ‘se’ then the suffix ’-ion’ needs to be ‘-sion.’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expansion</a:t>
            </a:r>
          </a:p>
          <a:p>
            <a:pPr fontAlgn="t">
              <a:lnSpc>
                <a:spcPct val="100000"/>
              </a:lnSpc>
              <a:spcAft>
                <a:spcPts val="200"/>
              </a:spcAft>
            </a:pPr>
            <a:r>
              <a:rPr lang="en-GB" sz="2000" dirty="0"/>
              <a:t>extension</a:t>
            </a:r>
          </a:p>
          <a:p>
            <a:pPr fontAlgn="t">
              <a:lnSpc>
                <a:spcPct val="100000"/>
              </a:lnSpc>
              <a:spcAft>
                <a:spcPts val="200"/>
              </a:spcAft>
            </a:pPr>
            <a:r>
              <a:rPr lang="en-GB" sz="2000" dirty="0"/>
              <a:t>comprehension</a:t>
            </a:r>
          </a:p>
          <a:p>
            <a:pPr fontAlgn="t">
              <a:lnSpc>
                <a:spcPct val="100000"/>
              </a:lnSpc>
              <a:spcAft>
                <a:spcPts val="200"/>
              </a:spcAft>
            </a:pPr>
            <a:r>
              <a:rPr lang="en-GB" sz="2000" dirty="0"/>
              <a:t>tension</a:t>
            </a:r>
          </a:p>
          <a:p>
            <a:pPr fontAlgn="t">
              <a:lnSpc>
                <a:spcPct val="100000"/>
              </a:lnSpc>
              <a:spcAft>
                <a:spcPts val="200"/>
              </a:spcAft>
            </a:pPr>
            <a:r>
              <a:rPr lang="en-GB" sz="2000" dirty="0"/>
              <a:t>suspension</a:t>
            </a:r>
          </a:p>
          <a:p>
            <a:pPr fontAlgn="t">
              <a:lnSpc>
                <a:spcPct val="100000"/>
              </a:lnSpc>
              <a:spcAft>
                <a:spcPts val="200"/>
              </a:spcAft>
            </a:pPr>
            <a:r>
              <a:rPr lang="en-GB" sz="2000" dirty="0"/>
              <a:t>exclusion</a:t>
            </a:r>
          </a:p>
          <a:p>
            <a:pPr fontAlgn="t">
              <a:lnSpc>
                <a:spcPct val="100000"/>
              </a:lnSpc>
              <a:spcAft>
                <a:spcPts val="200"/>
              </a:spcAft>
            </a:pPr>
            <a:r>
              <a:rPr lang="en-GB" sz="2000" dirty="0"/>
              <a:t>provision</a:t>
            </a:r>
          </a:p>
          <a:p>
            <a:pPr fontAlgn="t">
              <a:lnSpc>
                <a:spcPct val="100000"/>
              </a:lnSpc>
              <a:spcAft>
                <a:spcPts val="200"/>
              </a:spcAft>
            </a:pPr>
            <a:r>
              <a:rPr lang="en-GB" sz="2000" dirty="0"/>
              <a:t>explosion</a:t>
            </a:r>
          </a:p>
          <a:p>
            <a:pPr fontAlgn="t">
              <a:lnSpc>
                <a:spcPct val="100000"/>
              </a:lnSpc>
              <a:spcAft>
                <a:spcPts val="200"/>
              </a:spcAft>
            </a:pPr>
            <a:r>
              <a:rPr lang="en-GB" sz="2000" dirty="0"/>
              <a:t>erosion</a:t>
            </a:r>
          </a:p>
          <a:p>
            <a:pPr fontAlgn="t">
              <a:lnSpc>
                <a:spcPct val="100000"/>
              </a:lnSpc>
              <a:spcAft>
                <a:spcPts val="200"/>
              </a:spcAft>
            </a:pPr>
            <a:r>
              <a:rPr lang="en-GB" sz="2000" dirty="0"/>
              <a:t>invasion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390778001"/>
              </p:ext>
            </p:extLst>
          </p:nvPr>
        </p:nvGraphicFramePr>
        <p:xfrm>
          <a:off x="3429000" y="1311275"/>
          <a:ext cx="8363607" cy="514085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Today’s spelling list looks at adding the suffix ‘sion’ to words that end in ‘d’, ‘de’ or ‘se’.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If the word ends in ‘d’, remove the ‘d’ and add ‘sion’</a:t>
                      </a:r>
                      <a:br>
                        <a:rPr lang="en-GB" sz="1600" b="0" i="0" dirty="0">
                          <a:latin typeface="Muli" pitchFamily="2" charset="77"/>
                        </a:rPr>
                      </a:br>
                      <a:r>
                        <a:rPr lang="en-GB" sz="1600" b="0" i="0" dirty="0">
                          <a:latin typeface="Muli" pitchFamily="2" charset="77"/>
                        </a:rPr>
                        <a:t>If the word ends in ‘se’, remove the ‘se’ and add ‘sion’</a:t>
                      </a:r>
                      <a:br>
                        <a:rPr lang="en-GB" sz="1600" b="0" i="0" dirty="0">
                          <a:latin typeface="Muli" pitchFamily="2" charset="77"/>
                        </a:rPr>
                      </a:br>
                      <a:r>
                        <a:rPr lang="en-GB" sz="1600" b="0" i="0" dirty="0">
                          <a:latin typeface="Muli" pitchFamily="2" charset="77"/>
                        </a:rPr>
                        <a:t>If the word ends in ‘de’, remove the ‘de’ and add ‘sion’.</a:t>
                      </a:r>
                    </a:p>
                    <a:p>
                      <a:endParaRPr lang="en-GB" sz="1600" b="0" i="0" dirty="0">
                        <a:latin typeface="Muli" pitchFamily="2" charset="77"/>
                      </a:endParaRPr>
                    </a:p>
                    <a:p>
                      <a:r>
                        <a:rPr lang="en-GB" sz="1600" b="0" i="0" dirty="0">
                          <a:latin typeface="Muli" pitchFamily="2" charset="77"/>
                        </a:rPr>
                        <a:t>Can children think of any words ending with this suffix?</a:t>
                      </a:r>
                    </a:p>
                  </a:txBody>
                  <a:tcPr/>
                </a:tc>
                <a:extLst>
                  <a:ext uri="{0D108BD9-81ED-4DB2-BD59-A6C34878D82A}">
                    <a16:rowId xmlns:a16="http://schemas.microsoft.com/office/drawing/2014/main" val="10000"/>
                  </a:ext>
                </a:extLst>
              </a:tr>
              <a:tr h="13957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Children to look at the root word and then add ‘sion’ by following the spelling rules above, </a:t>
                      </a:r>
                    </a:p>
                    <a:p>
                      <a:endParaRPr lang="en-GB" sz="1600" b="0" i="0" baseline="0" dirty="0">
                        <a:latin typeface="Muli" pitchFamily="2" charset="77"/>
                      </a:endParaRPr>
                    </a:p>
                    <a:p>
                      <a:r>
                        <a:rPr lang="en-GB" sz="1600" b="0" i="0" baseline="0" dirty="0">
                          <a:latin typeface="Muli" pitchFamily="2" charset="77"/>
                        </a:rPr>
                        <a:t>Compare with a partner and then share with the class to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In small groups, give children the word cards. Children take it in turns to pick a card from the pile, read it out and the others in the group write it on their whiteboards. Child with the card acts as the teacher to check the spelling. </a:t>
                      </a:r>
                    </a:p>
                    <a:p>
                      <a:endParaRPr lang="en-GB" sz="1600" b="0" i="0" dirty="0">
                        <a:latin typeface="Muli" pitchFamily="2" charset="77"/>
                      </a:endParaRPr>
                    </a:p>
                    <a:p>
                      <a:r>
                        <a:rPr lang="en-GB" sz="1600" b="0" i="0" dirty="0">
                          <a:latin typeface="Muli" pitchFamily="2" charset="77"/>
                        </a:rPr>
                        <a:t>Next child then takes a card and the activity continues round the group.</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0178128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257774"/>
            <a:ext cx="10058400" cy="1325563"/>
          </a:xfrm>
        </p:spPr>
        <p:txBody>
          <a:bodyPr>
            <a:noAutofit/>
          </a:bodyPr>
          <a:lstStyle/>
          <a:p>
            <a:pPr lvl="0" algn="l">
              <a:lnSpc>
                <a:spcPct val="100000"/>
              </a:lnSpc>
              <a:spcBef>
                <a:spcPts val="0"/>
              </a:spcBef>
              <a:defRPr/>
            </a:pPr>
            <a:r>
              <a:rPr lang="en-GB" sz="2400" dirty="0"/>
              <a:t>If the word ends in ‘d’, remove the ‘d’ and add ‘</a:t>
            </a:r>
            <a:r>
              <a:rPr lang="en-GB" sz="2400" dirty="0" err="1"/>
              <a:t>sion</a:t>
            </a:r>
            <a:r>
              <a:rPr lang="en-GB" sz="2400" dirty="0"/>
              <a:t>’.</a:t>
            </a:r>
            <a:br>
              <a:rPr lang="en-GB" sz="2400" dirty="0"/>
            </a:br>
            <a:r>
              <a:rPr lang="en-GB" sz="2400" dirty="0"/>
              <a:t>If the word ends in ‘se’, remove the ‘se’ and add ‘</a:t>
            </a:r>
            <a:r>
              <a:rPr lang="en-GB" sz="2400" dirty="0" err="1"/>
              <a:t>sion</a:t>
            </a:r>
            <a:r>
              <a:rPr lang="en-GB" sz="2400" dirty="0"/>
              <a:t>’.</a:t>
            </a:r>
            <a:br>
              <a:rPr lang="en-GB" sz="2400" dirty="0"/>
            </a:br>
            <a:r>
              <a:rPr lang="en-GB" sz="2400" dirty="0"/>
              <a:t>If the word ends in ‘de’, remove the ‘de’ and add ‘sion’.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739968884"/>
              </p:ext>
            </p:extLst>
          </p:nvPr>
        </p:nvGraphicFramePr>
        <p:xfrm>
          <a:off x="647177" y="3337559"/>
          <a:ext cx="10897645" cy="2377440"/>
        </p:xfrm>
        <a:graphic>
          <a:graphicData uri="http://schemas.openxmlformats.org/drawingml/2006/table">
            <a:tbl>
              <a:tblPr firstRow="1" bandRow="1">
                <a:tableStyleId>{5940675A-B579-460E-94D1-54222C63F5DA}</a:tableStyleId>
              </a:tblPr>
              <a:tblGrid>
                <a:gridCol w="2179529">
                  <a:extLst>
                    <a:ext uri="{9D8B030D-6E8A-4147-A177-3AD203B41FA5}">
                      <a16:colId xmlns:a16="http://schemas.microsoft.com/office/drawing/2014/main" val="3529516601"/>
                    </a:ext>
                  </a:extLst>
                </a:gridCol>
                <a:gridCol w="2179529">
                  <a:extLst>
                    <a:ext uri="{9D8B030D-6E8A-4147-A177-3AD203B41FA5}">
                      <a16:colId xmlns:a16="http://schemas.microsoft.com/office/drawing/2014/main" val="345942729"/>
                    </a:ext>
                  </a:extLst>
                </a:gridCol>
                <a:gridCol w="2179529">
                  <a:extLst>
                    <a:ext uri="{9D8B030D-6E8A-4147-A177-3AD203B41FA5}">
                      <a16:colId xmlns:a16="http://schemas.microsoft.com/office/drawing/2014/main" val="185187011"/>
                    </a:ext>
                  </a:extLst>
                </a:gridCol>
                <a:gridCol w="2179529">
                  <a:extLst>
                    <a:ext uri="{9D8B030D-6E8A-4147-A177-3AD203B41FA5}">
                      <a16:colId xmlns:a16="http://schemas.microsoft.com/office/drawing/2014/main" val="3871539845"/>
                    </a:ext>
                  </a:extLst>
                </a:gridCol>
                <a:gridCol w="2179529">
                  <a:extLst>
                    <a:ext uri="{9D8B030D-6E8A-4147-A177-3AD203B41FA5}">
                      <a16:colId xmlns:a16="http://schemas.microsoft.com/office/drawing/2014/main" val="3117844603"/>
                    </a:ext>
                  </a:extLst>
                </a:gridCol>
              </a:tblGrid>
              <a:tr h="370840">
                <a:tc>
                  <a:txBody>
                    <a:bodyPr/>
                    <a:lstStyle/>
                    <a:p>
                      <a:pPr algn="ctr" fontAlgn="t"/>
                      <a:r>
                        <a:rPr lang="en-GB" sz="2400" b="0" i="0" dirty="0">
                          <a:latin typeface="OpenDyslexicAlta" pitchFamily="2" charset="77"/>
                        </a:rPr>
                        <a:t/>
                      </a:r>
                      <a:br>
                        <a:rPr lang="en-GB" sz="2400" b="0" i="0" dirty="0">
                          <a:latin typeface="OpenDyslexicAlta" pitchFamily="2" charset="77"/>
                        </a:rPr>
                      </a:br>
                      <a:r>
                        <a:rPr lang="en-GB" sz="2400" b="0" i="0" dirty="0">
                          <a:latin typeface="OpenDyslexicAlta" pitchFamily="2" charset="77"/>
                        </a:rPr>
                        <a:t>expand</a:t>
                      </a:r>
                    </a:p>
                    <a:p>
                      <a:pPr algn="ctr" fontAlgn="t"/>
                      <a:endParaRPr lang="en-GB" sz="2400" dirty="0">
                        <a:latin typeface="OpenDyslexicAlta" pitchFamily="2" charset="77"/>
                      </a:endParaRPr>
                    </a:p>
                  </a:txBody>
                  <a:tcPr/>
                </a:tc>
                <a:tc>
                  <a:txBody>
                    <a:bodyPr/>
                    <a:lstStyle/>
                    <a:p>
                      <a:pPr algn="ctr"/>
                      <a:endParaRPr lang="en-GB" sz="2400" b="0" i="0" dirty="0">
                        <a:latin typeface="OpenDyslexicAlta" pitchFamily="2" charset="77"/>
                      </a:endParaRPr>
                    </a:p>
                    <a:p>
                      <a:pPr algn="ctr"/>
                      <a:r>
                        <a:rPr lang="en-GB" sz="2400" dirty="0">
                          <a:latin typeface="OpenDyslexicAlta" pitchFamily="2" charset="77"/>
                        </a:rPr>
                        <a:t>extend</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tense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suspend</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exclude</a:t>
                      </a:r>
                    </a:p>
                    <a:p>
                      <a:pPr algn="ctr"/>
                      <a:endParaRPr lang="en-GB" sz="2400" dirty="0">
                        <a:latin typeface="OpenDyslexicAlta" pitchFamily="2" charset="77"/>
                      </a:endParaRPr>
                    </a:p>
                  </a:txBody>
                  <a:tcPr/>
                </a:tc>
                <a:extLst>
                  <a:ext uri="{0D108BD9-81ED-4DB2-BD59-A6C34878D82A}">
                    <a16:rowId xmlns:a16="http://schemas.microsoft.com/office/drawing/2014/main" val="275695595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provide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comprehend</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explode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erode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algn="ctr"/>
                      <a:r>
                        <a:rPr lang="en-GB" sz="2400" dirty="0">
                          <a:latin typeface="OpenDyslexicAlta" pitchFamily="2" charset="77"/>
                        </a:rPr>
                        <a:t>incise</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16409346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21555"/>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5" name="Table 4">
            <a:extLst>
              <a:ext uri="{FF2B5EF4-FFF2-40B4-BE49-F238E27FC236}">
                <a16:creationId xmlns:a16="http://schemas.microsoft.com/office/drawing/2014/main" id="{72CAF8C4-4A5C-495B-AF70-EF8FEEACA0A3}"/>
              </a:ext>
            </a:extLst>
          </p:cNvPr>
          <p:cNvGraphicFramePr>
            <a:graphicFrameLocks noGrp="1"/>
          </p:cNvGraphicFramePr>
          <p:nvPr>
            <p:extLst>
              <p:ext uri="{D42A27DB-BD31-4B8C-83A1-F6EECF244321}">
                <p14:modId xmlns:p14="http://schemas.microsoft.com/office/powerpoint/2010/main" val="2887164497"/>
              </p:ext>
            </p:extLst>
          </p:nvPr>
        </p:nvGraphicFramePr>
        <p:xfrm>
          <a:off x="381000" y="2959882"/>
          <a:ext cx="11443570" cy="2011680"/>
        </p:xfrm>
        <a:graphic>
          <a:graphicData uri="http://schemas.openxmlformats.org/drawingml/2006/table">
            <a:tbl>
              <a:tblPr firstRow="1" bandRow="1">
                <a:tableStyleId>{5940675A-B579-460E-94D1-54222C63F5DA}</a:tableStyleId>
              </a:tblPr>
              <a:tblGrid>
                <a:gridCol w="2288714">
                  <a:extLst>
                    <a:ext uri="{9D8B030D-6E8A-4147-A177-3AD203B41FA5}">
                      <a16:colId xmlns:a16="http://schemas.microsoft.com/office/drawing/2014/main" val="2551718773"/>
                    </a:ext>
                  </a:extLst>
                </a:gridCol>
                <a:gridCol w="2455266">
                  <a:extLst>
                    <a:ext uri="{9D8B030D-6E8A-4147-A177-3AD203B41FA5}">
                      <a16:colId xmlns:a16="http://schemas.microsoft.com/office/drawing/2014/main" val="2558661413"/>
                    </a:ext>
                  </a:extLst>
                </a:gridCol>
                <a:gridCol w="2170816">
                  <a:extLst>
                    <a:ext uri="{9D8B030D-6E8A-4147-A177-3AD203B41FA5}">
                      <a16:colId xmlns:a16="http://schemas.microsoft.com/office/drawing/2014/main" val="2022748900"/>
                    </a:ext>
                  </a:extLst>
                </a:gridCol>
                <a:gridCol w="2240060">
                  <a:extLst>
                    <a:ext uri="{9D8B030D-6E8A-4147-A177-3AD203B41FA5}">
                      <a16:colId xmlns:a16="http://schemas.microsoft.com/office/drawing/2014/main" val="4031146610"/>
                    </a:ext>
                  </a:extLst>
                </a:gridCol>
                <a:gridCol w="2288714">
                  <a:extLst>
                    <a:ext uri="{9D8B030D-6E8A-4147-A177-3AD203B41FA5}">
                      <a16:colId xmlns:a16="http://schemas.microsoft.com/office/drawing/2014/main" val="1560679465"/>
                    </a:ext>
                  </a:extLst>
                </a:gridCol>
              </a:tblGrid>
              <a:tr h="370840">
                <a:tc>
                  <a:txBody>
                    <a:bodyPr/>
                    <a:lstStyle/>
                    <a:p>
                      <a:pPr algn="ctr" fontAlgn="t"/>
                      <a:r>
                        <a:rPr lang="en-GB" sz="2000" b="0" i="0" dirty="0">
                          <a:latin typeface="OpenDyslexicAlta" pitchFamily="2" charset="77"/>
                        </a:rPr>
                        <a:t/>
                      </a:r>
                      <a:br>
                        <a:rPr lang="en-GB" sz="2000" b="0" i="0" dirty="0">
                          <a:latin typeface="OpenDyslexicAlta" pitchFamily="2" charset="77"/>
                        </a:rPr>
                      </a:br>
                      <a:r>
                        <a:rPr lang="en-GB" sz="2000" b="0" i="0" dirty="0">
                          <a:latin typeface="OpenDyslexicAlta" pitchFamily="2" charset="77"/>
                        </a:rPr>
                        <a:t>expansion</a:t>
                      </a:r>
                    </a:p>
                    <a:p>
                      <a:pPr algn="ctr" fontAlgn="t"/>
                      <a:endParaRPr lang="en-GB" sz="2000" dirty="0">
                        <a:latin typeface="OpenDyslexicAlta" pitchFamily="2" charset="77"/>
                      </a:endParaRPr>
                    </a:p>
                  </a:txBody>
                  <a:tcPr/>
                </a:tc>
                <a:tc>
                  <a:txBody>
                    <a:bodyPr/>
                    <a:lstStyle/>
                    <a:p>
                      <a:pPr algn="ctr"/>
                      <a:endParaRPr lang="en-GB" sz="2000" b="0" i="0" dirty="0">
                        <a:latin typeface="OpenDyslexicAlta" pitchFamily="2" charset="77"/>
                      </a:endParaRPr>
                    </a:p>
                    <a:p>
                      <a:pPr algn="ctr"/>
                      <a:r>
                        <a:rPr lang="en-GB" sz="2000" dirty="0">
                          <a:latin typeface="OpenDyslexicAlta" pitchFamily="2" charset="77"/>
                        </a:rPr>
                        <a:t>extension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tension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i="0" dirty="0">
                          <a:latin typeface="OpenDyslexicAlta" pitchFamily="2" charset="77"/>
                        </a:rPr>
                        <a:t/>
                      </a:r>
                      <a:br>
                        <a:rPr lang="en-GB" sz="2000" b="0" i="0" dirty="0">
                          <a:latin typeface="OpenDyslexicAlta" pitchFamily="2" charset="77"/>
                        </a:rPr>
                      </a:br>
                      <a:r>
                        <a:rPr lang="en-GB" sz="2000" b="0" i="0" dirty="0">
                          <a:latin typeface="OpenDyslexicAlta" pitchFamily="2" charset="77"/>
                        </a:rPr>
                        <a:t>suspension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exclusion</a:t>
                      </a:r>
                    </a:p>
                    <a:p>
                      <a:pPr algn="ctr"/>
                      <a:endParaRPr lang="en-GB" sz="2000" dirty="0">
                        <a:latin typeface="OpenDyslexicAlta" pitchFamily="2" charset="77"/>
                      </a:endParaRPr>
                    </a:p>
                  </a:txBody>
                  <a:tcPr/>
                </a:tc>
                <a:extLst>
                  <a:ext uri="{0D108BD9-81ED-4DB2-BD59-A6C34878D82A}">
                    <a16:rowId xmlns:a16="http://schemas.microsoft.com/office/drawing/2014/main" val="381073121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provision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algn="ctr"/>
                      <a:r>
                        <a:rPr lang="en-GB" sz="2000" dirty="0">
                          <a:latin typeface="OpenDyslexicAlta" pitchFamily="2" charset="77"/>
                        </a:rPr>
                        <a:t>comprehension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explosion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erosion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algn="ctr"/>
                      <a:r>
                        <a:rPr lang="en-GB" sz="2000" dirty="0">
                          <a:latin typeface="OpenDyslexicAlta" pitchFamily="2" charset="77"/>
                        </a:rPr>
                        <a:t>incision</a:t>
                      </a:r>
                    </a:p>
                  </a:txBody>
                  <a:tcPr/>
                </a:tc>
                <a:extLst>
                  <a:ext uri="{0D108BD9-81ED-4DB2-BD59-A6C34878D82A}">
                    <a16:rowId xmlns:a16="http://schemas.microsoft.com/office/drawing/2014/main" val="4011805607"/>
                  </a:ext>
                </a:extLst>
              </a:tr>
            </a:tbl>
          </a:graphicData>
        </a:graphic>
      </p:graphicFrame>
    </p:spTree>
    <p:extLst>
      <p:ext uri="{BB962C8B-B14F-4D97-AF65-F5344CB8AC3E}">
        <p14:creationId xmlns:p14="http://schemas.microsoft.com/office/powerpoint/2010/main" val="174569992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9509352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977718966"/>
                    </a:ext>
                  </a:extLst>
                </a:gridCol>
                <a:gridCol w="1858433">
                  <a:extLst>
                    <a:ext uri="{9D8B030D-6E8A-4147-A177-3AD203B41FA5}">
                      <a16:colId xmlns:a16="http://schemas.microsoft.com/office/drawing/2014/main" val="47822226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b="0" i="0" dirty="0">
                          <a:latin typeface="OpenDyslexicAlta" pitchFamily="2" charset="77"/>
                          <a:ea typeface="OpenDyslexic" charset="0"/>
                          <a:cs typeface="OpenDyslexic" charset="0"/>
                        </a:rPr>
                        <a:t>expansion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b="0" i="0" dirty="0">
                          <a:latin typeface="OpenDyslexicAlta" pitchFamily="2" charset="77"/>
                          <a:ea typeface="OpenDyslexic" charset="0"/>
                          <a:cs typeface="OpenDyslexic" charset="0"/>
                        </a:rPr>
                        <a:t>extension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b="0" i="0" dirty="0">
                          <a:latin typeface="OpenDyslexicAlta" pitchFamily="2" charset="77"/>
                          <a:ea typeface="OpenDyslexic" charset="0"/>
                          <a:cs typeface="OpenDyslexic" charset="0"/>
                        </a:rPr>
                        <a:t>comprehension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b="0" i="0" dirty="0">
                          <a:latin typeface="OpenDyslexicAlta" pitchFamily="2" charset="77"/>
                          <a:ea typeface="OpenDyslexic" charset="0"/>
                          <a:cs typeface="OpenDyslexic" charset="0"/>
                        </a:rPr>
                        <a:t>tension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b="0" i="0" dirty="0">
                          <a:latin typeface="OpenDyslexicAlta" pitchFamily="2" charset="77"/>
                          <a:ea typeface="OpenDyslexic" charset="0"/>
                          <a:cs typeface="OpenDyslexic" charset="0"/>
                        </a:rPr>
                        <a:t>suspension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b="0" i="0" dirty="0">
                          <a:latin typeface="OpenDyslexicAlta" pitchFamily="2" charset="77"/>
                          <a:ea typeface="OpenDyslexic" charset="0"/>
                          <a:cs typeface="OpenDyslexic" charset="0"/>
                        </a:rPr>
                        <a:t>exclusion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b="0" i="0" dirty="0">
                          <a:latin typeface="OpenDyslexicAlta" pitchFamily="2" charset="77"/>
                          <a:ea typeface="OpenDyslexic" charset="0"/>
                          <a:cs typeface="OpenDyslexic" charset="0"/>
                        </a:rPr>
                        <a:t>provision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b="0" i="0" dirty="0">
                          <a:latin typeface="OpenDyslexicAlta" pitchFamily="2" charset="77"/>
                          <a:ea typeface="OpenDyslexic" charset="0"/>
                          <a:cs typeface="OpenDyslexic" charset="0"/>
                        </a:rPr>
                        <a:t>explosion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b="0" i="0" dirty="0">
                          <a:latin typeface="OpenDyslexicAlta" pitchFamily="2" charset="77"/>
                          <a:ea typeface="OpenDyslexic" charset="0"/>
                          <a:cs typeface="OpenDyslexic" charset="0"/>
                        </a:rPr>
                        <a:t>erosion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b="0" i="0" dirty="0">
                          <a:latin typeface="OpenDyslexicAlta" pitchFamily="2" charset="77"/>
                          <a:ea typeface="OpenDyslexic" charset="0"/>
                          <a:cs typeface="OpenDyslexic" charset="0"/>
                        </a:rPr>
                        <a:t>invasion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611098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5760507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14472" y="139699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expansion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extension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comprehension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tension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suspension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exclusion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provision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erosion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invasion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1308561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Did the root word end in ‘d,’ ‘de’ or ‘se?’</a:t>
            </a:r>
          </a:p>
          <a:p>
            <a:pPr algn="ct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Sort your spellings into these three groups. </a:t>
            </a:r>
          </a:p>
        </p:txBody>
      </p:sp>
      <p:sp>
        <p:nvSpPr>
          <p:cNvPr id="10" name="TextBox 9"/>
          <p:cNvSpPr txBox="1"/>
          <p:nvPr/>
        </p:nvSpPr>
        <p:spPr>
          <a:xfrm>
            <a:off x="3536838" y="4622923"/>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Tip:  You may want to write down the 10 root words before sorting out your spellings.</a:t>
            </a:r>
          </a:p>
        </p:txBody>
      </p:sp>
      <p:sp>
        <p:nvSpPr>
          <p:cNvPr id="11" name="TextBox 10"/>
          <p:cNvSpPr txBox="1"/>
          <p:nvPr/>
        </p:nvSpPr>
        <p:spPr>
          <a:xfrm>
            <a:off x="9524321" y="4549928"/>
            <a:ext cx="2422751"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add any more ‘-ion’ words to the sticky notes?</a:t>
            </a:r>
          </a:p>
        </p:txBody>
      </p:sp>
      <p:sp>
        <p:nvSpPr>
          <p:cNvPr id="12" name="TextBox 11"/>
          <p:cNvSpPr txBox="1"/>
          <p:nvPr/>
        </p:nvSpPr>
        <p:spPr>
          <a:xfrm>
            <a:off x="2961104" y="154388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a:t>
            </a:r>
          </a:p>
        </p:txBody>
      </p:sp>
      <p:sp>
        <p:nvSpPr>
          <p:cNvPr id="13" name="TextBox 12"/>
          <p:cNvSpPr txBox="1"/>
          <p:nvPr/>
        </p:nvSpPr>
        <p:spPr>
          <a:xfrm>
            <a:off x="8924542" y="1529056"/>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se</a:t>
            </a:r>
          </a:p>
        </p:txBody>
      </p:sp>
      <p:sp>
        <p:nvSpPr>
          <p:cNvPr id="14" name="TextBox 13"/>
          <p:cNvSpPr txBox="1"/>
          <p:nvPr/>
        </p:nvSpPr>
        <p:spPr>
          <a:xfrm>
            <a:off x="6000750" y="391105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de</a:t>
            </a:r>
          </a:p>
        </p:txBody>
      </p:sp>
    </p:spTree>
    <p:extLst>
      <p:ext uri="{BB962C8B-B14F-4D97-AF65-F5344CB8AC3E}">
        <p14:creationId xmlns:p14="http://schemas.microsoft.com/office/powerpoint/2010/main" val="201897306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91323" y="138378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expansion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extension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comprehension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tension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suspension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exclusion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provision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erosion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invasion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0459957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Did the root word end in ‘d,’ ‘de’ or ‘se?’</a:t>
            </a:r>
          </a:p>
          <a:p>
            <a:pPr algn="ct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Sort your spellings into these three groups. </a:t>
            </a:r>
          </a:p>
        </p:txBody>
      </p:sp>
      <p:sp>
        <p:nvSpPr>
          <p:cNvPr id="10" name="TextBox 9"/>
          <p:cNvSpPr txBox="1"/>
          <p:nvPr/>
        </p:nvSpPr>
        <p:spPr>
          <a:xfrm>
            <a:off x="3536838" y="4622923"/>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Tip:  You may want to write down the 10 root words before sorting out your spellings.</a:t>
            </a:r>
          </a:p>
        </p:txBody>
      </p:sp>
      <p:sp>
        <p:nvSpPr>
          <p:cNvPr id="11" name="TextBox 10"/>
          <p:cNvSpPr txBox="1"/>
          <p:nvPr/>
        </p:nvSpPr>
        <p:spPr>
          <a:xfrm>
            <a:off x="9524321" y="4549928"/>
            <a:ext cx="2422751"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add any more ‘-ion’ words to the sticky notes?</a:t>
            </a:r>
          </a:p>
        </p:txBody>
      </p:sp>
      <p:sp>
        <p:nvSpPr>
          <p:cNvPr id="12" name="TextBox 11"/>
          <p:cNvSpPr txBox="1"/>
          <p:nvPr/>
        </p:nvSpPr>
        <p:spPr>
          <a:xfrm>
            <a:off x="2961104" y="154388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a:t>
            </a:r>
          </a:p>
        </p:txBody>
      </p:sp>
      <p:sp>
        <p:nvSpPr>
          <p:cNvPr id="13" name="TextBox 12"/>
          <p:cNvSpPr txBox="1"/>
          <p:nvPr/>
        </p:nvSpPr>
        <p:spPr>
          <a:xfrm>
            <a:off x="8924542" y="1529056"/>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se</a:t>
            </a:r>
          </a:p>
        </p:txBody>
      </p:sp>
      <p:sp>
        <p:nvSpPr>
          <p:cNvPr id="14" name="TextBox 13"/>
          <p:cNvSpPr txBox="1"/>
          <p:nvPr/>
        </p:nvSpPr>
        <p:spPr>
          <a:xfrm>
            <a:off x="6000750" y="391105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de</a:t>
            </a:r>
          </a:p>
        </p:txBody>
      </p:sp>
      <p:sp>
        <p:nvSpPr>
          <p:cNvPr id="2" name="Rectangle 1">
            <a:extLst>
              <a:ext uri="{FF2B5EF4-FFF2-40B4-BE49-F238E27FC236}">
                <a16:creationId xmlns:a16="http://schemas.microsoft.com/office/drawing/2014/main" id="{E50C03C2-C361-EE47-AD08-20B5204D2B65}"/>
              </a:ext>
            </a:extLst>
          </p:cNvPr>
          <p:cNvSpPr/>
          <p:nvPr/>
        </p:nvSpPr>
        <p:spPr>
          <a:xfrm>
            <a:off x="3628690" y="2148644"/>
            <a:ext cx="140686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expansion</a:t>
            </a:r>
          </a:p>
        </p:txBody>
      </p:sp>
      <p:sp>
        <p:nvSpPr>
          <p:cNvPr id="6" name="Rectangle 5">
            <a:extLst>
              <a:ext uri="{FF2B5EF4-FFF2-40B4-BE49-F238E27FC236}">
                <a16:creationId xmlns:a16="http://schemas.microsoft.com/office/drawing/2014/main" id="{7CB740DE-77F1-424E-9921-C1CC90CFA7C6}"/>
              </a:ext>
            </a:extLst>
          </p:cNvPr>
          <p:cNvSpPr/>
          <p:nvPr/>
        </p:nvSpPr>
        <p:spPr>
          <a:xfrm>
            <a:off x="3644175" y="2497994"/>
            <a:ext cx="137588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extension</a:t>
            </a:r>
          </a:p>
        </p:txBody>
      </p:sp>
      <p:sp>
        <p:nvSpPr>
          <p:cNvPr id="7" name="Rectangle 6">
            <a:extLst>
              <a:ext uri="{FF2B5EF4-FFF2-40B4-BE49-F238E27FC236}">
                <a16:creationId xmlns:a16="http://schemas.microsoft.com/office/drawing/2014/main" id="{EF7F6B1F-EA4B-8943-B2D0-1D16F951D53B}"/>
              </a:ext>
            </a:extLst>
          </p:cNvPr>
          <p:cNvSpPr/>
          <p:nvPr/>
        </p:nvSpPr>
        <p:spPr>
          <a:xfrm>
            <a:off x="3651090" y="2853673"/>
            <a:ext cx="201023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comprehension</a:t>
            </a:r>
          </a:p>
        </p:txBody>
      </p:sp>
      <p:sp>
        <p:nvSpPr>
          <p:cNvPr id="8" name="Rectangle 7">
            <a:extLst>
              <a:ext uri="{FF2B5EF4-FFF2-40B4-BE49-F238E27FC236}">
                <a16:creationId xmlns:a16="http://schemas.microsoft.com/office/drawing/2014/main" id="{AA8D9001-D09D-7F4C-92DD-F75E6B0A049F}"/>
              </a:ext>
            </a:extLst>
          </p:cNvPr>
          <p:cNvSpPr/>
          <p:nvPr/>
        </p:nvSpPr>
        <p:spPr>
          <a:xfrm>
            <a:off x="9467824" y="2113831"/>
            <a:ext cx="107779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tension</a:t>
            </a:r>
          </a:p>
        </p:txBody>
      </p:sp>
      <p:sp>
        <p:nvSpPr>
          <p:cNvPr id="15" name="Rectangle 14">
            <a:extLst>
              <a:ext uri="{FF2B5EF4-FFF2-40B4-BE49-F238E27FC236}">
                <a16:creationId xmlns:a16="http://schemas.microsoft.com/office/drawing/2014/main" id="{43A66D9B-45B1-4C43-8E62-45DFAC89FBC2}"/>
              </a:ext>
            </a:extLst>
          </p:cNvPr>
          <p:cNvSpPr/>
          <p:nvPr/>
        </p:nvSpPr>
        <p:spPr>
          <a:xfrm>
            <a:off x="9474782" y="2413133"/>
            <a:ext cx="150893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suspension</a:t>
            </a:r>
          </a:p>
        </p:txBody>
      </p:sp>
      <p:sp>
        <p:nvSpPr>
          <p:cNvPr id="16" name="Rectangle 15">
            <a:extLst>
              <a:ext uri="{FF2B5EF4-FFF2-40B4-BE49-F238E27FC236}">
                <a16:creationId xmlns:a16="http://schemas.microsoft.com/office/drawing/2014/main" id="{922AFA7C-B8BB-C74E-A5AE-E8166A5FAC0D}"/>
              </a:ext>
            </a:extLst>
          </p:cNvPr>
          <p:cNvSpPr/>
          <p:nvPr/>
        </p:nvSpPr>
        <p:spPr>
          <a:xfrm>
            <a:off x="9467824" y="2760365"/>
            <a:ext cx="131144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exclusion</a:t>
            </a:r>
          </a:p>
        </p:txBody>
      </p:sp>
      <p:sp>
        <p:nvSpPr>
          <p:cNvPr id="17" name="Rectangle 16">
            <a:extLst>
              <a:ext uri="{FF2B5EF4-FFF2-40B4-BE49-F238E27FC236}">
                <a16:creationId xmlns:a16="http://schemas.microsoft.com/office/drawing/2014/main" id="{05225925-878B-2C4F-A1E7-4B3C2D357BF4}"/>
              </a:ext>
            </a:extLst>
          </p:cNvPr>
          <p:cNvSpPr/>
          <p:nvPr/>
        </p:nvSpPr>
        <p:spPr>
          <a:xfrm>
            <a:off x="9458052" y="3081767"/>
            <a:ext cx="128945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provision</a:t>
            </a:r>
          </a:p>
        </p:txBody>
      </p:sp>
      <p:sp>
        <p:nvSpPr>
          <p:cNvPr id="18" name="Rectangle 17">
            <a:extLst>
              <a:ext uri="{FF2B5EF4-FFF2-40B4-BE49-F238E27FC236}">
                <a16:creationId xmlns:a16="http://schemas.microsoft.com/office/drawing/2014/main" id="{4380573F-C025-644B-9A73-CD51826A9F38}"/>
              </a:ext>
            </a:extLst>
          </p:cNvPr>
          <p:cNvSpPr/>
          <p:nvPr/>
        </p:nvSpPr>
        <p:spPr>
          <a:xfrm>
            <a:off x="3628690" y="3185117"/>
            <a:ext cx="135158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explosion</a:t>
            </a:r>
          </a:p>
        </p:txBody>
      </p:sp>
      <p:sp>
        <p:nvSpPr>
          <p:cNvPr id="19" name="Rectangle 18">
            <a:extLst>
              <a:ext uri="{FF2B5EF4-FFF2-40B4-BE49-F238E27FC236}">
                <a16:creationId xmlns:a16="http://schemas.microsoft.com/office/drawing/2014/main" id="{9F6CD00B-6275-514C-A97C-9214E8DA3116}"/>
              </a:ext>
            </a:extLst>
          </p:cNvPr>
          <p:cNvSpPr/>
          <p:nvPr/>
        </p:nvSpPr>
        <p:spPr>
          <a:xfrm>
            <a:off x="6412957" y="4437318"/>
            <a:ext cx="106663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erosion</a:t>
            </a:r>
          </a:p>
        </p:txBody>
      </p:sp>
      <p:sp>
        <p:nvSpPr>
          <p:cNvPr id="20" name="Rectangle 19">
            <a:extLst>
              <a:ext uri="{FF2B5EF4-FFF2-40B4-BE49-F238E27FC236}">
                <a16:creationId xmlns:a16="http://schemas.microsoft.com/office/drawing/2014/main" id="{1E60E220-9A3C-4843-B534-D5FF2AB47DCD}"/>
              </a:ext>
            </a:extLst>
          </p:cNvPr>
          <p:cNvSpPr/>
          <p:nvPr/>
        </p:nvSpPr>
        <p:spPr>
          <a:xfrm>
            <a:off x="6412957" y="4734926"/>
            <a:ext cx="115935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invasion</a:t>
            </a:r>
          </a:p>
        </p:txBody>
      </p:sp>
    </p:spTree>
    <p:extLst>
      <p:ext uri="{BB962C8B-B14F-4D97-AF65-F5344CB8AC3E}">
        <p14:creationId xmlns:p14="http://schemas.microsoft.com/office/powerpoint/2010/main" val="359287650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the suffix </a:t>
            </a:r>
            <a:r>
              <a:rPr lang="mr-IN" dirty="0"/>
              <a:t>–</a:t>
            </a:r>
            <a:r>
              <a:rPr lang="en-GB" dirty="0" err="1"/>
              <a:t>ous</a:t>
            </a:r>
            <a:r>
              <a:rPr lang="en-GB" dirty="0"/>
              <a:t>.’  Sometimes the root word is obvious and the usual rules apply for adding suffixes beginning with vowel letters.   Sometimes there is no obvious root word though.</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14</a:t>
            </a:r>
          </a:p>
        </p:txBody>
      </p:sp>
    </p:spTree>
    <p:extLst>
      <p:ext uri="{BB962C8B-B14F-4D97-AF65-F5344CB8AC3E}">
        <p14:creationId xmlns:p14="http://schemas.microsoft.com/office/powerpoint/2010/main" val="379857775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a:bodyPr>
          <a:lstStyle/>
          <a:p>
            <a:r>
              <a:rPr lang="en-GB" dirty="0"/>
              <a:t>14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the suffix </a:t>
            </a:r>
            <a:r>
              <a:rPr lang="mr-IN" dirty="0"/>
              <a:t>–</a:t>
            </a:r>
            <a:r>
              <a:rPr lang="en-GB" dirty="0" err="1"/>
              <a:t>ous</a:t>
            </a:r>
            <a:r>
              <a:rPr lang="en-GB" dirty="0"/>
              <a:t>.’  Sometimes the root word is obvious and the usual rules apply for adding suffixes beginning with vowel letters.   Sometimes there is no obvious root word though. </a:t>
            </a: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a:xfrm>
            <a:off x="508000" y="1995167"/>
            <a:ext cx="2787650" cy="4668363"/>
          </a:xfrm>
        </p:spPr>
        <p:txBody>
          <a:bodyPr/>
          <a:lstStyle/>
          <a:p>
            <a:pPr fontAlgn="t">
              <a:lnSpc>
                <a:spcPct val="100000"/>
              </a:lnSpc>
              <a:spcAft>
                <a:spcPts val="200"/>
              </a:spcAft>
            </a:pPr>
            <a:r>
              <a:rPr lang="en-GB" sz="2000" dirty="0"/>
              <a:t>poisonous</a:t>
            </a:r>
          </a:p>
          <a:p>
            <a:pPr fontAlgn="t">
              <a:lnSpc>
                <a:spcPct val="100000"/>
              </a:lnSpc>
              <a:spcAft>
                <a:spcPts val="200"/>
              </a:spcAft>
            </a:pPr>
            <a:r>
              <a:rPr lang="en-GB" sz="2000" dirty="0"/>
              <a:t>dangerous</a:t>
            </a:r>
          </a:p>
          <a:p>
            <a:pPr fontAlgn="t">
              <a:lnSpc>
                <a:spcPct val="100000"/>
              </a:lnSpc>
              <a:spcAft>
                <a:spcPts val="200"/>
              </a:spcAft>
            </a:pPr>
            <a:r>
              <a:rPr lang="en-GB" sz="2000" dirty="0"/>
              <a:t>mountainous</a:t>
            </a:r>
          </a:p>
          <a:p>
            <a:pPr fontAlgn="t">
              <a:lnSpc>
                <a:spcPct val="100000"/>
              </a:lnSpc>
              <a:spcAft>
                <a:spcPts val="200"/>
              </a:spcAft>
            </a:pPr>
            <a:r>
              <a:rPr lang="en-GB" sz="2000" dirty="0"/>
              <a:t>marvellous</a:t>
            </a:r>
          </a:p>
          <a:p>
            <a:pPr fontAlgn="t">
              <a:lnSpc>
                <a:spcPct val="100000"/>
              </a:lnSpc>
              <a:spcAft>
                <a:spcPts val="200"/>
              </a:spcAft>
            </a:pPr>
            <a:r>
              <a:rPr lang="en-GB" sz="2000" dirty="0"/>
              <a:t>perilous</a:t>
            </a:r>
          </a:p>
          <a:p>
            <a:pPr fontAlgn="t">
              <a:lnSpc>
                <a:spcPct val="100000"/>
              </a:lnSpc>
              <a:spcAft>
                <a:spcPts val="200"/>
              </a:spcAft>
            </a:pPr>
            <a:r>
              <a:rPr lang="en-GB" sz="2000" dirty="0"/>
              <a:t>tremendous</a:t>
            </a:r>
          </a:p>
          <a:p>
            <a:pPr fontAlgn="t">
              <a:lnSpc>
                <a:spcPct val="100000"/>
              </a:lnSpc>
              <a:spcAft>
                <a:spcPts val="200"/>
              </a:spcAft>
            </a:pPr>
            <a:r>
              <a:rPr lang="en-GB" sz="2000" dirty="0"/>
              <a:t>enormous</a:t>
            </a:r>
          </a:p>
          <a:p>
            <a:pPr fontAlgn="t">
              <a:lnSpc>
                <a:spcPct val="100000"/>
              </a:lnSpc>
              <a:spcAft>
                <a:spcPts val="200"/>
              </a:spcAft>
            </a:pPr>
            <a:r>
              <a:rPr lang="en-GB" sz="2000" dirty="0"/>
              <a:t>jealous</a:t>
            </a:r>
          </a:p>
          <a:p>
            <a:pPr fontAlgn="t">
              <a:lnSpc>
                <a:spcPct val="100000"/>
              </a:lnSpc>
              <a:spcAft>
                <a:spcPts val="200"/>
              </a:spcAft>
            </a:pPr>
            <a:r>
              <a:rPr lang="en-GB" sz="2000" dirty="0"/>
              <a:t>precious</a:t>
            </a:r>
          </a:p>
          <a:p>
            <a:pPr fontAlgn="t">
              <a:lnSpc>
                <a:spcPct val="100000"/>
              </a:lnSpc>
              <a:spcAft>
                <a:spcPts val="200"/>
              </a:spcAft>
            </a:pPr>
            <a:r>
              <a:rPr lang="en-GB" sz="2000" dirty="0"/>
              <a:t>disastrous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451245908"/>
              </p:ext>
            </p:extLst>
          </p:nvPr>
        </p:nvGraphicFramePr>
        <p:xfrm>
          <a:off x="3429000" y="1311275"/>
          <a:ext cx="8533356" cy="5285122"/>
        </p:xfrm>
        <a:graphic>
          <a:graphicData uri="http://schemas.openxmlformats.org/drawingml/2006/table">
            <a:tbl>
              <a:tblPr firstRow="1" bandRow="1">
                <a:tableStyleId>{5940675A-B579-460E-94D1-54222C63F5DA}</a:tableStyleId>
              </a:tblPr>
              <a:tblGrid>
                <a:gridCol w="1531307">
                  <a:extLst>
                    <a:ext uri="{9D8B030D-6E8A-4147-A177-3AD203B41FA5}">
                      <a16:colId xmlns:a16="http://schemas.microsoft.com/office/drawing/2014/main" val="20000"/>
                    </a:ext>
                  </a:extLst>
                </a:gridCol>
                <a:gridCol w="7002049">
                  <a:extLst>
                    <a:ext uri="{9D8B030D-6E8A-4147-A177-3AD203B41FA5}">
                      <a16:colId xmlns:a16="http://schemas.microsoft.com/office/drawing/2014/main" val="20001"/>
                    </a:ext>
                  </a:extLst>
                </a:gridCol>
              </a:tblGrid>
              <a:tr h="1718462">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i="0" kern="1200" dirty="0">
                          <a:solidFill>
                            <a:schemeClr val="tx1"/>
                          </a:solidFill>
                          <a:effectLst/>
                          <a:latin typeface="Muli" pitchFamily="2" charset="77"/>
                          <a:ea typeface="+mn-ea"/>
                          <a:cs typeface="+mn-cs"/>
                        </a:rPr>
                        <a:t>Adding the suffix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turns a noun into an adjective. These rules generally apply:</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ending with 'e', drop ‘e’ and add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(adventure/adventurous)</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ending in 'y’, replace the 'y' with ‘</a:t>
                      </a:r>
                      <a:r>
                        <a:rPr lang="en-GB" sz="1600" b="0" i="0" kern="1200" dirty="0" err="1">
                          <a:solidFill>
                            <a:schemeClr val="tx1"/>
                          </a:solidFill>
                          <a:effectLst/>
                          <a:latin typeface="Muli" pitchFamily="2" charset="77"/>
                          <a:ea typeface="+mn-ea"/>
                          <a:cs typeface="+mn-cs"/>
                        </a:rPr>
                        <a:t>i</a:t>
                      </a:r>
                      <a:r>
                        <a:rPr lang="en-GB" sz="1600" b="0" i="0" kern="1200" dirty="0">
                          <a:solidFill>
                            <a:schemeClr val="tx1"/>
                          </a:solidFill>
                          <a:effectLst/>
                          <a:latin typeface="Muli" pitchFamily="2" charset="77"/>
                          <a:ea typeface="+mn-ea"/>
                          <a:cs typeface="+mn-cs"/>
                        </a:rPr>
                        <a:t>’ plus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(fury/furious)</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that ends with 'our’, change to 'or', then add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(humour/humorous) </a:t>
                      </a:r>
                    </a:p>
                    <a:p>
                      <a:pPr marL="0" indent="0">
                        <a:buFont typeface="Arial" panose="020B0604020202020204" pitchFamily="34" charset="0"/>
                        <a:buNone/>
                      </a:pPr>
                      <a:r>
                        <a:rPr lang="en-GB" sz="1600" b="0" i="0" kern="1200" dirty="0">
                          <a:solidFill>
                            <a:schemeClr val="tx1"/>
                          </a:solidFill>
                          <a:effectLst/>
                          <a:latin typeface="Muli" pitchFamily="2" charset="77"/>
                          <a:ea typeface="+mn-ea"/>
                          <a:cs typeface="+mn-cs"/>
                        </a:rPr>
                        <a:t>Demonstrate with danger, envy and humorous.</a:t>
                      </a:r>
                    </a:p>
                  </a:txBody>
                  <a:tcPr/>
                </a:tc>
                <a:extLst>
                  <a:ext uri="{0D108BD9-81ED-4DB2-BD59-A6C34878D82A}">
                    <a16:rowId xmlns:a16="http://schemas.microsoft.com/office/drawing/2014/main" val="10000"/>
                  </a:ext>
                </a:extLst>
              </a:tr>
              <a:tr h="1951473">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baseline="0" dirty="0">
                          <a:latin typeface="Muli" pitchFamily="2" charset="77"/>
                        </a:rPr>
                        <a:t>See if the children can work out what words ending in ‘</a:t>
                      </a:r>
                      <a:r>
                        <a:rPr lang="en-GB" sz="1600" b="0" i="0" baseline="0" dirty="0" err="1">
                          <a:latin typeface="Muli" pitchFamily="2" charset="77"/>
                        </a:rPr>
                        <a:t>ous</a:t>
                      </a:r>
                      <a:r>
                        <a:rPr lang="en-GB" sz="1600" b="0" i="0" baseline="0" dirty="0">
                          <a:latin typeface="Muli" pitchFamily="2" charset="77"/>
                        </a:rPr>
                        <a:t>’ actually mean.  (</a:t>
                      </a:r>
                      <a:r>
                        <a:rPr lang="en-GB" sz="1600" b="0" i="0" kern="1200" baseline="0" dirty="0">
                          <a:solidFill>
                            <a:schemeClr val="tx1"/>
                          </a:solidFill>
                          <a:effectLst/>
                          <a:latin typeface="Muli" pitchFamily="2" charset="77"/>
                          <a:ea typeface="+mn-ea"/>
                          <a:cs typeface="+mn-cs"/>
                        </a:rPr>
                        <a:t>Tip: i</a:t>
                      </a:r>
                      <a:r>
                        <a:rPr lang="en-GB" sz="1600" b="0" i="0" kern="1200" dirty="0">
                          <a:solidFill>
                            <a:schemeClr val="tx1"/>
                          </a:solidFill>
                          <a:effectLst/>
                          <a:latin typeface="Muli" pitchFamily="2" charset="77"/>
                          <a:ea typeface="+mn-ea"/>
                          <a:cs typeface="+mn-cs"/>
                        </a:rPr>
                        <a:t>t means 'full of’ – ‘poisonous’ means full of poison).</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Give children a set of cards in pairs or small groups and ask them to match the noun with the adjective. Does this help them to guess what the adjective means?</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Feedback matching cards and ideas for what it means.</a:t>
                      </a:r>
                      <a:endParaRPr lang="en-GB" sz="1600" b="0" i="0" baseline="0" dirty="0">
                        <a:latin typeface="Muli" pitchFamily="2" charset="77"/>
                      </a:endParaRPr>
                    </a:p>
                  </a:txBody>
                  <a:tcPr/>
                </a:tc>
                <a:extLst>
                  <a:ext uri="{0D108BD9-81ED-4DB2-BD59-A6C34878D82A}">
                    <a16:rowId xmlns:a16="http://schemas.microsoft.com/office/drawing/2014/main" val="10001"/>
                  </a:ext>
                </a:extLst>
              </a:tr>
              <a:tr h="1444642">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Provide the second card set to pairs, or small groups, and get children to turn them in to adjectives following the spelling rules.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You can extend some children if necessary by asking them to write a number of sentences using the newly formed adjectives.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8414767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1072119"/>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3110880951"/>
              </p:ext>
            </p:extLst>
          </p:nvPr>
        </p:nvGraphicFramePr>
        <p:xfrm>
          <a:off x="304800" y="2705965"/>
          <a:ext cx="11582400" cy="3041897"/>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67821">
                <a:tc>
                  <a:txBody>
                    <a:bodyPr/>
                    <a:lstStyle/>
                    <a:p>
                      <a:pPr algn="ctr" fontAlgn="t"/>
                      <a:r>
                        <a:rPr lang="en-GB" sz="2400" b="0" i="0" dirty="0">
                          <a:latin typeface="OpenDyslexicAlta" pitchFamily="2" charset="77"/>
                        </a:rPr>
                        <a:t>poison</a:t>
                      </a:r>
                    </a:p>
                  </a:txBody>
                  <a:tcPr anchor="ctr"/>
                </a:tc>
                <a:tc>
                  <a:txBody>
                    <a:bodyPr/>
                    <a:lstStyle/>
                    <a:p>
                      <a:pPr algn="ctr"/>
                      <a:r>
                        <a:rPr lang="en-GB" sz="2400" b="0" i="0" dirty="0">
                          <a:latin typeface="OpenDyslexicAlta" pitchFamily="2" charset="77"/>
                        </a:rPr>
                        <a:t>poisonous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danger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disastrous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marvel</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mountainous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dangerous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marvellous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mountains</a:t>
                      </a:r>
                    </a:p>
                  </a:txBody>
                  <a:tcPr anchor="ctr"/>
                </a:tc>
                <a:tc>
                  <a:txBody>
                    <a:bodyPr/>
                    <a:lstStyle/>
                    <a:p>
                      <a:pPr algn="ctr"/>
                      <a:r>
                        <a:rPr lang="en-GB" sz="2400" b="0" i="0" dirty="0">
                          <a:latin typeface="OpenDyslexicAlta" pitchFamily="2" charset="77"/>
                        </a:rPr>
                        <a:t>space</a:t>
                      </a:r>
                    </a:p>
                  </a:txBody>
                  <a:tcPr anchor="ctr"/>
                </a:tc>
                <a:extLst>
                  <a:ext uri="{0D108BD9-81ED-4DB2-BD59-A6C34878D82A}">
                    <a16:rowId xmlns:a16="http://schemas.microsoft.com/office/drawing/2014/main" val="2964611663"/>
                  </a:ext>
                </a:extLst>
              </a:tr>
              <a:tr h="1037038">
                <a:tc>
                  <a:txBody>
                    <a:bodyPr/>
                    <a:lstStyle/>
                    <a:p>
                      <a:pPr algn="ctr"/>
                      <a:r>
                        <a:rPr lang="en-GB" sz="2400" b="0" i="0" dirty="0">
                          <a:latin typeface="OpenDyslexicAlta" pitchFamily="2" charset="77"/>
                        </a:rPr>
                        <a:t>disaster</a:t>
                      </a:r>
                    </a:p>
                  </a:txBody>
                  <a:tcPr anchor="ctr"/>
                </a:tc>
                <a:tc>
                  <a:txBody>
                    <a:bodyPr/>
                    <a:lstStyle/>
                    <a:p>
                      <a:pPr algn="ctr"/>
                      <a:r>
                        <a:rPr lang="en-GB" sz="2400" b="0" i="0" dirty="0">
                          <a:latin typeface="OpenDyslexicAlta" pitchFamily="2" charset="77"/>
                        </a:rPr>
                        <a:t>spacious</a:t>
                      </a:r>
                    </a:p>
                  </a:txBody>
                  <a:tcPr anchor="ctr"/>
                </a:tc>
                <a:tc>
                  <a:txBody>
                    <a:bodyPr/>
                    <a:lstStyle/>
                    <a:p>
                      <a:pPr algn="ctr"/>
                      <a:r>
                        <a:rPr lang="en-GB" sz="2400" b="0" i="0" dirty="0">
                          <a:latin typeface="OpenDyslexicAlta" pitchFamily="2" charset="77"/>
                        </a:rPr>
                        <a:t>envy</a:t>
                      </a:r>
                    </a:p>
                  </a:txBody>
                  <a:tcPr anchor="ctr"/>
                </a:tc>
                <a:tc>
                  <a:txBody>
                    <a:bodyPr/>
                    <a:lstStyle/>
                    <a:p>
                      <a:pPr algn="ctr"/>
                      <a:r>
                        <a:rPr lang="en-GB" sz="2400" b="0" i="0" dirty="0">
                          <a:latin typeface="OpenDyslexicAlta" pitchFamily="2" charset="77"/>
                        </a:rPr>
                        <a:t>jealous</a:t>
                      </a:r>
                    </a:p>
                  </a:txBody>
                  <a:tcPr anchor="ctr"/>
                </a:tc>
                <a:tc>
                  <a:txBody>
                    <a:bodyPr/>
                    <a:lstStyle/>
                    <a:p>
                      <a:pPr algn="ctr"/>
                      <a:r>
                        <a:rPr lang="en-GB" sz="2400" b="0" i="0" dirty="0">
                          <a:latin typeface="OpenDyslexicAlta" pitchFamily="2" charset="77"/>
                        </a:rPr>
                        <a:t>envious</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50275803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172379"/>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822834351"/>
              </p:ext>
            </p:extLst>
          </p:nvPr>
        </p:nvGraphicFramePr>
        <p:xfrm>
          <a:off x="1011534" y="2801006"/>
          <a:ext cx="10168932" cy="3041897"/>
        </p:xfrm>
        <a:graphic>
          <a:graphicData uri="http://schemas.openxmlformats.org/drawingml/2006/table">
            <a:tbl>
              <a:tblPr firstRow="1" bandRow="1">
                <a:tableStyleId>{5940675A-B579-460E-94D1-54222C63F5DA}</a:tableStyleId>
              </a:tblPr>
              <a:tblGrid>
                <a:gridCol w="3523936">
                  <a:extLst>
                    <a:ext uri="{9D8B030D-6E8A-4147-A177-3AD203B41FA5}">
                      <a16:colId xmlns:a16="http://schemas.microsoft.com/office/drawing/2014/main" val="3529516601"/>
                    </a:ext>
                  </a:extLst>
                </a:gridCol>
                <a:gridCol w="3255352">
                  <a:extLst>
                    <a:ext uri="{9D8B030D-6E8A-4147-A177-3AD203B41FA5}">
                      <a16:colId xmlns:a16="http://schemas.microsoft.com/office/drawing/2014/main" val="345942729"/>
                    </a:ext>
                  </a:extLst>
                </a:gridCol>
                <a:gridCol w="3389644">
                  <a:extLst>
                    <a:ext uri="{9D8B030D-6E8A-4147-A177-3AD203B41FA5}">
                      <a16:colId xmlns:a16="http://schemas.microsoft.com/office/drawing/2014/main" val="185187011"/>
                    </a:ext>
                  </a:extLst>
                </a:gridCol>
              </a:tblGrid>
              <a:tr h="967821">
                <a:tc>
                  <a:txBody>
                    <a:bodyPr/>
                    <a:lstStyle/>
                    <a:p>
                      <a:pPr algn="ctr" fontAlgn="t"/>
                      <a:r>
                        <a:rPr lang="en-GB" sz="2800" b="0" i="0" dirty="0">
                          <a:latin typeface="OpenDyslexicAlta" pitchFamily="2" charset="77"/>
                        </a:rPr>
                        <a:t>fury    </a:t>
                      </a:r>
                    </a:p>
                  </a:txBody>
                  <a:tcPr anchor="ctr"/>
                </a:tc>
                <a:tc>
                  <a:txBody>
                    <a:bodyPr/>
                    <a:lstStyle/>
                    <a:p>
                      <a:pPr algn="ctr"/>
                      <a:r>
                        <a:rPr lang="en-GB" sz="2800" b="0" i="0" dirty="0">
                          <a:latin typeface="OpenDyslexicAlta" pitchFamily="2" charset="77"/>
                        </a:rPr>
                        <a:t>fame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adventure</a:t>
                      </a:r>
                    </a:p>
                  </a:txBody>
                  <a:tcPr anchor="ctr"/>
                </a:tc>
                <a:extLst>
                  <a:ext uri="{0D108BD9-81ED-4DB2-BD59-A6C34878D82A}">
                    <a16:rowId xmlns:a16="http://schemas.microsoft.com/office/drawing/2014/main" val="2756955956"/>
                  </a:ext>
                </a:extLst>
              </a:tr>
              <a:tr h="1037038">
                <a:tc>
                  <a:txBody>
                    <a:bodyPr/>
                    <a:lstStyle/>
                    <a:p>
                      <a:pPr algn="ctr"/>
                      <a:r>
                        <a:rPr lang="en-GB" sz="2800" b="0" i="0" dirty="0">
                          <a:latin typeface="OpenDyslexicAlta" pitchFamily="2" charset="77"/>
                        </a:rPr>
                        <a:t>ridicule</a:t>
                      </a:r>
                    </a:p>
                  </a:txBody>
                  <a:tcPr anchor="ctr"/>
                </a:tc>
                <a:tc>
                  <a:txBody>
                    <a:bodyPr/>
                    <a:lstStyle/>
                    <a:p>
                      <a:pPr algn="ctr"/>
                      <a:r>
                        <a:rPr lang="en-GB" sz="2800" b="0" i="0" dirty="0">
                          <a:latin typeface="OpenDyslexicAlta" pitchFamily="2" charset="77"/>
                        </a:rPr>
                        <a:t>luxury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peril</a:t>
                      </a:r>
                    </a:p>
                  </a:txBody>
                  <a:tcPr anchor="ctr"/>
                </a:tc>
                <a:extLst>
                  <a:ext uri="{0D108BD9-81ED-4DB2-BD59-A6C34878D82A}">
                    <a16:rowId xmlns:a16="http://schemas.microsoft.com/office/drawing/2014/main" val="2964611663"/>
                  </a:ext>
                </a:extLst>
              </a:tr>
              <a:tr h="1037038">
                <a:tc>
                  <a:txBody>
                    <a:bodyPr/>
                    <a:lstStyle/>
                    <a:p>
                      <a:pPr algn="ctr"/>
                      <a:r>
                        <a:rPr lang="en-GB" sz="2800" b="0" i="0" dirty="0">
                          <a:latin typeface="OpenDyslexicAlta" pitchFamily="2" charset="77"/>
                        </a:rPr>
                        <a:t>disaster</a:t>
                      </a:r>
                    </a:p>
                  </a:txBody>
                  <a:tcPr anchor="ctr"/>
                </a:tc>
                <a:tc>
                  <a:txBody>
                    <a:bodyPr/>
                    <a:lstStyle/>
                    <a:p>
                      <a:pPr algn="ctr"/>
                      <a:r>
                        <a:rPr lang="en-GB" sz="2800" b="0" i="0" dirty="0">
                          <a:latin typeface="OpenDyslexicAlta" pitchFamily="2" charset="77"/>
                        </a:rPr>
                        <a:t>danger</a:t>
                      </a:r>
                    </a:p>
                  </a:txBody>
                  <a:tcPr anchor="ctr"/>
                </a:tc>
                <a:tc>
                  <a:txBody>
                    <a:bodyPr/>
                    <a:lstStyle/>
                    <a:p>
                      <a:pPr algn="ctr"/>
                      <a:r>
                        <a:rPr lang="en-GB" sz="2800" b="0" i="0" dirty="0">
                          <a:latin typeface="OpenDyslexicAlta" pitchFamily="2" charset="77"/>
                        </a:rPr>
                        <a:t>outrage</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16881370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98513476"/>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538043347"/>
                    </a:ext>
                  </a:extLst>
                </a:gridCol>
                <a:gridCol w="1858433">
                  <a:extLst>
                    <a:ext uri="{9D8B030D-6E8A-4147-A177-3AD203B41FA5}">
                      <a16:colId xmlns:a16="http://schemas.microsoft.com/office/drawing/2014/main" val="382529021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4899222"/>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118040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49677069"/>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39868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_an__</a:t>
                      </a:r>
                      <a:r>
                        <a:rPr lang="en-GB" sz="3200" b="0" i="0" dirty="0" err="1">
                          <a:latin typeface="OpenDyslexicAlta" pitchFamily="2" charset="77"/>
                          <a:ea typeface="OpenDyslexic" charset="0"/>
                          <a:cs typeface="OpenDyslexic" charset="0"/>
                        </a:rPr>
                        <a:t>rous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m_r_el_ous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____</a:t>
                      </a:r>
                      <a:r>
                        <a:rPr lang="en-GB" sz="3200" b="0" i="0" dirty="0" err="1">
                          <a:latin typeface="OpenDyslexicAlta" pitchFamily="2" charset="77"/>
                          <a:ea typeface="OpenDyslexic" charset="0"/>
                          <a:cs typeface="OpenDyslexic" charset="0"/>
                        </a:rPr>
                        <a:t>lous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j__</a:t>
                      </a:r>
                      <a:r>
                        <a:rPr lang="en-GB" sz="3200" b="0" i="0" dirty="0" err="1">
                          <a:latin typeface="OpenDyslexicAlta" pitchFamily="2" charset="77"/>
                          <a:ea typeface="OpenDyslexic" charset="0"/>
                          <a:cs typeface="OpenDyslexic" charset="0"/>
                        </a:rPr>
                        <a:t>lous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m__</a:t>
                      </a:r>
                      <a:r>
                        <a:rPr lang="en-GB" sz="3200" b="0" i="0" dirty="0" err="1">
                          <a:latin typeface="OpenDyslexicAlta" pitchFamily="2" charset="77"/>
                          <a:ea typeface="OpenDyslexic" charset="0"/>
                          <a:cs typeface="OpenDyslexic" charset="0"/>
                        </a:rPr>
                        <a:t>nt</a:t>
                      </a:r>
                      <a:r>
                        <a:rPr lang="en-GB" sz="3200" b="0" i="0" dirty="0">
                          <a:latin typeface="OpenDyslexicAlta" pitchFamily="2" charset="77"/>
                          <a:ea typeface="OpenDyslexic" charset="0"/>
                          <a:cs typeface="OpenDyslexic" charset="0"/>
                        </a:rPr>
                        <a:t>__</a:t>
                      </a:r>
                      <a:r>
                        <a:rPr lang="en-GB" sz="3200" b="0" i="0" dirty="0" err="1">
                          <a:latin typeface="OpenDyslexicAlta" pitchFamily="2" charset="77"/>
                          <a:ea typeface="OpenDyslexic" charset="0"/>
                          <a:cs typeface="OpenDyslexic" charset="0"/>
                        </a:rPr>
                        <a:t>n__s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p____nous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tre</a:t>
                      </a: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dous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pre__</a:t>
                      </a:r>
                      <a:r>
                        <a:rPr lang="en-GB" sz="3200" b="0" i="0" dirty="0" err="1">
                          <a:latin typeface="OpenDyslexicAlta" pitchFamily="2" charset="77"/>
                          <a:ea typeface="OpenDyslexic" charset="0"/>
                          <a:cs typeface="OpenDyslexic" charset="0"/>
                        </a:rPr>
                        <a:t>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enor</a:t>
                      </a:r>
                      <a:r>
                        <a:rPr lang="en-GB" sz="3200" b="0" i="0" dirty="0">
                          <a:latin typeface="OpenDyslexicAlta" pitchFamily="2" charset="77"/>
                          <a:ea typeface="OpenDyslexic" charset="0"/>
                          <a:cs typeface="OpenDyslexic" charset="0"/>
                        </a:rPr>
                        <a:t>____</a:t>
                      </a:r>
                    </a:p>
                  </a:txBody>
                  <a:tcPr/>
                </a:tc>
                <a:tc>
                  <a:txBody>
                    <a:bodyPr/>
                    <a:lstStyle/>
                    <a:p>
                      <a:pPr algn="ctr"/>
                      <a:r>
                        <a:rPr lang="en-GB" sz="3200" b="0" i="0" dirty="0" err="1">
                          <a:latin typeface="OpenDyslexicAlta" pitchFamily="2" charset="77"/>
                          <a:ea typeface="OpenDyslexic" charset="0"/>
                          <a:cs typeface="OpenDyslexic" charset="0"/>
                        </a:rPr>
                        <a:t>disa</a:t>
                      </a: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4186053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99221991"/>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415806053"/>
              </p:ext>
            </p:extLst>
          </p:nvPr>
        </p:nvGraphicFramePr>
        <p:xfrm>
          <a:off x="339868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u="sng" dirty="0">
                          <a:solidFill>
                            <a:srgbClr val="FF3860"/>
                          </a:solidFill>
                          <a:latin typeface="OpenDyslexicAlta" pitchFamily="2" charset="77"/>
                          <a:ea typeface="OpenDyslexic" charset="0"/>
                          <a:cs typeface="OpenDyslexic" charset="0"/>
                        </a:rPr>
                        <a:t>d</a:t>
                      </a:r>
                      <a:r>
                        <a:rPr lang="en-GB" sz="3200" b="0" i="0" dirty="0">
                          <a:latin typeface="OpenDyslexicAlta" pitchFamily="2" charset="77"/>
                          <a:ea typeface="OpenDyslexic" charset="0"/>
                          <a:cs typeface="OpenDyslexic" charset="0"/>
                        </a:rPr>
                        <a:t>an</a:t>
                      </a:r>
                      <a:r>
                        <a:rPr lang="en-GB" sz="3200" b="0" i="0" u="sng" dirty="0">
                          <a:solidFill>
                            <a:srgbClr val="FF3860"/>
                          </a:solidFill>
                          <a:latin typeface="OpenDyslexicAlta" pitchFamily="2" charset="77"/>
                          <a:ea typeface="OpenDyslexic" charset="0"/>
                          <a:cs typeface="OpenDyslexic" charset="0"/>
                        </a:rPr>
                        <a:t>ge</a:t>
                      </a:r>
                      <a:r>
                        <a:rPr lang="en-GB" sz="3200" b="0" i="0" dirty="0">
                          <a:latin typeface="OpenDyslexicAlta" pitchFamily="2" charset="77"/>
                          <a:ea typeface="OpenDyslexic" charset="0"/>
                          <a:cs typeface="OpenDyslexic" charset="0"/>
                        </a:rPr>
                        <a:t>rous</a:t>
                      </a:r>
                    </a:p>
                  </a:txBody>
                  <a:tcPr/>
                </a:tc>
                <a:tc>
                  <a:txBody>
                    <a:bodyPr/>
                    <a:lstStyle/>
                    <a:p>
                      <a:pPr algn="ctr"/>
                      <a:r>
                        <a:rPr lang="en-GB" sz="3200" b="0" i="0" dirty="0">
                          <a:latin typeface="OpenDyslexicAlta" pitchFamily="2" charset="77"/>
                          <a:ea typeface="OpenDyslexic" charset="0"/>
                          <a:cs typeface="OpenDyslexic" charset="0"/>
                        </a:rPr>
                        <a:t>m</a:t>
                      </a:r>
                      <a:r>
                        <a:rPr lang="en-GB" sz="3200" b="0" i="0" u="sng" dirty="0">
                          <a:solidFill>
                            <a:srgbClr val="FF3860"/>
                          </a:solidFill>
                          <a:latin typeface="OpenDyslexicAlta" pitchFamily="2" charset="77"/>
                          <a:ea typeface="OpenDyslexic" charset="0"/>
                          <a:cs typeface="OpenDyslexic" charset="0"/>
                        </a:rPr>
                        <a:t>a</a:t>
                      </a:r>
                      <a:r>
                        <a:rPr lang="en-GB" sz="3200" b="0" i="0" dirty="0">
                          <a:latin typeface="OpenDyslexicAlta" pitchFamily="2" charset="77"/>
                          <a:ea typeface="OpenDyslexic" charset="0"/>
                          <a:cs typeface="OpenDyslexic" charset="0"/>
                        </a:rPr>
                        <a:t>r</a:t>
                      </a:r>
                      <a:r>
                        <a:rPr lang="en-GB" sz="3200" b="0" i="0" u="sng" dirty="0">
                          <a:solidFill>
                            <a:srgbClr val="FF3860"/>
                          </a:solidFill>
                          <a:latin typeface="OpenDyslexicAlta" pitchFamily="2" charset="77"/>
                          <a:ea typeface="OpenDyslexic" charset="0"/>
                          <a:cs typeface="OpenDyslexic" charset="0"/>
                        </a:rPr>
                        <a:t>v</a:t>
                      </a:r>
                      <a:r>
                        <a:rPr lang="en-GB" sz="3200" b="0" i="0" dirty="0">
                          <a:latin typeface="OpenDyslexicAlta" pitchFamily="2" charset="77"/>
                          <a:ea typeface="OpenDyslexic" charset="0"/>
                          <a:cs typeface="OpenDyslexic" charset="0"/>
                        </a:rPr>
                        <a:t>el</a:t>
                      </a:r>
                      <a:r>
                        <a:rPr lang="en-GB" sz="3200" b="0" i="0" u="sng" dirty="0">
                          <a:solidFill>
                            <a:srgbClr val="FF3860"/>
                          </a:solidFill>
                          <a:latin typeface="OpenDyslexicAlta" pitchFamily="2" charset="77"/>
                          <a:ea typeface="OpenDyslexic" charset="0"/>
                          <a:cs typeface="OpenDyslexic" charset="0"/>
                        </a:rPr>
                        <a:t>l</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1"/>
                  </a:ext>
                </a:extLst>
              </a:tr>
              <a:tr h="838200">
                <a:tc>
                  <a:txBody>
                    <a:bodyPr/>
                    <a:lstStyle/>
                    <a:p>
                      <a:pPr algn="ctr"/>
                      <a:r>
                        <a:rPr lang="en-GB" sz="3200" b="0" i="0" u="sng" dirty="0">
                          <a:solidFill>
                            <a:srgbClr val="FF3860"/>
                          </a:solidFill>
                          <a:latin typeface="OpenDyslexicAlta" pitchFamily="2" charset="77"/>
                          <a:ea typeface="OpenDyslexic" charset="0"/>
                          <a:cs typeface="OpenDyslexic" charset="0"/>
                        </a:rPr>
                        <a:t>peri</a:t>
                      </a:r>
                      <a:r>
                        <a:rPr lang="en-GB" sz="3200" b="0" i="0" dirty="0">
                          <a:latin typeface="OpenDyslexicAlta" pitchFamily="2" charset="77"/>
                          <a:ea typeface="OpenDyslexic" charset="0"/>
                          <a:cs typeface="OpenDyslexic" charset="0"/>
                        </a:rPr>
                        <a:t>lous</a:t>
                      </a:r>
                    </a:p>
                  </a:txBody>
                  <a:tcPr/>
                </a:tc>
                <a:tc>
                  <a:txBody>
                    <a:bodyPr/>
                    <a:lstStyle/>
                    <a:p>
                      <a:pPr algn="ctr"/>
                      <a:r>
                        <a:rPr lang="en-GB" sz="3200" b="0" i="0" dirty="0">
                          <a:latin typeface="OpenDyslexicAlta" pitchFamily="2" charset="77"/>
                          <a:ea typeface="OpenDyslexic" charset="0"/>
                          <a:cs typeface="OpenDyslexic" charset="0"/>
                        </a:rPr>
                        <a:t>j</a:t>
                      </a:r>
                      <a:r>
                        <a:rPr lang="en-GB" sz="3200" b="0" i="0" u="sng" dirty="0">
                          <a:solidFill>
                            <a:srgbClr val="FF3860"/>
                          </a:solidFill>
                          <a:latin typeface="OpenDyslexicAlta" pitchFamily="2" charset="77"/>
                          <a:ea typeface="OpenDyslexic" charset="0"/>
                          <a:cs typeface="OpenDyslexic" charset="0"/>
                        </a:rPr>
                        <a:t>ea</a:t>
                      </a:r>
                      <a:r>
                        <a:rPr lang="en-GB" sz="3200" b="0" i="0" dirty="0">
                          <a:latin typeface="OpenDyslexicAlta" pitchFamily="2" charset="77"/>
                          <a:ea typeface="OpenDyslexic" charset="0"/>
                          <a:cs typeface="OpenDyslexic" charset="0"/>
                        </a:rPr>
                        <a:t>lous</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m</a:t>
                      </a:r>
                      <a:r>
                        <a:rPr lang="en-GB" sz="3200" b="0" i="0" u="sng" dirty="0">
                          <a:solidFill>
                            <a:srgbClr val="FF3860"/>
                          </a:solidFill>
                          <a:latin typeface="OpenDyslexicAlta" pitchFamily="2" charset="77"/>
                          <a:ea typeface="OpenDyslexic" charset="0"/>
                          <a:cs typeface="OpenDyslexic" charset="0"/>
                        </a:rPr>
                        <a:t>ou</a:t>
                      </a:r>
                      <a:r>
                        <a:rPr lang="en-GB" sz="3200" b="0" i="0" dirty="0">
                          <a:latin typeface="OpenDyslexicAlta" pitchFamily="2" charset="77"/>
                          <a:ea typeface="OpenDyslexic" charset="0"/>
                          <a:cs typeface="OpenDyslexic" charset="0"/>
                        </a:rPr>
                        <a:t>nt</a:t>
                      </a:r>
                      <a:r>
                        <a:rPr lang="en-GB" sz="3200" b="0" i="0" u="sng" dirty="0">
                          <a:solidFill>
                            <a:srgbClr val="FF3860"/>
                          </a:solidFill>
                          <a:latin typeface="OpenDyslexicAlta" pitchFamily="2" charset="77"/>
                          <a:ea typeface="OpenDyslexic" charset="0"/>
                          <a:cs typeface="OpenDyslexic" charset="0"/>
                        </a:rPr>
                        <a:t>ai</a:t>
                      </a:r>
                      <a:r>
                        <a:rPr lang="en-GB" sz="3200" b="0" i="0" dirty="0">
                          <a:latin typeface="OpenDyslexicAlta" pitchFamily="2" charset="77"/>
                          <a:ea typeface="OpenDyslexic" charset="0"/>
                          <a:cs typeface="OpenDyslexic" charset="0"/>
                        </a:rPr>
                        <a:t>n</a:t>
                      </a:r>
                      <a:r>
                        <a:rPr lang="en-GB" sz="3200" b="0" i="0" u="sng" dirty="0">
                          <a:solidFill>
                            <a:srgbClr val="FF3860"/>
                          </a:solidFill>
                          <a:latin typeface="OpenDyslexicAlta" pitchFamily="2" charset="77"/>
                          <a:ea typeface="OpenDyslexic" charset="0"/>
                          <a:cs typeface="OpenDyslexic" charset="0"/>
                        </a:rPr>
                        <a:t>ou</a:t>
                      </a:r>
                      <a:r>
                        <a:rPr lang="en-GB" sz="3200" b="0" i="0" dirty="0">
                          <a:latin typeface="OpenDyslexicAlta" pitchFamily="2" charset="77"/>
                          <a:ea typeface="OpenDyslexic" charset="0"/>
                          <a:cs typeface="OpenDyslexic" charset="0"/>
                        </a:rPr>
                        <a:t>s</a:t>
                      </a:r>
                    </a:p>
                  </a:txBody>
                  <a:tcPr/>
                </a:tc>
                <a:tc>
                  <a:txBody>
                    <a:bodyPr/>
                    <a:lstStyle/>
                    <a:p>
                      <a:pPr algn="ctr"/>
                      <a:r>
                        <a:rPr lang="en-GB" sz="3200" b="0" i="0" dirty="0">
                          <a:latin typeface="OpenDyslexicAlta" pitchFamily="2" charset="77"/>
                          <a:ea typeface="OpenDyslexic" charset="0"/>
                          <a:cs typeface="OpenDyslexic" charset="0"/>
                        </a:rPr>
                        <a:t>p</a:t>
                      </a:r>
                      <a:r>
                        <a:rPr lang="en-GB" sz="3200" b="0" i="0" u="sng" dirty="0">
                          <a:solidFill>
                            <a:srgbClr val="FF3860"/>
                          </a:solidFill>
                          <a:latin typeface="OpenDyslexicAlta" pitchFamily="2" charset="77"/>
                          <a:ea typeface="OpenDyslexic" charset="0"/>
                          <a:cs typeface="OpenDyslexic" charset="0"/>
                        </a:rPr>
                        <a:t>oiso</a:t>
                      </a:r>
                      <a:r>
                        <a:rPr lang="en-GB" sz="3200" b="0" i="0" dirty="0">
                          <a:latin typeface="OpenDyslexicAlta" pitchFamily="2" charset="77"/>
                          <a:ea typeface="OpenDyslexic" charset="0"/>
                          <a:cs typeface="OpenDyslexic" charset="0"/>
                        </a:rPr>
                        <a:t>nous</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tre</a:t>
                      </a:r>
                      <a:r>
                        <a:rPr lang="en-GB" sz="3200" b="0" i="0" u="sng" dirty="0">
                          <a:solidFill>
                            <a:srgbClr val="FF3860"/>
                          </a:solidFill>
                          <a:latin typeface="OpenDyslexicAlta" pitchFamily="2" charset="77"/>
                          <a:ea typeface="OpenDyslexic" charset="0"/>
                          <a:cs typeface="OpenDyslexic" charset="0"/>
                        </a:rPr>
                        <a:t>men</a:t>
                      </a:r>
                      <a:r>
                        <a:rPr lang="en-GB" sz="3200" b="0" i="0" dirty="0">
                          <a:latin typeface="OpenDyslexicAlta" pitchFamily="2" charset="77"/>
                          <a:ea typeface="OpenDyslexic" charset="0"/>
                          <a:cs typeface="OpenDyslexic" charset="0"/>
                        </a:rPr>
                        <a:t>dous</a:t>
                      </a:r>
                    </a:p>
                  </a:txBody>
                  <a:tcPr/>
                </a:tc>
                <a:tc>
                  <a:txBody>
                    <a:bodyPr/>
                    <a:lstStyle/>
                    <a:p>
                      <a:pPr algn="ctr"/>
                      <a:r>
                        <a:rPr lang="en-GB" sz="3200" b="0" i="0" dirty="0">
                          <a:latin typeface="OpenDyslexicAlta" pitchFamily="2" charset="77"/>
                          <a:ea typeface="OpenDyslexic" charset="0"/>
                          <a:cs typeface="OpenDyslexic" charset="0"/>
                        </a:rPr>
                        <a:t>pre</a:t>
                      </a:r>
                      <a:r>
                        <a:rPr lang="en-GB" sz="3200" b="0" i="0" u="sng" dirty="0">
                          <a:solidFill>
                            <a:srgbClr val="FF3860"/>
                          </a:solidFill>
                          <a:latin typeface="OpenDyslexicAlta" pitchFamily="2" charset="77"/>
                          <a:ea typeface="OpenDyslexic" charset="0"/>
                          <a:cs typeface="OpenDyslexic" charset="0"/>
                        </a:rPr>
                        <a:t>ci</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enor</a:t>
                      </a:r>
                      <a:r>
                        <a:rPr lang="en-GB" sz="3200" b="0" i="0" u="sng" dirty="0">
                          <a:solidFill>
                            <a:srgbClr val="FF3860"/>
                          </a:solidFill>
                          <a:latin typeface="OpenDyslexicAlta" pitchFamily="2" charset="77"/>
                          <a:ea typeface="OpenDyslexic" charset="0"/>
                          <a:cs typeface="OpenDyslexic" charset="0"/>
                        </a:rPr>
                        <a:t>mous</a:t>
                      </a:r>
                    </a:p>
                  </a:txBody>
                  <a:tcPr/>
                </a:tc>
                <a:tc>
                  <a:txBody>
                    <a:bodyPr/>
                    <a:lstStyle/>
                    <a:p>
                      <a:pPr algn="ctr"/>
                      <a:r>
                        <a:rPr lang="en-GB" sz="3200" b="0" i="0" dirty="0">
                          <a:latin typeface="OpenDyslexicAlta" pitchFamily="2" charset="77"/>
                          <a:ea typeface="OpenDyslexic" charset="0"/>
                          <a:cs typeface="OpenDyslexic" charset="0"/>
                        </a:rPr>
                        <a:t>disa</a:t>
                      </a:r>
                      <a:r>
                        <a:rPr lang="en-GB" sz="3200" b="0" i="0" u="sng" dirty="0">
                          <a:solidFill>
                            <a:srgbClr val="FF3860"/>
                          </a:solidFill>
                          <a:latin typeface="OpenDyslexicAlta" pitchFamily="2" charset="77"/>
                          <a:ea typeface="OpenDyslexic" charset="0"/>
                          <a:cs typeface="OpenDyslexic" charset="0"/>
                        </a:rPr>
                        <a:t>str</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16747894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ous</a:t>
            </a:r>
            <a:r>
              <a:rPr lang="en-GB" dirty="0"/>
              <a:t>’. The final ‘e’ of the root word must be kept if the sound of ‘g’ is to be kept.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15</a:t>
            </a:r>
          </a:p>
        </p:txBody>
      </p:sp>
    </p:spTree>
    <p:extLst>
      <p:ext uri="{BB962C8B-B14F-4D97-AF65-F5344CB8AC3E}">
        <p14:creationId xmlns:p14="http://schemas.microsoft.com/office/powerpoint/2010/main" val="112281125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ous</a:t>
            </a:r>
            <a:r>
              <a:rPr lang="en-GB" dirty="0"/>
              <a:t>.’  The final ‘e’ of the root word must be kept if the sound of ‘g’ is to be kept.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courageous</a:t>
            </a:r>
          </a:p>
          <a:p>
            <a:pPr fontAlgn="t">
              <a:lnSpc>
                <a:spcPct val="100000"/>
              </a:lnSpc>
              <a:spcAft>
                <a:spcPts val="200"/>
              </a:spcAft>
            </a:pPr>
            <a:r>
              <a:rPr lang="en-GB" sz="2000" dirty="0"/>
              <a:t>outrageous</a:t>
            </a:r>
          </a:p>
          <a:p>
            <a:pPr fontAlgn="t">
              <a:lnSpc>
                <a:spcPct val="100000"/>
              </a:lnSpc>
              <a:spcAft>
                <a:spcPts val="200"/>
              </a:spcAft>
            </a:pPr>
            <a:r>
              <a:rPr lang="en-GB" sz="2000" dirty="0"/>
              <a:t>nervous</a:t>
            </a:r>
          </a:p>
          <a:p>
            <a:pPr fontAlgn="t">
              <a:lnSpc>
                <a:spcPct val="100000"/>
              </a:lnSpc>
              <a:spcAft>
                <a:spcPts val="200"/>
              </a:spcAft>
            </a:pPr>
            <a:r>
              <a:rPr lang="en-GB" sz="2000" dirty="0"/>
              <a:t>famous</a:t>
            </a:r>
          </a:p>
          <a:p>
            <a:pPr fontAlgn="t">
              <a:lnSpc>
                <a:spcPct val="100000"/>
              </a:lnSpc>
              <a:spcAft>
                <a:spcPts val="200"/>
              </a:spcAft>
            </a:pPr>
            <a:r>
              <a:rPr lang="en-GB" sz="2000" dirty="0"/>
              <a:t>adventurous</a:t>
            </a:r>
          </a:p>
          <a:p>
            <a:pPr fontAlgn="t">
              <a:lnSpc>
                <a:spcPct val="100000"/>
              </a:lnSpc>
              <a:spcAft>
                <a:spcPts val="200"/>
              </a:spcAft>
            </a:pPr>
            <a:r>
              <a:rPr lang="en-GB" sz="2000" dirty="0"/>
              <a:t>disadvantageous</a:t>
            </a:r>
          </a:p>
          <a:p>
            <a:pPr fontAlgn="t">
              <a:lnSpc>
                <a:spcPct val="100000"/>
              </a:lnSpc>
              <a:spcAft>
                <a:spcPts val="200"/>
              </a:spcAft>
            </a:pPr>
            <a:r>
              <a:rPr lang="en-GB" sz="2000" dirty="0"/>
              <a:t>ridiculous</a:t>
            </a:r>
          </a:p>
          <a:p>
            <a:pPr fontAlgn="t">
              <a:lnSpc>
                <a:spcPct val="100000"/>
              </a:lnSpc>
              <a:spcAft>
                <a:spcPts val="200"/>
              </a:spcAft>
            </a:pPr>
            <a:r>
              <a:rPr lang="en-GB" sz="2000" dirty="0"/>
              <a:t>carnivorous</a:t>
            </a:r>
          </a:p>
          <a:p>
            <a:pPr fontAlgn="t">
              <a:lnSpc>
                <a:spcPct val="100000"/>
              </a:lnSpc>
              <a:spcAft>
                <a:spcPts val="200"/>
              </a:spcAft>
            </a:pPr>
            <a:r>
              <a:rPr lang="en-GB" sz="2000" dirty="0"/>
              <a:t>rapturous</a:t>
            </a:r>
          </a:p>
          <a:p>
            <a:pPr fontAlgn="t">
              <a:lnSpc>
                <a:spcPct val="100000"/>
              </a:lnSpc>
              <a:spcAft>
                <a:spcPts val="200"/>
              </a:spcAft>
            </a:pPr>
            <a:r>
              <a:rPr lang="en-GB" sz="2000" dirty="0"/>
              <a:t>torturous</a:t>
            </a:r>
          </a:p>
          <a:p>
            <a:endParaRPr lang="en-GB" sz="2800"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94604333"/>
              </p:ext>
            </p:extLst>
          </p:nvPr>
        </p:nvGraphicFramePr>
        <p:xfrm>
          <a:off x="3429000" y="1311275"/>
          <a:ext cx="8363607" cy="537452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99078">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are looking again at the ‘</a:t>
                      </a:r>
                      <a:r>
                        <a:rPr lang="en-GB" sz="1700" b="0" i="0" dirty="0" err="1">
                          <a:latin typeface="Muli" pitchFamily="2" charset="77"/>
                        </a:rPr>
                        <a:t>ous</a:t>
                      </a:r>
                      <a:r>
                        <a:rPr lang="en-GB" sz="1700" b="0" i="0" dirty="0">
                          <a:latin typeface="Muli" pitchFamily="2" charset="77"/>
                        </a:rPr>
                        <a:t>’ suffix. The added rule here is that if the ‘g’ (sounded as a /j/)  is to be kept then the ‘e’ remains on the end.</a:t>
                      </a:r>
                      <a:br>
                        <a:rPr lang="en-GB" sz="1700" b="0" i="0" dirty="0">
                          <a:latin typeface="Muli" pitchFamily="2" charset="77"/>
                        </a:rPr>
                      </a:br>
                      <a:r>
                        <a:rPr lang="en-GB" sz="1700" b="0" i="0" dirty="0">
                          <a:latin typeface="Muli" pitchFamily="2" charset="77"/>
                        </a:rPr>
                        <a:t/>
                      </a:r>
                      <a:br>
                        <a:rPr lang="en-GB" sz="1700" b="0" i="0" dirty="0">
                          <a:latin typeface="Muli" pitchFamily="2" charset="77"/>
                        </a:rPr>
                      </a:br>
                      <a:endParaRPr lang="en-GB" sz="1700" b="0" i="0" dirty="0">
                        <a:latin typeface="Muli" pitchFamily="2" charset="77"/>
                      </a:endParaRPr>
                    </a:p>
                  </a:txBody>
                  <a:tcPr/>
                </a:tc>
                <a:extLst>
                  <a:ext uri="{0D108BD9-81ED-4DB2-BD59-A6C34878D82A}">
                    <a16:rowId xmlns:a16="http://schemas.microsoft.com/office/drawing/2014/main" val="10000"/>
                  </a:ext>
                </a:extLst>
              </a:tr>
              <a:tr h="202713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children which of these words has a ‘g’ (/j/) sound.</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famous                        courageous                          nervous</a:t>
                      </a:r>
                    </a:p>
                    <a:p>
                      <a:endParaRPr lang="en-GB" sz="1700" b="0" i="0" baseline="0" dirty="0">
                        <a:latin typeface="Muli" pitchFamily="2" charset="77"/>
                      </a:endParaRPr>
                    </a:p>
                    <a:p>
                      <a:r>
                        <a:rPr lang="en-GB" sz="1700" b="0" i="0" baseline="0" dirty="0">
                          <a:latin typeface="Muli" pitchFamily="2" charset="77"/>
                        </a:rPr>
                        <a:t>Point out that the usual rule when adding ‘</a:t>
                      </a:r>
                      <a:r>
                        <a:rPr lang="en-GB" sz="1700" b="0" i="0" baseline="0" dirty="0" err="1">
                          <a:latin typeface="Muli" pitchFamily="2" charset="77"/>
                        </a:rPr>
                        <a:t>ous</a:t>
                      </a:r>
                      <a:r>
                        <a:rPr lang="en-GB" sz="1700" b="0" i="0" baseline="0" dirty="0">
                          <a:latin typeface="Muli" pitchFamily="2" charset="77"/>
                        </a:rPr>
                        <a:t>’ is to remove the ‘e’ from the end of the root word and add ‘</a:t>
                      </a:r>
                      <a:r>
                        <a:rPr lang="en-GB" sz="1700" b="0" i="0" baseline="0" dirty="0" err="1">
                          <a:latin typeface="Muli" pitchFamily="2" charset="77"/>
                        </a:rPr>
                        <a:t>ous</a:t>
                      </a:r>
                      <a:r>
                        <a:rPr lang="en-GB" sz="1700" b="0" i="0" baseline="0" dirty="0">
                          <a:latin typeface="Muli" pitchFamily="2" charset="77"/>
                        </a:rPr>
                        <a:t>’, however when the word has a ‘g’ /j/ sound then the ‘e’ remain on the end. </a:t>
                      </a: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1823603">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Have children write ‘disadvantageous’ on their mini white board and then see who can add the most spelling list words to their scrabble web in  7 minutes. Use power point slide to support students that may need a starting boost.</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416368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8362724" cy="1325563"/>
          </a:xfrm>
        </p:spPr>
        <p:txBody>
          <a:bodyPr>
            <a:normAutofit/>
          </a:bodyPr>
          <a:lstStyle/>
          <a:p>
            <a:pPr algn="l"/>
            <a:r>
              <a:rPr lang="en-GB" sz="2800" dirty="0"/>
              <a:t>Look at the root words and decide which spelling rule they should follow and which box they should go in to:</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84323" y="4378960"/>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77308"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7267" y="5642924"/>
            <a:ext cx="1983105" cy="369332"/>
          </a:xfrm>
          <a:prstGeom prst="rect">
            <a:avLst/>
          </a:prstGeom>
          <a:noFill/>
        </p:spPr>
        <p:txBody>
          <a:bodyPr wrap="square" rtlCol="0">
            <a:spAutoFit/>
          </a:bodyPr>
          <a:lstStyle/>
          <a:p>
            <a:pPr algn="ctr"/>
            <a:r>
              <a:rPr lang="en-GB" dirty="0">
                <a:latin typeface="OpenDyslexicAlta" pitchFamily="2" charset="77"/>
              </a:rPr>
              <a:t>‘e’   +  ‘</a:t>
            </a:r>
            <a:r>
              <a:rPr lang="en-GB" dirty="0" err="1">
                <a:latin typeface="OpenDyslexicAlta" pitchFamily="2" charset="77"/>
              </a:rPr>
              <a:t>ous</a:t>
            </a:r>
            <a:r>
              <a:rPr lang="en-GB"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7919152" y="5755639"/>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ous</a:t>
            </a:r>
            <a:r>
              <a:rPr lang="en-GB"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1194291117"/>
              </p:ext>
            </p:extLst>
          </p:nvPr>
        </p:nvGraphicFramePr>
        <p:xfrm>
          <a:off x="618329" y="2164723"/>
          <a:ext cx="10635825" cy="1518708"/>
        </p:xfrm>
        <a:graphic>
          <a:graphicData uri="http://schemas.openxmlformats.org/drawingml/2006/table">
            <a:tbl>
              <a:tblPr firstRow="1" bandRow="1">
                <a:tableStyleId>{5940675A-B579-460E-94D1-54222C63F5DA}</a:tableStyleId>
              </a:tblPr>
              <a:tblGrid>
                <a:gridCol w="2127165">
                  <a:extLst>
                    <a:ext uri="{9D8B030D-6E8A-4147-A177-3AD203B41FA5}">
                      <a16:colId xmlns:a16="http://schemas.microsoft.com/office/drawing/2014/main" val="2909748005"/>
                    </a:ext>
                  </a:extLst>
                </a:gridCol>
                <a:gridCol w="2127165">
                  <a:extLst>
                    <a:ext uri="{9D8B030D-6E8A-4147-A177-3AD203B41FA5}">
                      <a16:colId xmlns:a16="http://schemas.microsoft.com/office/drawing/2014/main" val="1553862251"/>
                    </a:ext>
                  </a:extLst>
                </a:gridCol>
                <a:gridCol w="2245771">
                  <a:extLst>
                    <a:ext uri="{9D8B030D-6E8A-4147-A177-3AD203B41FA5}">
                      <a16:colId xmlns:a16="http://schemas.microsoft.com/office/drawing/2014/main" val="151636795"/>
                    </a:ext>
                  </a:extLst>
                </a:gridCol>
                <a:gridCol w="2008559">
                  <a:extLst>
                    <a:ext uri="{9D8B030D-6E8A-4147-A177-3AD203B41FA5}">
                      <a16:colId xmlns:a16="http://schemas.microsoft.com/office/drawing/2014/main" val="2741658550"/>
                    </a:ext>
                  </a:extLst>
                </a:gridCol>
                <a:gridCol w="2127165">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courage</a:t>
                      </a:r>
                    </a:p>
                  </a:txBody>
                  <a:tcPr anchor="ctr"/>
                </a:tc>
                <a:tc>
                  <a:txBody>
                    <a:bodyPr/>
                    <a:lstStyle/>
                    <a:p>
                      <a:pPr algn="ctr"/>
                      <a:r>
                        <a:rPr lang="en-GB" sz="2200" b="0" i="0" dirty="0">
                          <a:latin typeface="OpenDyslexicAlta" pitchFamily="2" charset="77"/>
                        </a:rPr>
                        <a:t>fame</a:t>
                      </a:r>
                    </a:p>
                  </a:txBody>
                  <a:tcPr anchor="ctr"/>
                </a:tc>
                <a:tc>
                  <a:txBody>
                    <a:bodyPr/>
                    <a:lstStyle/>
                    <a:p>
                      <a:pPr algn="ctr"/>
                      <a:r>
                        <a:rPr lang="en-GB" sz="2200" b="0" i="0" dirty="0">
                          <a:latin typeface="OpenDyslexicAlta" pitchFamily="2" charset="77"/>
                        </a:rPr>
                        <a:t>ridicule</a:t>
                      </a:r>
                    </a:p>
                  </a:txBody>
                  <a:tcPr anchor="ctr"/>
                </a:tc>
                <a:tc>
                  <a:txBody>
                    <a:bodyPr/>
                    <a:lstStyle/>
                    <a:p>
                      <a:pPr algn="ctr"/>
                      <a:r>
                        <a:rPr lang="en-GB" sz="2200" b="0" i="0" dirty="0">
                          <a:latin typeface="OpenDyslexicAlta" pitchFamily="2" charset="77"/>
                        </a:rPr>
                        <a:t>nerve</a:t>
                      </a:r>
                    </a:p>
                  </a:txBody>
                  <a:tcPr anchor="ctr"/>
                </a:tc>
                <a:tc>
                  <a:txBody>
                    <a:bodyPr/>
                    <a:lstStyle/>
                    <a:p>
                      <a:pPr algn="ctr"/>
                      <a:r>
                        <a:rPr lang="en-GB" sz="2200" b="0" i="0" dirty="0">
                          <a:latin typeface="OpenDyslexicAlta" pitchFamily="2" charset="77"/>
                        </a:rPr>
                        <a:t>outrage</a:t>
                      </a:r>
                    </a:p>
                  </a:txBody>
                  <a:tcPr anchor="ct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rapture</a:t>
                      </a:r>
                    </a:p>
                  </a:txBody>
                  <a:tcPr anchor="ctr"/>
                </a:tc>
                <a:tc>
                  <a:txBody>
                    <a:bodyPr/>
                    <a:lstStyle/>
                    <a:p>
                      <a:pPr algn="ctr"/>
                      <a:r>
                        <a:rPr lang="en-GB" sz="2200" b="0" i="0" dirty="0">
                          <a:latin typeface="OpenDyslexicAlta" pitchFamily="2" charset="77"/>
                        </a:rPr>
                        <a:t>torture</a:t>
                      </a:r>
                    </a:p>
                  </a:txBody>
                  <a:tcPr anchor="ctr"/>
                </a:tc>
                <a:tc>
                  <a:txBody>
                    <a:bodyPr/>
                    <a:lstStyle/>
                    <a:p>
                      <a:pPr algn="ctr"/>
                      <a:r>
                        <a:rPr lang="en-GB" sz="2200" b="0" i="0" dirty="0">
                          <a:latin typeface="OpenDyslexicAlta" pitchFamily="2" charset="77"/>
                        </a:rPr>
                        <a:t>disadvantage</a:t>
                      </a:r>
                    </a:p>
                  </a:txBody>
                  <a:tcPr anchor="ctr"/>
                </a:tc>
                <a:tc>
                  <a:txBody>
                    <a:bodyPr/>
                    <a:lstStyle/>
                    <a:p>
                      <a:pPr algn="ctr"/>
                      <a:r>
                        <a:rPr lang="en-GB" sz="2200" b="0" i="0" dirty="0">
                          <a:latin typeface="OpenDyslexicAlta" pitchFamily="2" charset="77"/>
                        </a:rPr>
                        <a:t>carnivore</a:t>
                      </a:r>
                    </a:p>
                  </a:txBody>
                  <a:tcPr anchor="ctr"/>
                </a:tc>
                <a:tc>
                  <a:txBody>
                    <a:bodyPr/>
                    <a:lstStyle/>
                    <a:p>
                      <a:pPr algn="ctr"/>
                      <a:r>
                        <a:rPr lang="en-GB" sz="2200" b="0" i="0" dirty="0">
                          <a:latin typeface="OpenDyslexicAlta" pitchFamily="2" charset="77"/>
                        </a:rPr>
                        <a:t>advantage</a:t>
                      </a:r>
                    </a:p>
                  </a:txBody>
                  <a:tcPr anchor="ctr"/>
                </a:tc>
                <a:extLst>
                  <a:ext uri="{0D108BD9-81ED-4DB2-BD59-A6C34878D82A}">
                    <a16:rowId xmlns:a16="http://schemas.microsoft.com/office/drawing/2014/main" val="590146265"/>
                  </a:ext>
                </a:extLst>
              </a:tr>
            </a:tbl>
          </a:graphicData>
        </a:graphic>
      </p:graphicFrame>
    </p:spTree>
    <p:extLst>
      <p:ext uri="{BB962C8B-B14F-4D97-AF65-F5344CB8AC3E}">
        <p14:creationId xmlns:p14="http://schemas.microsoft.com/office/powerpoint/2010/main" val="37177666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556167"/>
            <a:ext cx="8362724" cy="1325563"/>
          </a:xfrm>
        </p:spPr>
        <p:txBody>
          <a:bodyPr>
            <a:normAutofit/>
          </a:bodyPr>
          <a:lstStyle/>
          <a:p>
            <a:pPr algn="l"/>
            <a:r>
              <a:rPr lang="en-GB" sz="2800" dirty="0"/>
              <a:t>Look at the root words and decide which spelling rule they should follow and which box they should go in to:</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84323" y="4378960"/>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77308"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7267" y="5642924"/>
            <a:ext cx="1983105" cy="369332"/>
          </a:xfrm>
          <a:prstGeom prst="rect">
            <a:avLst/>
          </a:prstGeom>
          <a:noFill/>
        </p:spPr>
        <p:txBody>
          <a:bodyPr wrap="square" rtlCol="0">
            <a:spAutoFit/>
          </a:bodyPr>
          <a:lstStyle/>
          <a:p>
            <a:pPr algn="ctr"/>
            <a:r>
              <a:rPr lang="en-GB" dirty="0">
                <a:latin typeface="OpenDyslexicAlta" pitchFamily="2" charset="77"/>
              </a:rPr>
              <a:t>‘e’   +  ‘</a:t>
            </a:r>
            <a:r>
              <a:rPr lang="en-GB" dirty="0" err="1">
                <a:latin typeface="OpenDyslexicAlta" pitchFamily="2" charset="77"/>
              </a:rPr>
              <a:t>ous</a:t>
            </a:r>
            <a:r>
              <a:rPr lang="en-GB"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7919152" y="5755639"/>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ous</a:t>
            </a:r>
            <a:r>
              <a:rPr lang="en-GB"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247932611"/>
              </p:ext>
            </p:extLst>
          </p:nvPr>
        </p:nvGraphicFramePr>
        <p:xfrm>
          <a:off x="706120" y="2058133"/>
          <a:ext cx="10635825" cy="1518708"/>
        </p:xfrm>
        <a:graphic>
          <a:graphicData uri="http://schemas.openxmlformats.org/drawingml/2006/table">
            <a:tbl>
              <a:tblPr firstRow="1" bandRow="1">
                <a:tableStyleId>{5940675A-B579-460E-94D1-54222C63F5DA}</a:tableStyleId>
              </a:tblPr>
              <a:tblGrid>
                <a:gridCol w="2127165">
                  <a:extLst>
                    <a:ext uri="{9D8B030D-6E8A-4147-A177-3AD203B41FA5}">
                      <a16:colId xmlns:a16="http://schemas.microsoft.com/office/drawing/2014/main" val="2909748005"/>
                    </a:ext>
                  </a:extLst>
                </a:gridCol>
                <a:gridCol w="2127165">
                  <a:extLst>
                    <a:ext uri="{9D8B030D-6E8A-4147-A177-3AD203B41FA5}">
                      <a16:colId xmlns:a16="http://schemas.microsoft.com/office/drawing/2014/main" val="1553862251"/>
                    </a:ext>
                  </a:extLst>
                </a:gridCol>
                <a:gridCol w="2257346">
                  <a:extLst>
                    <a:ext uri="{9D8B030D-6E8A-4147-A177-3AD203B41FA5}">
                      <a16:colId xmlns:a16="http://schemas.microsoft.com/office/drawing/2014/main" val="151636795"/>
                    </a:ext>
                  </a:extLst>
                </a:gridCol>
                <a:gridCol w="1996984">
                  <a:extLst>
                    <a:ext uri="{9D8B030D-6E8A-4147-A177-3AD203B41FA5}">
                      <a16:colId xmlns:a16="http://schemas.microsoft.com/office/drawing/2014/main" val="2741658550"/>
                    </a:ext>
                  </a:extLst>
                </a:gridCol>
                <a:gridCol w="2127165">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courage</a:t>
                      </a:r>
                    </a:p>
                  </a:txBody>
                  <a:tcPr anchor="ctr"/>
                </a:tc>
                <a:tc>
                  <a:txBody>
                    <a:bodyPr/>
                    <a:lstStyle/>
                    <a:p>
                      <a:pPr algn="ctr"/>
                      <a:r>
                        <a:rPr lang="en-GB" sz="2200" b="0" i="0" dirty="0">
                          <a:latin typeface="OpenDyslexicAlta" pitchFamily="2" charset="77"/>
                        </a:rPr>
                        <a:t>fame</a:t>
                      </a:r>
                    </a:p>
                  </a:txBody>
                  <a:tcPr anchor="ctr"/>
                </a:tc>
                <a:tc>
                  <a:txBody>
                    <a:bodyPr/>
                    <a:lstStyle/>
                    <a:p>
                      <a:pPr algn="ctr"/>
                      <a:r>
                        <a:rPr lang="en-GB" sz="2200" b="0" i="0" dirty="0">
                          <a:latin typeface="OpenDyslexicAlta" pitchFamily="2" charset="77"/>
                        </a:rPr>
                        <a:t>ridicule</a:t>
                      </a:r>
                    </a:p>
                  </a:txBody>
                  <a:tcPr anchor="ctr"/>
                </a:tc>
                <a:tc>
                  <a:txBody>
                    <a:bodyPr/>
                    <a:lstStyle/>
                    <a:p>
                      <a:pPr algn="ctr"/>
                      <a:r>
                        <a:rPr lang="en-GB" sz="2200" b="0" i="0" dirty="0">
                          <a:latin typeface="OpenDyslexicAlta" pitchFamily="2" charset="77"/>
                        </a:rPr>
                        <a:t>nerve</a:t>
                      </a:r>
                    </a:p>
                  </a:txBody>
                  <a:tcPr anchor="ctr"/>
                </a:tc>
                <a:tc>
                  <a:txBody>
                    <a:bodyPr/>
                    <a:lstStyle/>
                    <a:p>
                      <a:pPr algn="ctr"/>
                      <a:r>
                        <a:rPr lang="en-GB" sz="2200" b="0" i="0" dirty="0">
                          <a:latin typeface="OpenDyslexicAlta" pitchFamily="2" charset="77"/>
                        </a:rPr>
                        <a:t>outrage</a:t>
                      </a:r>
                    </a:p>
                  </a:txBody>
                  <a:tcPr anchor="ct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rapture</a:t>
                      </a:r>
                    </a:p>
                  </a:txBody>
                  <a:tcPr anchor="ctr"/>
                </a:tc>
                <a:tc>
                  <a:txBody>
                    <a:bodyPr/>
                    <a:lstStyle/>
                    <a:p>
                      <a:pPr algn="ctr"/>
                      <a:r>
                        <a:rPr lang="en-GB" sz="2200" b="0" i="0" dirty="0">
                          <a:latin typeface="OpenDyslexicAlta" pitchFamily="2" charset="77"/>
                        </a:rPr>
                        <a:t>torture</a:t>
                      </a:r>
                    </a:p>
                  </a:txBody>
                  <a:tcPr anchor="ctr"/>
                </a:tc>
                <a:tc>
                  <a:txBody>
                    <a:bodyPr/>
                    <a:lstStyle/>
                    <a:p>
                      <a:pPr algn="ctr"/>
                      <a:r>
                        <a:rPr lang="en-GB" sz="2200" b="0" i="0" dirty="0">
                          <a:latin typeface="OpenDyslexicAlta" pitchFamily="2" charset="77"/>
                        </a:rPr>
                        <a:t>disadvantage</a:t>
                      </a:r>
                    </a:p>
                  </a:txBody>
                  <a:tcPr anchor="ctr"/>
                </a:tc>
                <a:tc>
                  <a:txBody>
                    <a:bodyPr/>
                    <a:lstStyle/>
                    <a:p>
                      <a:pPr algn="ctr"/>
                      <a:r>
                        <a:rPr lang="en-GB" sz="2200" b="0" i="0" dirty="0">
                          <a:latin typeface="OpenDyslexicAlta" pitchFamily="2" charset="77"/>
                        </a:rPr>
                        <a:t>carnivore</a:t>
                      </a:r>
                    </a:p>
                  </a:txBody>
                  <a:tcPr anchor="ctr"/>
                </a:tc>
                <a:tc>
                  <a:txBody>
                    <a:bodyPr/>
                    <a:lstStyle/>
                    <a:p>
                      <a:pPr algn="ctr"/>
                      <a:r>
                        <a:rPr lang="en-GB" sz="2200" b="0" i="0" dirty="0">
                          <a:latin typeface="OpenDyslexicAlta" pitchFamily="2" charset="77"/>
                        </a:rPr>
                        <a:t>advantage</a:t>
                      </a:r>
                    </a:p>
                  </a:txBody>
                  <a:tcPr anchor="ct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7028E018-C805-A24B-9751-32D2FED31EA3}"/>
              </a:ext>
            </a:extLst>
          </p:cNvPr>
          <p:cNvSpPr txBox="1"/>
          <p:nvPr/>
        </p:nvSpPr>
        <p:spPr>
          <a:xfrm>
            <a:off x="706120" y="208344"/>
            <a:ext cx="1608817" cy="369332"/>
          </a:xfrm>
          <a:prstGeom prst="rect">
            <a:avLst/>
          </a:prstGeom>
          <a:noFill/>
        </p:spPr>
        <p:txBody>
          <a:bodyPr wrap="square" rtlCol="0">
            <a:spAutoFit/>
          </a:bodyPr>
          <a:lstStyle/>
          <a:p>
            <a:r>
              <a:rPr lang="en-US" dirty="0">
                <a:solidFill>
                  <a:srgbClr val="FF3860"/>
                </a:solidFill>
              </a:rPr>
              <a:t>Answers:</a:t>
            </a:r>
          </a:p>
        </p:txBody>
      </p:sp>
      <p:sp>
        <p:nvSpPr>
          <p:cNvPr id="6" name="Rectangle 5">
            <a:extLst>
              <a:ext uri="{FF2B5EF4-FFF2-40B4-BE49-F238E27FC236}">
                <a16:creationId xmlns:a16="http://schemas.microsoft.com/office/drawing/2014/main" id="{7511517D-1B9F-FC43-9079-2983FCB412FB}"/>
              </a:ext>
            </a:extLst>
          </p:cNvPr>
          <p:cNvSpPr/>
          <p:nvPr/>
        </p:nvSpPr>
        <p:spPr>
          <a:xfrm>
            <a:off x="2978148" y="3817372"/>
            <a:ext cx="1135696" cy="369332"/>
          </a:xfrm>
          <a:prstGeom prst="rect">
            <a:avLst/>
          </a:prstGeom>
        </p:spPr>
        <p:txBody>
          <a:bodyPr wrap="none">
            <a:spAutoFit/>
          </a:bodyPr>
          <a:lstStyle/>
          <a:p>
            <a:pPr algn="ctr"/>
            <a:r>
              <a:rPr lang="en-GB" dirty="0">
                <a:latin typeface="OpenDyslexicAlta" pitchFamily="2" charset="77"/>
              </a:rPr>
              <a:t>courage</a:t>
            </a:r>
          </a:p>
        </p:txBody>
      </p:sp>
      <p:sp>
        <p:nvSpPr>
          <p:cNvPr id="12" name="Rectangle 11">
            <a:extLst>
              <a:ext uri="{FF2B5EF4-FFF2-40B4-BE49-F238E27FC236}">
                <a16:creationId xmlns:a16="http://schemas.microsoft.com/office/drawing/2014/main" id="{3C4B96FD-64E8-B348-8676-3780F5B8E4E1}"/>
              </a:ext>
            </a:extLst>
          </p:cNvPr>
          <p:cNvSpPr/>
          <p:nvPr/>
        </p:nvSpPr>
        <p:spPr>
          <a:xfrm>
            <a:off x="8431367" y="3906226"/>
            <a:ext cx="808234" cy="369332"/>
          </a:xfrm>
          <a:prstGeom prst="rect">
            <a:avLst/>
          </a:prstGeom>
        </p:spPr>
        <p:txBody>
          <a:bodyPr wrap="none">
            <a:spAutoFit/>
          </a:bodyPr>
          <a:lstStyle/>
          <a:p>
            <a:pPr algn="ctr"/>
            <a:r>
              <a:rPr lang="en-GB" dirty="0">
                <a:latin typeface="OpenDyslexicAlta" pitchFamily="2" charset="77"/>
              </a:rPr>
              <a:t>fame</a:t>
            </a:r>
          </a:p>
        </p:txBody>
      </p:sp>
      <p:sp>
        <p:nvSpPr>
          <p:cNvPr id="13" name="Rectangle 12">
            <a:extLst>
              <a:ext uri="{FF2B5EF4-FFF2-40B4-BE49-F238E27FC236}">
                <a16:creationId xmlns:a16="http://schemas.microsoft.com/office/drawing/2014/main" id="{76EAD222-36C7-4F46-A01D-5F3ED238A732}"/>
              </a:ext>
            </a:extLst>
          </p:cNvPr>
          <p:cNvSpPr/>
          <p:nvPr/>
        </p:nvSpPr>
        <p:spPr>
          <a:xfrm>
            <a:off x="9371727" y="3753244"/>
            <a:ext cx="1061060" cy="369332"/>
          </a:xfrm>
          <a:prstGeom prst="rect">
            <a:avLst/>
          </a:prstGeom>
        </p:spPr>
        <p:txBody>
          <a:bodyPr wrap="none">
            <a:spAutoFit/>
          </a:bodyPr>
          <a:lstStyle/>
          <a:p>
            <a:pPr algn="ctr"/>
            <a:r>
              <a:rPr lang="en-GB" dirty="0">
                <a:latin typeface="OpenDyslexicAlta" pitchFamily="2" charset="77"/>
              </a:rPr>
              <a:t>torture</a:t>
            </a:r>
          </a:p>
        </p:txBody>
      </p:sp>
      <p:sp>
        <p:nvSpPr>
          <p:cNvPr id="14" name="Rectangle 13">
            <a:extLst>
              <a:ext uri="{FF2B5EF4-FFF2-40B4-BE49-F238E27FC236}">
                <a16:creationId xmlns:a16="http://schemas.microsoft.com/office/drawing/2014/main" id="{6F6E57DD-4223-A741-B29D-DFED09A97B0B}"/>
              </a:ext>
            </a:extLst>
          </p:cNvPr>
          <p:cNvSpPr/>
          <p:nvPr/>
        </p:nvSpPr>
        <p:spPr>
          <a:xfrm>
            <a:off x="6765792" y="4176317"/>
            <a:ext cx="1074973" cy="369332"/>
          </a:xfrm>
          <a:prstGeom prst="rect">
            <a:avLst/>
          </a:prstGeom>
        </p:spPr>
        <p:txBody>
          <a:bodyPr wrap="none">
            <a:spAutoFit/>
          </a:bodyPr>
          <a:lstStyle/>
          <a:p>
            <a:pPr algn="ctr"/>
            <a:r>
              <a:rPr lang="en-GB" dirty="0">
                <a:latin typeface="OpenDyslexicAlta" pitchFamily="2" charset="77"/>
              </a:rPr>
              <a:t>rapture</a:t>
            </a:r>
          </a:p>
        </p:txBody>
      </p:sp>
      <p:sp>
        <p:nvSpPr>
          <p:cNvPr id="15" name="Rectangle 14">
            <a:extLst>
              <a:ext uri="{FF2B5EF4-FFF2-40B4-BE49-F238E27FC236}">
                <a16:creationId xmlns:a16="http://schemas.microsoft.com/office/drawing/2014/main" id="{3EC39C8D-24B3-3F4C-969A-9172F500CBE0}"/>
              </a:ext>
            </a:extLst>
          </p:cNvPr>
          <p:cNvSpPr/>
          <p:nvPr/>
        </p:nvSpPr>
        <p:spPr>
          <a:xfrm>
            <a:off x="10467934" y="3891698"/>
            <a:ext cx="1067921" cy="369332"/>
          </a:xfrm>
          <a:prstGeom prst="rect">
            <a:avLst/>
          </a:prstGeom>
        </p:spPr>
        <p:txBody>
          <a:bodyPr wrap="none">
            <a:spAutoFit/>
          </a:bodyPr>
          <a:lstStyle/>
          <a:p>
            <a:pPr algn="ctr"/>
            <a:r>
              <a:rPr lang="en-GB" dirty="0">
                <a:latin typeface="OpenDyslexicAlta" pitchFamily="2" charset="77"/>
              </a:rPr>
              <a:t>ridicule</a:t>
            </a:r>
          </a:p>
        </p:txBody>
      </p:sp>
      <p:sp>
        <p:nvSpPr>
          <p:cNvPr id="16" name="Rectangle 15">
            <a:extLst>
              <a:ext uri="{FF2B5EF4-FFF2-40B4-BE49-F238E27FC236}">
                <a16:creationId xmlns:a16="http://schemas.microsoft.com/office/drawing/2014/main" id="{9A80C32D-FC18-7447-8C65-F89925675A53}"/>
              </a:ext>
            </a:extLst>
          </p:cNvPr>
          <p:cNvSpPr/>
          <p:nvPr/>
        </p:nvSpPr>
        <p:spPr>
          <a:xfrm>
            <a:off x="1146035" y="3937910"/>
            <a:ext cx="1796966" cy="369332"/>
          </a:xfrm>
          <a:prstGeom prst="rect">
            <a:avLst/>
          </a:prstGeom>
        </p:spPr>
        <p:txBody>
          <a:bodyPr wrap="none">
            <a:spAutoFit/>
          </a:bodyPr>
          <a:lstStyle/>
          <a:p>
            <a:pPr algn="ctr"/>
            <a:r>
              <a:rPr lang="en-GB" dirty="0">
                <a:latin typeface="OpenDyslexicAlta" pitchFamily="2" charset="77"/>
              </a:rPr>
              <a:t>disadvantage</a:t>
            </a:r>
          </a:p>
        </p:txBody>
      </p:sp>
      <p:sp>
        <p:nvSpPr>
          <p:cNvPr id="17" name="Rectangle 16">
            <a:extLst>
              <a:ext uri="{FF2B5EF4-FFF2-40B4-BE49-F238E27FC236}">
                <a16:creationId xmlns:a16="http://schemas.microsoft.com/office/drawing/2014/main" id="{614A4B2C-DB9B-6E45-9400-6A757E01F3D1}"/>
              </a:ext>
            </a:extLst>
          </p:cNvPr>
          <p:cNvSpPr/>
          <p:nvPr/>
        </p:nvSpPr>
        <p:spPr>
          <a:xfrm>
            <a:off x="10963914" y="4261030"/>
            <a:ext cx="885050" cy="369332"/>
          </a:xfrm>
          <a:prstGeom prst="rect">
            <a:avLst/>
          </a:prstGeom>
        </p:spPr>
        <p:txBody>
          <a:bodyPr wrap="none">
            <a:spAutoFit/>
          </a:bodyPr>
          <a:lstStyle/>
          <a:p>
            <a:pPr algn="ctr"/>
            <a:r>
              <a:rPr lang="en-GB" dirty="0">
                <a:latin typeface="OpenDyslexicAlta" pitchFamily="2" charset="77"/>
              </a:rPr>
              <a:t>nerve</a:t>
            </a:r>
          </a:p>
        </p:txBody>
      </p:sp>
      <p:sp>
        <p:nvSpPr>
          <p:cNvPr id="18" name="Rectangle 17">
            <a:extLst>
              <a:ext uri="{FF2B5EF4-FFF2-40B4-BE49-F238E27FC236}">
                <a16:creationId xmlns:a16="http://schemas.microsoft.com/office/drawing/2014/main" id="{AF1EB18E-65B7-3847-9AAB-6A7374BEAD63}"/>
              </a:ext>
            </a:extLst>
          </p:cNvPr>
          <p:cNvSpPr/>
          <p:nvPr/>
        </p:nvSpPr>
        <p:spPr>
          <a:xfrm>
            <a:off x="7203034" y="3749449"/>
            <a:ext cx="1313757" cy="369332"/>
          </a:xfrm>
          <a:prstGeom prst="rect">
            <a:avLst/>
          </a:prstGeom>
        </p:spPr>
        <p:txBody>
          <a:bodyPr wrap="none">
            <a:spAutoFit/>
          </a:bodyPr>
          <a:lstStyle/>
          <a:p>
            <a:pPr algn="ctr"/>
            <a:r>
              <a:rPr lang="en-GB" dirty="0">
                <a:latin typeface="OpenDyslexicAlta" pitchFamily="2" charset="77"/>
              </a:rPr>
              <a:t>carnivore</a:t>
            </a:r>
          </a:p>
        </p:txBody>
      </p:sp>
      <p:sp>
        <p:nvSpPr>
          <p:cNvPr id="19" name="Rectangle 18">
            <a:extLst>
              <a:ext uri="{FF2B5EF4-FFF2-40B4-BE49-F238E27FC236}">
                <a16:creationId xmlns:a16="http://schemas.microsoft.com/office/drawing/2014/main" id="{7E3E4D21-0275-3542-91BD-3174FBA07B98}"/>
              </a:ext>
            </a:extLst>
          </p:cNvPr>
          <p:cNvSpPr/>
          <p:nvPr/>
        </p:nvSpPr>
        <p:spPr>
          <a:xfrm>
            <a:off x="4697188" y="3937910"/>
            <a:ext cx="1122743" cy="369332"/>
          </a:xfrm>
          <a:prstGeom prst="rect">
            <a:avLst/>
          </a:prstGeom>
        </p:spPr>
        <p:txBody>
          <a:bodyPr wrap="none">
            <a:spAutoFit/>
          </a:bodyPr>
          <a:lstStyle/>
          <a:p>
            <a:pPr algn="ctr"/>
            <a:r>
              <a:rPr lang="en-GB" dirty="0">
                <a:latin typeface="OpenDyslexicAlta" pitchFamily="2" charset="77"/>
              </a:rPr>
              <a:t>outrage</a:t>
            </a:r>
          </a:p>
        </p:txBody>
      </p:sp>
      <p:sp>
        <p:nvSpPr>
          <p:cNvPr id="20" name="Rectangle 19">
            <a:extLst>
              <a:ext uri="{FF2B5EF4-FFF2-40B4-BE49-F238E27FC236}">
                <a16:creationId xmlns:a16="http://schemas.microsoft.com/office/drawing/2014/main" id="{F955338D-C791-B043-81E7-AEDA3D30BC83}"/>
              </a:ext>
            </a:extLst>
          </p:cNvPr>
          <p:cNvSpPr/>
          <p:nvPr/>
        </p:nvSpPr>
        <p:spPr>
          <a:xfrm>
            <a:off x="4264810" y="3603272"/>
            <a:ext cx="1457129" cy="369332"/>
          </a:xfrm>
          <a:prstGeom prst="rect">
            <a:avLst/>
          </a:prstGeom>
        </p:spPr>
        <p:txBody>
          <a:bodyPr wrap="none">
            <a:spAutoFit/>
          </a:bodyPr>
          <a:lstStyle/>
          <a:p>
            <a:pPr algn="ctr"/>
            <a:r>
              <a:rPr lang="en-GB" dirty="0">
                <a:latin typeface="OpenDyslexicAlta" pitchFamily="2" charset="77"/>
              </a:rPr>
              <a:t>advantage</a:t>
            </a:r>
          </a:p>
        </p:txBody>
      </p:sp>
      <p:cxnSp>
        <p:nvCxnSpPr>
          <p:cNvPr id="22" name="Straight Arrow Connector 21">
            <a:extLst>
              <a:ext uri="{FF2B5EF4-FFF2-40B4-BE49-F238E27FC236}">
                <a16:creationId xmlns:a16="http://schemas.microsoft.com/office/drawing/2014/main" id="{C06523D2-E19F-6D4E-8B80-2B56D51818D6}"/>
              </a:ext>
            </a:extLst>
          </p:cNvPr>
          <p:cNvCxnSpPr/>
          <p:nvPr/>
        </p:nvCxnSpPr>
        <p:spPr>
          <a:xfrm>
            <a:off x="2430684" y="4307242"/>
            <a:ext cx="547464" cy="5657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C4DA367-699B-854F-AAA8-2187CD81E230}"/>
              </a:ext>
            </a:extLst>
          </p:cNvPr>
          <p:cNvCxnSpPr>
            <a:stCxn id="6" idx="2"/>
          </p:cNvCxnSpPr>
          <p:nvPr/>
        </p:nvCxnSpPr>
        <p:spPr>
          <a:xfrm flipH="1">
            <a:off x="3375379" y="4186704"/>
            <a:ext cx="170617" cy="65410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5A955B1-64AA-4D4C-9789-3559B053E065}"/>
              </a:ext>
            </a:extLst>
          </p:cNvPr>
          <p:cNvCxnSpPr/>
          <p:nvPr/>
        </p:nvCxnSpPr>
        <p:spPr>
          <a:xfrm flipH="1">
            <a:off x="3686133" y="3934115"/>
            <a:ext cx="975908" cy="9066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12F717F0-420B-6847-A468-DEC8835C0B35}"/>
              </a:ext>
            </a:extLst>
          </p:cNvPr>
          <p:cNvCxnSpPr/>
          <p:nvPr/>
        </p:nvCxnSpPr>
        <p:spPr>
          <a:xfrm flipH="1">
            <a:off x="3924009" y="4213135"/>
            <a:ext cx="895563" cy="62767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89F5F52-9E81-A645-99D2-B2E87DCAE810}"/>
              </a:ext>
            </a:extLst>
          </p:cNvPr>
          <p:cNvCxnSpPr>
            <a:cxnSpLocks/>
            <a:stCxn id="14" idx="2"/>
          </p:cNvCxnSpPr>
          <p:nvPr/>
        </p:nvCxnSpPr>
        <p:spPr>
          <a:xfrm>
            <a:off x="7303279" y="4545649"/>
            <a:ext cx="1213512" cy="3723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84872316-7FBF-3F4E-9B3E-8DE08AD4E9FB}"/>
              </a:ext>
            </a:extLst>
          </p:cNvPr>
          <p:cNvCxnSpPr>
            <a:cxnSpLocks/>
          </p:cNvCxnSpPr>
          <p:nvPr/>
        </p:nvCxnSpPr>
        <p:spPr>
          <a:xfrm>
            <a:off x="8148647" y="4054623"/>
            <a:ext cx="698470" cy="7861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4F2FDD43-83E1-CE41-B53B-202D32345136}"/>
              </a:ext>
            </a:extLst>
          </p:cNvPr>
          <p:cNvCxnSpPr>
            <a:cxnSpLocks/>
          </p:cNvCxnSpPr>
          <p:nvPr/>
        </p:nvCxnSpPr>
        <p:spPr>
          <a:xfrm>
            <a:off x="9054278" y="4261030"/>
            <a:ext cx="101597" cy="5797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833B4E-AAD5-A741-BA67-00CB94B911B9}"/>
              </a:ext>
            </a:extLst>
          </p:cNvPr>
          <p:cNvCxnSpPr>
            <a:cxnSpLocks/>
            <a:stCxn id="13" idx="2"/>
          </p:cNvCxnSpPr>
          <p:nvPr/>
        </p:nvCxnSpPr>
        <p:spPr>
          <a:xfrm flipH="1">
            <a:off x="9371727" y="4122576"/>
            <a:ext cx="530530" cy="7182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B53C75B-0775-B542-A4FD-F33DCD2817A3}"/>
              </a:ext>
            </a:extLst>
          </p:cNvPr>
          <p:cNvCxnSpPr>
            <a:cxnSpLocks/>
          </p:cNvCxnSpPr>
          <p:nvPr/>
        </p:nvCxnSpPr>
        <p:spPr>
          <a:xfrm flipH="1">
            <a:off x="9545756" y="4213135"/>
            <a:ext cx="1096492" cy="65980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C2280D86-0AD6-6143-8D66-B1ED8A7DF502}"/>
              </a:ext>
            </a:extLst>
          </p:cNvPr>
          <p:cNvCxnSpPr>
            <a:cxnSpLocks/>
          </p:cNvCxnSpPr>
          <p:nvPr/>
        </p:nvCxnSpPr>
        <p:spPr>
          <a:xfrm flipH="1">
            <a:off x="9761316" y="4491908"/>
            <a:ext cx="1240578" cy="4261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597591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080635" y="1084394"/>
            <a:ext cx="8782259" cy="1200329"/>
          </a:xfrm>
          <a:prstGeom prst="rect">
            <a:avLst/>
          </a:prstGeom>
          <a:noFill/>
        </p:spPr>
        <p:txBody>
          <a:bodyPr wrap="square" rtlCol="0">
            <a:spAutoFit/>
          </a:bodyPr>
          <a:lstStyle/>
          <a:p>
            <a:pPr algn="ctr"/>
            <a:r>
              <a:rPr lang="en-GB" sz="7200" dirty="0">
                <a:latin typeface="OpenDyslexicAlta" pitchFamily="2" charset="77"/>
              </a:rPr>
              <a:t>disadvantageous</a:t>
            </a:r>
          </a:p>
        </p:txBody>
      </p:sp>
      <p:sp>
        <p:nvSpPr>
          <p:cNvPr id="3" name="TextBox 2">
            <a:extLst>
              <a:ext uri="{FF2B5EF4-FFF2-40B4-BE49-F238E27FC236}">
                <a16:creationId xmlns:a16="http://schemas.microsoft.com/office/drawing/2014/main" id="{90D72006-63AE-4AD3-8BCA-ED8BB9F6EA31}"/>
              </a:ext>
            </a:extLst>
          </p:cNvPr>
          <p:cNvSpPr txBox="1"/>
          <p:nvPr/>
        </p:nvSpPr>
        <p:spPr>
          <a:xfrm>
            <a:off x="5632538" y="1930969"/>
            <a:ext cx="944545" cy="4401205"/>
          </a:xfrm>
          <a:prstGeom prst="rect">
            <a:avLst/>
          </a:prstGeom>
          <a:noFill/>
        </p:spPr>
        <p:txBody>
          <a:bodyPr wrap="square" rtlCol="0">
            <a:spAutoFit/>
          </a:bodyPr>
          <a:lstStyle/>
          <a:p>
            <a:r>
              <a:rPr lang="en-GB" sz="4000" dirty="0">
                <a:latin typeface="OpenDyslexicAlta" pitchFamily="2" charset="77"/>
              </a:rPr>
              <a:t>o</a:t>
            </a:r>
            <a:br>
              <a:rPr lang="en-GB" sz="4000" dirty="0">
                <a:latin typeface="OpenDyslexicAlta" pitchFamily="2" charset="77"/>
              </a:rPr>
            </a:br>
            <a:r>
              <a:rPr lang="en-GB" sz="4000" dirty="0">
                <a:latin typeface="OpenDyslexicAlta" pitchFamily="2" charset="77"/>
              </a:rPr>
              <a:t>r</a:t>
            </a:r>
            <a:br>
              <a:rPr lang="en-GB" sz="4000" dirty="0">
                <a:latin typeface="OpenDyslexicAlta" pitchFamily="2" charset="77"/>
              </a:rPr>
            </a:br>
            <a:r>
              <a:rPr lang="en-GB" sz="4000" dirty="0">
                <a:latin typeface="OpenDyslexicAlta" pitchFamily="2" charset="77"/>
              </a:rPr>
              <a:t>t</a:t>
            </a:r>
            <a:br>
              <a:rPr lang="en-GB" sz="4000" dirty="0">
                <a:latin typeface="OpenDyslexicAlta" pitchFamily="2" charset="77"/>
              </a:rPr>
            </a:br>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o</a:t>
            </a:r>
          </a:p>
          <a:p>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s</a:t>
            </a:r>
          </a:p>
        </p:txBody>
      </p:sp>
      <p:sp>
        <p:nvSpPr>
          <p:cNvPr id="4" name="TextBox 3">
            <a:extLst>
              <a:ext uri="{FF2B5EF4-FFF2-40B4-BE49-F238E27FC236}">
                <a16:creationId xmlns:a16="http://schemas.microsoft.com/office/drawing/2014/main" id="{DB3DFBD5-BDF0-488E-ACF5-94A541BD112C}"/>
              </a:ext>
            </a:extLst>
          </p:cNvPr>
          <p:cNvSpPr txBox="1"/>
          <p:nvPr/>
        </p:nvSpPr>
        <p:spPr>
          <a:xfrm>
            <a:off x="3914683" y="5586710"/>
            <a:ext cx="2813538" cy="707886"/>
          </a:xfrm>
          <a:prstGeom prst="rect">
            <a:avLst/>
          </a:prstGeom>
          <a:noFill/>
        </p:spPr>
        <p:txBody>
          <a:bodyPr wrap="square" rtlCol="0">
            <a:spAutoFit/>
          </a:bodyPr>
          <a:lstStyle/>
          <a:p>
            <a:r>
              <a:rPr lang="en-GB" sz="4000" dirty="0" err="1">
                <a:latin typeface="OpenDyslexicAlta" pitchFamily="2" charset="77"/>
              </a:rPr>
              <a:t>famou</a:t>
            </a:r>
            <a:endParaRPr lang="en-GB" sz="4000" dirty="0">
              <a:latin typeface="OpenDyslexicAlta" pitchFamily="2" charset="77"/>
            </a:endParaRPr>
          </a:p>
        </p:txBody>
      </p:sp>
    </p:spTree>
    <p:extLst>
      <p:ext uri="{BB962C8B-B14F-4D97-AF65-F5344CB8AC3E}">
        <p14:creationId xmlns:p14="http://schemas.microsoft.com/office/powerpoint/2010/main" val="229903367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080635" y="1084394"/>
            <a:ext cx="8782259" cy="1200329"/>
          </a:xfrm>
          <a:prstGeom prst="rect">
            <a:avLst/>
          </a:prstGeom>
          <a:noFill/>
        </p:spPr>
        <p:txBody>
          <a:bodyPr wrap="square" rtlCol="0">
            <a:spAutoFit/>
          </a:bodyPr>
          <a:lstStyle/>
          <a:p>
            <a:pPr algn="ctr"/>
            <a:r>
              <a:rPr lang="en-GB" sz="7200" dirty="0">
                <a:latin typeface="OpenDyslexicAlta" pitchFamily="2" charset="77"/>
              </a:rPr>
              <a:t>disadvantageous</a:t>
            </a:r>
          </a:p>
        </p:txBody>
      </p:sp>
      <p:sp>
        <p:nvSpPr>
          <p:cNvPr id="3" name="TextBox 2">
            <a:extLst>
              <a:ext uri="{FF2B5EF4-FFF2-40B4-BE49-F238E27FC236}">
                <a16:creationId xmlns:a16="http://schemas.microsoft.com/office/drawing/2014/main" id="{90D72006-63AE-4AD3-8BCA-ED8BB9F6EA31}"/>
              </a:ext>
            </a:extLst>
          </p:cNvPr>
          <p:cNvSpPr txBox="1"/>
          <p:nvPr/>
        </p:nvSpPr>
        <p:spPr>
          <a:xfrm>
            <a:off x="5632538" y="1930969"/>
            <a:ext cx="944545" cy="4401205"/>
          </a:xfrm>
          <a:prstGeom prst="rect">
            <a:avLst/>
          </a:prstGeom>
          <a:noFill/>
        </p:spPr>
        <p:txBody>
          <a:bodyPr wrap="square" rtlCol="0">
            <a:spAutoFit/>
          </a:bodyPr>
          <a:lstStyle/>
          <a:p>
            <a:r>
              <a:rPr lang="en-GB" sz="4000" dirty="0">
                <a:latin typeface="OpenDyslexicAlta" pitchFamily="2" charset="77"/>
              </a:rPr>
              <a:t>o</a:t>
            </a:r>
            <a:br>
              <a:rPr lang="en-GB" sz="4000" dirty="0">
                <a:latin typeface="OpenDyslexicAlta" pitchFamily="2" charset="77"/>
              </a:rPr>
            </a:br>
            <a:r>
              <a:rPr lang="en-GB" sz="4000" dirty="0">
                <a:latin typeface="OpenDyslexicAlta" pitchFamily="2" charset="77"/>
              </a:rPr>
              <a:t>r</a:t>
            </a:r>
            <a:br>
              <a:rPr lang="en-GB" sz="4000" dirty="0">
                <a:latin typeface="OpenDyslexicAlta" pitchFamily="2" charset="77"/>
              </a:rPr>
            </a:br>
            <a:r>
              <a:rPr lang="en-GB" sz="4000" dirty="0">
                <a:latin typeface="OpenDyslexicAlta" pitchFamily="2" charset="77"/>
              </a:rPr>
              <a:t>t</a:t>
            </a:r>
            <a:br>
              <a:rPr lang="en-GB" sz="4000" dirty="0">
                <a:latin typeface="OpenDyslexicAlta" pitchFamily="2" charset="77"/>
              </a:rPr>
            </a:br>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o</a:t>
            </a:r>
          </a:p>
          <a:p>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s</a:t>
            </a:r>
          </a:p>
        </p:txBody>
      </p:sp>
      <p:sp>
        <p:nvSpPr>
          <p:cNvPr id="4" name="TextBox 3">
            <a:extLst>
              <a:ext uri="{FF2B5EF4-FFF2-40B4-BE49-F238E27FC236}">
                <a16:creationId xmlns:a16="http://schemas.microsoft.com/office/drawing/2014/main" id="{DB3DFBD5-BDF0-488E-ACF5-94A541BD112C}"/>
              </a:ext>
            </a:extLst>
          </p:cNvPr>
          <p:cNvSpPr txBox="1"/>
          <p:nvPr/>
        </p:nvSpPr>
        <p:spPr>
          <a:xfrm>
            <a:off x="3914683" y="5586710"/>
            <a:ext cx="2813538" cy="707886"/>
          </a:xfrm>
          <a:prstGeom prst="rect">
            <a:avLst/>
          </a:prstGeom>
          <a:noFill/>
        </p:spPr>
        <p:txBody>
          <a:bodyPr wrap="square" rtlCol="0">
            <a:spAutoFit/>
          </a:bodyPr>
          <a:lstStyle/>
          <a:p>
            <a:r>
              <a:rPr lang="en-GB" sz="4000" dirty="0" err="1">
                <a:latin typeface="OpenDyslexicAlta" pitchFamily="2" charset="77"/>
              </a:rPr>
              <a:t>famou</a:t>
            </a:r>
            <a:endParaRPr lang="en-GB" sz="4000" dirty="0">
              <a:latin typeface="OpenDyslexicAlta" pitchFamily="2" charset="77"/>
            </a:endParaRPr>
          </a:p>
        </p:txBody>
      </p:sp>
      <p:sp>
        <p:nvSpPr>
          <p:cNvPr id="5" name="Text Placeholder 4">
            <a:extLst>
              <a:ext uri="{FF2B5EF4-FFF2-40B4-BE49-F238E27FC236}">
                <a16:creationId xmlns:a16="http://schemas.microsoft.com/office/drawing/2014/main" id="{FD033055-4200-B74D-AC80-A851C02E7678}"/>
              </a:ext>
            </a:extLst>
          </p:cNvPr>
          <p:cNvSpPr txBox="1">
            <a:spLocks/>
          </p:cNvSpPr>
          <p:nvPr/>
        </p:nvSpPr>
        <p:spPr>
          <a:xfrm>
            <a:off x="8294938" y="4964440"/>
            <a:ext cx="2529448" cy="70788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sz="3600" dirty="0">
                <a:solidFill>
                  <a:srgbClr val="FF3860"/>
                </a:solidFill>
              </a:rPr>
              <a:t>t  </a:t>
            </a:r>
            <a:r>
              <a:rPr lang="en-GB" sz="3600" dirty="0" err="1">
                <a:solidFill>
                  <a:srgbClr val="FF3860"/>
                </a:solidFill>
              </a:rPr>
              <a:t>rturous</a:t>
            </a:r>
            <a:endParaRPr lang="en-GB" dirty="0">
              <a:solidFill>
                <a:srgbClr val="FF3860"/>
              </a:solidFill>
            </a:endParaRPr>
          </a:p>
        </p:txBody>
      </p:sp>
      <p:sp>
        <p:nvSpPr>
          <p:cNvPr id="8" name="TextBox 7">
            <a:extLst>
              <a:ext uri="{FF2B5EF4-FFF2-40B4-BE49-F238E27FC236}">
                <a16:creationId xmlns:a16="http://schemas.microsoft.com/office/drawing/2014/main" id="{F4BAF896-2114-304D-9ABC-D9C139B8F2B2}"/>
              </a:ext>
            </a:extLst>
          </p:cNvPr>
          <p:cNvSpPr txBox="1"/>
          <p:nvPr/>
        </p:nvSpPr>
        <p:spPr>
          <a:xfrm>
            <a:off x="8523709" y="720253"/>
            <a:ext cx="623411" cy="6247864"/>
          </a:xfrm>
          <a:prstGeom prst="rect">
            <a:avLst/>
          </a:prstGeom>
          <a:noFill/>
        </p:spPr>
        <p:txBody>
          <a:bodyPr wrap="square" rtlCol="0">
            <a:spAutoFit/>
          </a:bodyPr>
          <a:lstStyle/>
          <a:p>
            <a:r>
              <a:rPr lang="en-GB" sz="4000" dirty="0">
                <a:solidFill>
                  <a:srgbClr val="FF3860"/>
                </a:solidFill>
                <a:latin typeface="OpenDyslexicAlta" pitchFamily="2" charset="77"/>
              </a:rPr>
              <a:t>o</a:t>
            </a:r>
            <a:br>
              <a:rPr lang="en-GB" sz="4000" dirty="0">
                <a:solidFill>
                  <a:srgbClr val="FF3860"/>
                </a:solidFill>
                <a:latin typeface="OpenDyslexicAlta" pitchFamily="2" charset="77"/>
              </a:rPr>
            </a:br>
            <a:r>
              <a:rPr lang="en-GB" sz="4000" dirty="0">
                <a:solidFill>
                  <a:srgbClr val="FF3860"/>
                </a:solidFill>
                <a:latin typeface="OpenDyslexicAlta" pitchFamily="2" charset="77"/>
              </a:rPr>
              <a:t/>
            </a:r>
            <a:br>
              <a:rPr lang="en-GB" sz="4000" dirty="0">
                <a:solidFill>
                  <a:srgbClr val="FF3860"/>
                </a:solidFill>
                <a:latin typeface="OpenDyslexicAlta" pitchFamily="2" charset="77"/>
              </a:rPr>
            </a:br>
            <a:r>
              <a:rPr lang="en-GB" sz="4000" dirty="0">
                <a:solidFill>
                  <a:srgbClr val="FF3860"/>
                </a:solidFill>
                <a:latin typeface="OpenDyslexicAlta" pitchFamily="2" charset="77"/>
              </a:rPr>
              <a:t>t</a:t>
            </a:r>
            <a:br>
              <a:rPr lang="en-GB" sz="4000" dirty="0">
                <a:solidFill>
                  <a:srgbClr val="FF3860"/>
                </a:solidFill>
                <a:latin typeface="OpenDyslexicAlta" pitchFamily="2" charset="77"/>
              </a:rPr>
            </a:br>
            <a:r>
              <a:rPr lang="en-GB" sz="4000" dirty="0" err="1">
                <a:solidFill>
                  <a:srgbClr val="FF3860"/>
                </a:solidFill>
                <a:latin typeface="OpenDyslexicAlta" pitchFamily="2" charset="77"/>
              </a:rPr>
              <a:t>rageous</a:t>
            </a:r>
            <a:endParaRPr lang="en-GB" sz="4000" dirty="0">
              <a:solidFill>
                <a:srgbClr val="FF3860"/>
              </a:solidFill>
              <a:latin typeface="OpenDyslexicAlta" pitchFamily="2" charset="77"/>
            </a:endParaRPr>
          </a:p>
        </p:txBody>
      </p:sp>
      <p:sp>
        <p:nvSpPr>
          <p:cNvPr id="9" name="TextBox 8">
            <a:extLst>
              <a:ext uri="{FF2B5EF4-FFF2-40B4-BE49-F238E27FC236}">
                <a16:creationId xmlns:a16="http://schemas.microsoft.com/office/drawing/2014/main" id="{2C161403-58CD-EE47-8F23-996DE1263D79}"/>
              </a:ext>
            </a:extLst>
          </p:cNvPr>
          <p:cNvSpPr txBox="1"/>
          <p:nvPr/>
        </p:nvSpPr>
        <p:spPr>
          <a:xfrm>
            <a:off x="3144867" y="3777628"/>
            <a:ext cx="4975341" cy="707886"/>
          </a:xfrm>
          <a:prstGeom prst="rect">
            <a:avLst/>
          </a:prstGeom>
          <a:noFill/>
        </p:spPr>
        <p:txBody>
          <a:bodyPr wrap="square" rtlCol="0">
            <a:spAutoFit/>
          </a:bodyPr>
          <a:lstStyle/>
          <a:p>
            <a:r>
              <a:rPr lang="en-GB" sz="4000" dirty="0" err="1">
                <a:solidFill>
                  <a:srgbClr val="FF3860"/>
                </a:solidFill>
                <a:latin typeface="OpenDyslexicAlta" pitchFamily="2" charset="77"/>
              </a:rPr>
              <a:t>carnivero</a:t>
            </a:r>
            <a:r>
              <a:rPr lang="en-GB" sz="4000" dirty="0">
                <a:solidFill>
                  <a:srgbClr val="FF3860"/>
                </a:solidFill>
                <a:latin typeface="OpenDyslexicAlta" pitchFamily="2" charset="77"/>
              </a:rPr>
              <a:t>  s</a:t>
            </a:r>
          </a:p>
        </p:txBody>
      </p:sp>
      <p:sp>
        <p:nvSpPr>
          <p:cNvPr id="10" name="TextBox 9">
            <a:extLst>
              <a:ext uri="{FF2B5EF4-FFF2-40B4-BE49-F238E27FC236}">
                <a16:creationId xmlns:a16="http://schemas.microsoft.com/office/drawing/2014/main" id="{9818A48C-4ED7-4C46-AF52-FB610FDA8317}"/>
              </a:ext>
            </a:extLst>
          </p:cNvPr>
          <p:cNvSpPr txBox="1"/>
          <p:nvPr/>
        </p:nvSpPr>
        <p:spPr>
          <a:xfrm>
            <a:off x="7314259" y="-115747"/>
            <a:ext cx="623411" cy="6740307"/>
          </a:xfrm>
          <a:prstGeom prst="rect">
            <a:avLst/>
          </a:prstGeom>
          <a:noFill/>
        </p:spPr>
        <p:txBody>
          <a:bodyPr wrap="square" rtlCol="0">
            <a:spAutoFit/>
          </a:bodyPr>
          <a:lstStyle/>
          <a:p>
            <a:r>
              <a:rPr lang="en-GB" sz="3600" dirty="0">
                <a:solidFill>
                  <a:srgbClr val="FF3860"/>
                </a:solidFill>
                <a:latin typeface="OpenDyslexicAlta" pitchFamily="2" charset="77"/>
              </a:rPr>
              <a:t>adv</a:t>
            </a:r>
            <a:br>
              <a:rPr lang="en-GB" sz="3600" dirty="0">
                <a:solidFill>
                  <a:srgbClr val="FF3860"/>
                </a:solidFill>
                <a:latin typeface="OpenDyslexicAlta" pitchFamily="2" charset="77"/>
              </a:rPr>
            </a:br>
            <a:endParaRPr lang="en-GB" sz="3600" dirty="0">
              <a:solidFill>
                <a:srgbClr val="FF3860"/>
              </a:solidFill>
              <a:latin typeface="OpenDyslexicAlta" pitchFamily="2" charset="77"/>
            </a:endParaRPr>
          </a:p>
          <a:p>
            <a:r>
              <a:rPr lang="en-GB" sz="3600" dirty="0" err="1">
                <a:solidFill>
                  <a:srgbClr val="FF3860"/>
                </a:solidFill>
                <a:latin typeface="OpenDyslexicAlta" pitchFamily="2" charset="77"/>
              </a:rPr>
              <a:t>ntourous</a:t>
            </a:r>
            <a:endParaRPr lang="en-GB" sz="3600" dirty="0">
              <a:solidFill>
                <a:srgbClr val="FF3860"/>
              </a:solidFill>
              <a:latin typeface="OpenDyslexicAlta" pitchFamily="2" charset="77"/>
            </a:endParaRPr>
          </a:p>
        </p:txBody>
      </p:sp>
      <p:sp>
        <p:nvSpPr>
          <p:cNvPr id="11" name="TextBox 10">
            <a:extLst>
              <a:ext uri="{FF2B5EF4-FFF2-40B4-BE49-F238E27FC236}">
                <a16:creationId xmlns:a16="http://schemas.microsoft.com/office/drawing/2014/main" id="{B312C411-8BFE-E44F-A984-3C94BED4EDE1}"/>
              </a:ext>
            </a:extLst>
          </p:cNvPr>
          <p:cNvSpPr txBox="1"/>
          <p:nvPr/>
        </p:nvSpPr>
        <p:spPr>
          <a:xfrm>
            <a:off x="8835414" y="2544359"/>
            <a:ext cx="2813538" cy="707886"/>
          </a:xfrm>
          <a:prstGeom prst="rect">
            <a:avLst/>
          </a:prstGeom>
          <a:noFill/>
        </p:spPr>
        <p:txBody>
          <a:bodyPr wrap="square" rtlCol="0">
            <a:spAutoFit/>
          </a:bodyPr>
          <a:lstStyle/>
          <a:p>
            <a:r>
              <a:rPr lang="en-GB" sz="4000" dirty="0" err="1">
                <a:solidFill>
                  <a:srgbClr val="FF3860"/>
                </a:solidFill>
                <a:latin typeface="OpenDyslexicAlta" pitchFamily="2" charset="77"/>
              </a:rPr>
              <a:t>apturous</a:t>
            </a:r>
            <a:endParaRPr lang="en-GB" sz="4000" dirty="0">
              <a:solidFill>
                <a:srgbClr val="FF3860"/>
              </a:solidFill>
              <a:latin typeface="OpenDyslexicAlta" pitchFamily="2" charset="77"/>
            </a:endParaRPr>
          </a:p>
        </p:txBody>
      </p:sp>
      <p:sp>
        <p:nvSpPr>
          <p:cNvPr id="12" name="TextBox 11">
            <a:extLst>
              <a:ext uri="{FF2B5EF4-FFF2-40B4-BE49-F238E27FC236}">
                <a16:creationId xmlns:a16="http://schemas.microsoft.com/office/drawing/2014/main" id="{AD02E47A-F3FF-0A49-8BAC-D74D97538590}"/>
              </a:ext>
            </a:extLst>
          </p:cNvPr>
          <p:cNvSpPr txBox="1"/>
          <p:nvPr/>
        </p:nvSpPr>
        <p:spPr>
          <a:xfrm>
            <a:off x="1541152" y="222317"/>
            <a:ext cx="359879" cy="6247864"/>
          </a:xfrm>
          <a:prstGeom prst="rect">
            <a:avLst/>
          </a:prstGeom>
          <a:noFill/>
        </p:spPr>
        <p:txBody>
          <a:bodyPr wrap="square" rtlCol="0">
            <a:spAutoFit/>
          </a:bodyPr>
          <a:lstStyle/>
          <a:p>
            <a:r>
              <a:rPr lang="en-GB" sz="4000" dirty="0" err="1">
                <a:solidFill>
                  <a:srgbClr val="FF3860"/>
                </a:solidFill>
                <a:latin typeface="OpenDyslexicAlta" pitchFamily="2" charset="77"/>
              </a:rPr>
              <a:t>ri</a:t>
            </a:r>
            <a:endParaRPr lang="en-GB" sz="4000" dirty="0">
              <a:solidFill>
                <a:srgbClr val="FF3860"/>
              </a:solidFill>
              <a:latin typeface="OpenDyslexicAlta" pitchFamily="2" charset="77"/>
            </a:endParaRPr>
          </a:p>
          <a:p>
            <a:r>
              <a:rPr lang="en-GB" sz="4000" dirty="0">
                <a:solidFill>
                  <a:srgbClr val="FF3860"/>
                </a:solidFill>
                <a:latin typeface="OpenDyslexicAlta" pitchFamily="2" charset="77"/>
              </a:rPr>
              <a:t> </a:t>
            </a:r>
            <a:r>
              <a:rPr lang="en-GB" sz="4000" dirty="0" err="1">
                <a:solidFill>
                  <a:srgbClr val="FF3860"/>
                </a:solidFill>
                <a:latin typeface="OpenDyslexicAlta" pitchFamily="2" charset="77"/>
              </a:rPr>
              <a:t>iculous</a:t>
            </a:r>
            <a:endParaRPr lang="en-GB" sz="4000" dirty="0">
              <a:solidFill>
                <a:srgbClr val="FF3860"/>
              </a:solidFill>
              <a:latin typeface="OpenDyslexicAlta" pitchFamily="2" charset="77"/>
            </a:endParaRPr>
          </a:p>
        </p:txBody>
      </p:sp>
      <p:sp>
        <p:nvSpPr>
          <p:cNvPr id="13" name="TextBox 12">
            <a:extLst>
              <a:ext uri="{FF2B5EF4-FFF2-40B4-BE49-F238E27FC236}">
                <a16:creationId xmlns:a16="http://schemas.microsoft.com/office/drawing/2014/main" id="{EF16FD69-381E-B142-98B0-649BFCA1A3C1}"/>
              </a:ext>
            </a:extLst>
          </p:cNvPr>
          <p:cNvSpPr txBox="1"/>
          <p:nvPr/>
        </p:nvSpPr>
        <p:spPr>
          <a:xfrm>
            <a:off x="1895741" y="2678917"/>
            <a:ext cx="4975341" cy="707886"/>
          </a:xfrm>
          <a:prstGeom prst="rect">
            <a:avLst/>
          </a:prstGeom>
          <a:noFill/>
        </p:spPr>
        <p:txBody>
          <a:bodyPr wrap="square" rtlCol="0">
            <a:spAutoFit/>
          </a:bodyPr>
          <a:lstStyle/>
          <a:p>
            <a:r>
              <a:rPr lang="en-GB" sz="4000" dirty="0" err="1">
                <a:solidFill>
                  <a:srgbClr val="FF3860"/>
                </a:solidFill>
                <a:latin typeface="OpenDyslexicAlta" pitchFamily="2" charset="77"/>
              </a:rPr>
              <a:t>ourageous</a:t>
            </a:r>
            <a:endParaRPr lang="en-GB" sz="4000" dirty="0">
              <a:solidFill>
                <a:srgbClr val="FF3860"/>
              </a:solidFill>
              <a:latin typeface="OpenDyslexicAlta" pitchFamily="2" charset="77"/>
            </a:endParaRPr>
          </a:p>
        </p:txBody>
      </p:sp>
      <p:sp>
        <p:nvSpPr>
          <p:cNvPr id="14" name="TextBox 13">
            <a:extLst>
              <a:ext uri="{FF2B5EF4-FFF2-40B4-BE49-F238E27FC236}">
                <a16:creationId xmlns:a16="http://schemas.microsoft.com/office/drawing/2014/main" id="{D6ABE0D5-1063-EA47-B480-9E3B8E81ECBC}"/>
              </a:ext>
            </a:extLst>
          </p:cNvPr>
          <p:cNvSpPr txBox="1"/>
          <p:nvPr/>
        </p:nvSpPr>
        <p:spPr>
          <a:xfrm>
            <a:off x="331329" y="4493208"/>
            <a:ext cx="2813538" cy="707886"/>
          </a:xfrm>
          <a:prstGeom prst="rect">
            <a:avLst/>
          </a:prstGeom>
          <a:noFill/>
        </p:spPr>
        <p:txBody>
          <a:bodyPr wrap="square" rtlCol="0">
            <a:spAutoFit/>
          </a:bodyPr>
          <a:lstStyle/>
          <a:p>
            <a:r>
              <a:rPr lang="en-GB" sz="4000" dirty="0">
                <a:solidFill>
                  <a:srgbClr val="FF3860"/>
                </a:solidFill>
                <a:latin typeface="OpenDyslexicAlta" pitchFamily="2" charset="77"/>
              </a:rPr>
              <a:t>nervous</a:t>
            </a:r>
          </a:p>
        </p:txBody>
      </p:sp>
    </p:spTree>
    <p:extLst>
      <p:ext uri="{BB962C8B-B14F-4D97-AF65-F5344CB8AC3E}">
        <p14:creationId xmlns:p14="http://schemas.microsoft.com/office/powerpoint/2010/main" val="229361939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3240061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374763805"/>
                    </a:ext>
                  </a:extLst>
                </a:gridCol>
                <a:gridCol w="1858433">
                  <a:extLst>
                    <a:ext uri="{9D8B030D-6E8A-4147-A177-3AD203B41FA5}">
                      <a16:colId xmlns:a16="http://schemas.microsoft.com/office/drawing/2014/main" val="113273451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b="0" i="0" dirty="0">
                          <a:latin typeface="OpenDyslexicAlta" pitchFamily="2" charset="77"/>
                          <a:ea typeface="OpenDyslexic" charset="0"/>
                          <a:cs typeface="OpenDyslexic" charset="0"/>
                        </a:rPr>
                        <a:t>courageous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b="0" i="0" dirty="0">
                          <a:latin typeface="OpenDyslexicAlta" pitchFamily="2" charset="77"/>
                          <a:ea typeface="OpenDyslexic" charset="0"/>
                          <a:cs typeface="OpenDyslexic" charset="0"/>
                        </a:rPr>
                        <a:t>outrageous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b="0" i="0" dirty="0">
                          <a:latin typeface="OpenDyslexicAlta" pitchFamily="2" charset="77"/>
                          <a:ea typeface="OpenDyslexic" charset="0"/>
                          <a:cs typeface="OpenDyslexic" charset="0"/>
                        </a:rPr>
                        <a:t>nervous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b="0" i="0" dirty="0">
                          <a:latin typeface="OpenDyslexicAlta" pitchFamily="2" charset="77"/>
                          <a:ea typeface="OpenDyslexic" charset="0"/>
                          <a:cs typeface="OpenDyslexic" charset="0"/>
                        </a:rPr>
                        <a:t>famous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b="0" i="0" dirty="0">
                          <a:latin typeface="OpenDyslexicAlta" pitchFamily="2" charset="77"/>
                          <a:ea typeface="OpenDyslexic" charset="0"/>
                          <a:cs typeface="OpenDyslexic" charset="0"/>
                        </a:rPr>
                        <a:t>adventurous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b="0" i="0" dirty="0">
                          <a:latin typeface="OpenDyslexicAlta" pitchFamily="2" charset="77"/>
                          <a:ea typeface="OpenDyslexic" charset="0"/>
                          <a:cs typeface="OpenDyslexic" charset="0"/>
                        </a:rPr>
                        <a:t>advantageous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b="0" i="0" dirty="0">
                          <a:latin typeface="OpenDyslexicAlta" pitchFamily="2" charset="77"/>
                          <a:ea typeface="OpenDyslexic" charset="0"/>
                          <a:cs typeface="OpenDyslexic" charset="0"/>
                        </a:rPr>
                        <a:t>ridiculous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b="0" i="0" dirty="0">
                          <a:latin typeface="OpenDyslexicAlta" pitchFamily="2" charset="77"/>
                          <a:ea typeface="OpenDyslexic" charset="0"/>
                          <a:cs typeface="OpenDyslexic" charset="0"/>
                        </a:rPr>
                        <a:t>carnivorous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b="0" i="0" dirty="0">
                          <a:latin typeface="OpenDyslexicAlta" pitchFamily="2" charset="77"/>
                          <a:ea typeface="OpenDyslexic" charset="0"/>
                          <a:cs typeface="OpenDyslexic" charset="0"/>
                        </a:rPr>
                        <a:t>rapturous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b="0" i="0" dirty="0">
                          <a:latin typeface="OpenDyslexicAlta" pitchFamily="2" charset="77"/>
                          <a:ea typeface="OpenDyslexic" charset="0"/>
                          <a:cs typeface="OpenDyslexic" charset="0"/>
                        </a:rPr>
                        <a:t>torturous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9781501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 ‘-</a:t>
                      </a:r>
                      <a:r>
                        <a:rPr lang="en-GB" sz="1400" baseline="0" dirty="0" err="1">
                          <a:latin typeface="Muli" pitchFamily="2" charset="77"/>
                        </a:rPr>
                        <a:t>ous</a:t>
                      </a:r>
                      <a:r>
                        <a:rPr lang="en-GB" sz="1400" baseline="0" dirty="0">
                          <a:latin typeface="Muli" pitchFamily="2" charset="77"/>
                        </a:rPr>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3132324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6852622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outrageous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nervous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adventurous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advantageous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ridiculous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carnivorous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rapturous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torturous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8840349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suffix ‘-</a:t>
                      </a:r>
                      <a:r>
                        <a:rPr lang="en-GB" sz="1400" baseline="0" dirty="0" err="1"/>
                        <a:t>ous</a:t>
                      </a:r>
                      <a:r>
                        <a:rPr lang="en-GB" sz="1400" baseline="0" dirty="0"/>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sent home due to his __________ hair style.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would be ___________ to students to do their homework.</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felt __________ in my fancy-dress outfit.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___________ animals eat mostly meat.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rock stars appeared on stage to a _________ applause.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Time ticked so slowly that it was 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____________ soldier stepped onto the battlefield.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 was ________ when she met the _________Olympian.</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___________ toddlers often get lost. </a:t>
            </a:r>
          </a:p>
        </p:txBody>
      </p:sp>
    </p:spTree>
    <p:extLst>
      <p:ext uri="{BB962C8B-B14F-4D97-AF65-F5344CB8AC3E}">
        <p14:creationId xmlns:p14="http://schemas.microsoft.com/office/powerpoint/2010/main" val="110977049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outrageous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nervous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adventurous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advantageous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ridiculous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carnivorous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rapturous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torturous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3614387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t>The suffix ‘-</a:t>
                      </a:r>
                      <a:r>
                        <a:rPr lang="en-GB" sz="1400" baseline="0" dirty="0" err="1"/>
                        <a:t>ous</a:t>
                      </a:r>
                      <a:r>
                        <a:rPr lang="en-GB" sz="1400" baseline="0" dirty="0"/>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600" baseline="0" dirty="0">
                          <a:solidFill>
                            <a:srgbClr val="FF3860"/>
                          </a:solidFill>
                        </a:rPr>
                        <a:t>Answers: </a:t>
                      </a:r>
                      <a:endParaRPr lang="en-GB" sz="16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437140"/>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sent home due to his _</a:t>
            </a:r>
            <a:r>
              <a:rPr lang="en-GB" dirty="0">
                <a:solidFill>
                  <a:srgbClr val="FF3860"/>
                </a:solidFill>
                <a:latin typeface="OpenDyslexicAlta" pitchFamily="2" charset="77"/>
                <a:ea typeface="OpenDyslexic" charset="0"/>
                <a:cs typeface="OpenDyslexic" charset="0"/>
              </a:rPr>
              <a:t>outrageous</a:t>
            </a:r>
            <a:r>
              <a:rPr lang="en-GB" dirty="0">
                <a:latin typeface="OpenDyslexicAlta" pitchFamily="2" charset="77"/>
                <a:ea typeface="OpenDyslexic" charset="0"/>
                <a:cs typeface="OpenDyslexic" charset="0"/>
              </a:rPr>
              <a:t>_ hair style.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would be _</a:t>
            </a:r>
            <a:r>
              <a:rPr lang="en-GB" dirty="0">
                <a:solidFill>
                  <a:srgbClr val="FF3860"/>
                </a:solidFill>
                <a:latin typeface="OpenDyslexicAlta" pitchFamily="2" charset="77"/>
                <a:ea typeface="OpenDyslexic" charset="0"/>
                <a:cs typeface="OpenDyslexic" charset="0"/>
              </a:rPr>
              <a:t>advantageous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to students to do their homework.</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felt</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ridiculous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in my fancy-dress outfit.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carnivorous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animals eat mostly meat.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rock stars appeared on stage to a _</a:t>
            </a:r>
            <a:r>
              <a:rPr lang="en-GB" dirty="0">
                <a:solidFill>
                  <a:srgbClr val="FF3860"/>
                </a:solidFill>
                <a:latin typeface="OpenDyslexicAlta" pitchFamily="2" charset="77"/>
                <a:ea typeface="OpenDyslexic" charset="0"/>
                <a:cs typeface="OpenDyslexic" charset="0"/>
              </a:rPr>
              <a:t>rapturous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applause.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Time ticked so slowly that it was _</a:t>
            </a:r>
            <a:r>
              <a:rPr lang="en-GB" dirty="0">
                <a:solidFill>
                  <a:srgbClr val="FF3860"/>
                </a:solidFill>
                <a:latin typeface="OpenDyslexicAlta" pitchFamily="2" charset="77"/>
                <a:ea typeface="OpenDyslexic" charset="0"/>
                <a:cs typeface="OpenDyslexic" charset="0"/>
              </a:rPr>
              <a:t>torturous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courageous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soldier stepped onto the battlefield.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 was _</a:t>
            </a:r>
            <a:r>
              <a:rPr lang="en-GB" dirty="0">
                <a:solidFill>
                  <a:srgbClr val="FF3860"/>
                </a:solidFill>
                <a:latin typeface="OpenDyslexicAlta" pitchFamily="2" charset="77"/>
                <a:ea typeface="OpenDyslexic" charset="0"/>
                <a:cs typeface="OpenDyslexic" charset="0"/>
              </a:rPr>
              <a:t>nervous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when she met the _</a:t>
            </a:r>
            <a:r>
              <a:rPr lang="en-GB" dirty="0" err="1">
                <a:solidFill>
                  <a:srgbClr val="FF3860"/>
                </a:solidFill>
                <a:latin typeface="OpenDyslexicAlta" pitchFamily="2" charset="77"/>
                <a:ea typeface="OpenDyslexic" charset="0"/>
                <a:cs typeface="OpenDyslexic" charset="0"/>
              </a:rPr>
              <a:t>famous</a:t>
            </a:r>
            <a:r>
              <a:rPr lang="en-GB" dirty="0" err="1">
                <a:latin typeface="OpenDyslexicAlta" pitchFamily="2" charset="77"/>
                <a:ea typeface="OpenDyslexic" charset="0"/>
                <a:cs typeface="OpenDyslexic" charset="0"/>
              </a:rPr>
              <a:t>_Olympian</a:t>
            </a:r>
            <a:r>
              <a:rPr lang="en-GB" dirty="0">
                <a:latin typeface="OpenDyslexicAlta" pitchFamily="2" charset="77"/>
                <a:ea typeface="OpenDyslexic" charset="0"/>
                <a:cs typeface="OpenDyslexic" charset="0"/>
              </a:rPr>
              <a: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adventurous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toddlers often get lost. </a:t>
            </a:r>
          </a:p>
        </p:txBody>
      </p:sp>
    </p:spTree>
    <p:extLst>
      <p:ext uri="{BB962C8B-B14F-4D97-AF65-F5344CB8AC3E}">
        <p14:creationId xmlns:p14="http://schemas.microsoft.com/office/powerpoint/2010/main" val="108536847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a:t>
            </a:r>
            <a:r>
              <a:rPr lang="en-GB" dirty="0" err="1"/>
              <a:t>ee</a:t>
            </a:r>
            <a:r>
              <a:rPr lang="en-GB" dirty="0"/>
              <a:t>’ sound spelt with an ‘</a:t>
            </a:r>
            <a:r>
              <a:rPr lang="en-GB" dirty="0" err="1"/>
              <a:t>i</a:t>
            </a:r>
            <a:r>
              <a:rPr lang="en-GB" dirty="0"/>
              <a: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16</a:t>
            </a:r>
          </a:p>
        </p:txBody>
      </p:sp>
    </p:spTree>
    <p:extLst>
      <p:ext uri="{BB962C8B-B14F-4D97-AF65-F5344CB8AC3E}">
        <p14:creationId xmlns:p14="http://schemas.microsoft.com/office/powerpoint/2010/main" val="195182733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a:t>
            </a:r>
            <a:r>
              <a:rPr lang="en-GB" dirty="0" err="1"/>
              <a:t>ee</a:t>
            </a:r>
            <a:r>
              <a:rPr lang="en-GB" dirty="0"/>
              <a:t>’ sound spelt with an ‘</a:t>
            </a:r>
            <a:r>
              <a:rPr lang="en-GB" dirty="0" err="1"/>
              <a:t>i</a:t>
            </a:r>
            <a:r>
              <a:rPr lang="en-GB" dirty="0"/>
              <a:t>.’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merriment</a:t>
            </a:r>
          </a:p>
          <a:p>
            <a:pPr fontAlgn="t">
              <a:lnSpc>
                <a:spcPct val="100000"/>
              </a:lnSpc>
              <a:spcAft>
                <a:spcPts val="200"/>
              </a:spcAft>
            </a:pPr>
            <a:r>
              <a:rPr lang="en-GB" sz="2000" dirty="0"/>
              <a:t>happiness</a:t>
            </a:r>
          </a:p>
          <a:p>
            <a:pPr fontAlgn="t">
              <a:lnSpc>
                <a:spcPct val="100000"/>
              </a:lnSpc>
              <a:spcAft>
                <a:spcPts val="200"/>
              </a:spcAft>
            </a:pPr>
            <a:r>
              <a:rPr lang="en-GB" sz="2000" dirty="0"/>
              <a:t>plentiful</a:t>
            </a:r>
          </a:p>
          <a:p>
            <a:pPr fontAlgn="t">
              <a:lnSpc>
                <a:spcPct val="100000"/>
              </a:lnSpc>
              <a:spcAft>
                <a:spcPts val="200"/>
              </a:spcAft>
            </a:pPr>
            <a:r>
              <a:rPr lang="en-GB" sz="2000" dirty="0"/>
              <a:t>penniless</a:t>
            </a:r>
          </a:p>
          <a:p>
            <a:pPr fontAlgn="t">
              <a:lnSpc>
                <a:spcPct val="100000"/>
              </a:lnSpc>
              <a:spcAft>
                <a:spcPts val="200"/>
              </a:spcAft>
            </a:pPr>
            <a:r>
              <a:rPr lang="en-GB" sz="2000" dirty="0"/>
              <a:t>happily</a:t>
            </a:r>
          </a:p>
          <a:p>
            <a:pPr fontAlgn="t">
              <a:lnSpc>
                <a:spcPct val="100000"/>
              </a:lnSpc>
              <a:spcAft>
                <a:spcPts val="200"/>
              </a:spcAft>
            </a:pPr>
            <a:r>
              <a:rPr lang="en-GB" sz="2000" dirty="0"/>
              <a:t>prettiest</a:t>
            </a:r>
          </a:p>
          <a:p>
            <a:pPr fontAlgn="t">
              <a:lnSpc>
                <a:spcPct val="100000"/>
              </a:lnSpc>
              <a:spcAft>
                <a:spcPts val="200"/>
              </a:spcAft>
            </a:pPr>
            <a:r>
              <a:rPr lang="en-GB" sz="2000" dirty="0"/>
              <a:t>nastiness</a:t>
            </a:r>
          </a:p>
          <a:p>
            <a:pPr fontAlgn="t">
              <a:lnSpc>
                <a:spcPct val="100000"/>
              </a:lnSpc>
              <a:spcAft>
                <a:spcPts val="200"/>
              </a:spcAft>
            </a:pPr>
            <a:r>
              <a:rPr lang="en-GB" sz="2000" dirty="0"/>
              <a:t>beautiful</a:t>
            </a:r>
          </a:p>
          <a:p>
            <a:pPr fontAlgn="t">
              <a:lnSpc>
                <a:spcPct val="100000"/>
              </a:lnSpc>
              <a:spcAft>
                <a:spcPts val="200"/>
              </a:spcAft>
            </a:pPr>
            <a:r>
              <a:rPr lang="en-GB" sz="2000" dirty="0"/>
              <a:t>pitiful</a:t>
            </a:r>
          </a:p>
          <a:p>
            <a:pPr fontAlgn="t">
              <a:lnSpc>
                <a:spcPct val="100000"/>
              </a:lnSpc>
              <a:spcAft>
                <a:spcPts val="200"/>
              </a:spcAft>
            </a:pPr>
            <a:r>
              <a:rPr lang="en-GB" sz="2000" dirty="0"/>
              <a:t>silliness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82188831"/>
              </p:ext>
            </p:extLst>
          </p:nvPr>
        </p:nvGraphicFramePr>
        <p:xfrm>
          <a:off x="3429000" y="1311275"/>
          <a:ext cx="8363607" cy="523864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Children are looking today at words which have an /</a:t>
                      </a:r>
                      <a:r>
                        <a:rPr lang="en-GB" sz="1700" b="0" i="0" dirty="0" err="1">
                          <a:latin typeface="Muli" pitchFamily="2" charset="77"/>
                        </a:rPr>
                        <a:t>ee</a:t>
                      </a:r>
                      <a:r>
                        <a:rPr lang="en-GB" sz="1700" b="0" i="0" dirty="0">
                          <a:latin typeface="Muli" pitchFamily="2" charset="77"/>
                        </a:rPr>
                        <a:t>/ sound which is spelled with an ‘</a:t>
                      </a:r>
                      <a:r>
                        <a:rPr lang="en-GB" sz="1700" b="0" i="0" dirty="0" err="1">
                          <a:latin typeface="Muli" pitchFamily="2" charset="77"/>
                        </a:rPr>
                        <a:t>i</a:t>
                      </a:r>
                      <a:r>
                        <a:rPr lang="en-GB" sz="1700" b="0" i="0" dirty="0">
                          <a:latin typeface="Muli" pitchFamily="2" charset="77"/>
                        </a:rPr>
                        <a:t>’.</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Ask children if they can think of any words with an /</a:t>
                      </a:r>
                      <a:r>
                        <a:rPr lang="en-GB" sz="1700" b="0" i="0" dirty="0" err="1">
                          <a:latin typeface="Muli" pitchFamily="2" charset="77"/>
                        </a:rPr>
                        <a:t>ee</a:t>
                      </a:r>
                      <a:r>
                        <a:rPr lang="en-GB" sz="1700" b="0" i="0" dirty="0">
                          <a:latin typeface="Muli" pitchFamily="2" charset="77"/>
                        </a:rPr>
                        <a:t>/ sound. If they suggest words like ‘happy’ then show how it can be changed to ‘happiness’ to demonstrate the /</a:t>
                      </a:r>
                      <a:r>
                        <a:rPr lang="en-GB" sz="1700" b="0" i="0" dirty="0" err="1">
                          <a:latin typeface="Muli" pitchFamily="2" charset="77"/>
                        </a:rPr>
                        <a:t>ee</a:t>
                      </a:r>
                      <a:r>
                        <a:rPr lang="en-GB" sz="1700" b="0" i="0" dirty="0">
                          <a:latin typeface="Muli" pitchFamily="2" charset="77"/>
                        </a:rPr>
                        <a:t>/ sound spelled with an ‘</a:t>
                      </a:r>
                      <a:r>
                        <a:rPr lang="en-GB" sz="1700" b="0" i="0" dirty="0" err="1">
                          <a:latin typeface="Muli" pitchFamily="2" charset="77"/>
                        </a:rPr>
                        <a:t>i</a:t>
                      </a:r>
                      <a:r>
                        <a:rPr lang="en-GB" sz="1700" b="0" i="0" dirty="0">
                          <a:latin typeface="Muli" pitchFamily="2" charset="77"/>
                        </a:rPr>
                        <a:t>’</a:t>
                      </a:r>
                    </a:p>
                  </a:txBody>
                  <a:tcPr/>
                </a:tc>
                <a:extLst>
                  <a:ext uri="{0D108BD9-81ED-4DB2-BD59-A6C34878D82A}">
                    <a16:rowId xmlns:a16="http://schemas.microsoft.com/office/drawing/2014/main" val="10000"/>
                  </a:ext>
                </a:extLst>
              </a:tr>
              <a:tr h="145403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Use the power point slide to show the spelling list. Ask children to copy the words on their whiteboards and circle the /</a:t>
                      </a:r>
                      <a:r>
                        <a:rPr lang="en-GB" sz="1700" b="0" i="0" baseline="0" dirty="0" err="1">
                          <a:latin typeface="Muli" pitchFamily="2" charset="77"/>
                        </a:rPr>
                        <a:t>ee</a:t>
                      </a:r>
                      <a:r>
                        <a:rPr lang="en-GB" sz="1700" b="0" i="0" baseline="0" dirty="0">
                          <a:latin typeface="Muli" pitchFamily="2" charset="77"/>
                        </a:rPr>
                        <a:t>/ sound in each word. </a:t>
                      </a:r>
                    </a:p>
                    <a:p>
                      <a:endParaRPr lang="en-GB" sz="1700" b="0" i="0" baseline="0" dirty="0">
                        <a:latin typeface="Muli" pitchFamily="2" charset="77"/>
                      </a:endParaRPr>
                    </a:p>
                    <a:p>
                      <a:r>
                        <a:rPr lang="en-GB" sz="1700" b="0" i="0" baseline="0" dirty="0">
                          <a:latin typeface="Muli" pitchFamily="2" charset="77"/>
                        </a:rPr>
                        <a:t>Feedback and discuss how the /</a:t>
                      </a:r>
                      <a:r>
                        <a:rPr lang="en-GB" sz="1700" b="0" i="0" baseline="0" dirty="0" err="1">
                          <a:latin typeface="Muli" pitchFamily="2" charset="77"/>
                        </a:rPr>
                        <a:t>ee</a:t>
                      </a:r>
                      <a:r>
                        <a:rPr lang="en-GB" sz="1700" b="0" i="0" baseline="0" dirty="0">
                          <a:latin typeface="Muli" pitchFamily="2" charset="77"/>
                        </a:rPr>
                        <a:t>/ sound is actually spelled with an ‘</a:t>
                      </a:r>
                      <a:r>
                        <a:rPr lang="en-GB" sz="1700" b="0" i="0" baseline="0" dirty="0" err="1">
                          <a:latin typeface="Muli" pitchFamily="2" charset="77"/>
                        </a:rPr>
                        <a:t>i</a:t>
                      </a:r>
                      <a:r>
                        <a:rPr lang="en-GB" sz="1700" b="0" i="0" baseline="0" dirty="0">
                          <a:latin typeface="Muli" pitchFamily="2" charset="77"/>
                        </a:rPr>
                        <a:t>’ in these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copy down the sentences on the power point and input the correct word from the spelling list in to each gap.</a:t>
                      </a:r>
                    </a:p>
                    <a:p>
                      <a:endParaRPr lang="en-GB" sz="1700" b="0" i="0" dirty="0">
                        <a:latin typeface="Muli" pitchFamily="2" charset="77"/>
                      </a:endParaRPr>
                    </a:p>
                    <a:p>
                      <a:r>
                        <a:rPr lang="en-GB" sz="1700" b="0" i="0" dirty="0">
                          <a:latin typeface="Muli" pitchFamily="2" charset="77"/>
                        </a:rPr>
                        <a:t>Share answers.</a:t>
                      </a:r>
                    </a:p>
                    <a:p>
                      <a:endParaRPr lang="en-GB" sz="1700" b="0" i="0" dirty="0">
                        <a:latin typeface="Muli" pitchFamily="2" charset="77"/>
                      </a:endParaRPr>
                    </a:p>
                    <a:p>
                      <a:r>
                        <a:rPr lang="en-GB" sz="1700" b="0" i="0" dirty="0">
                          <a:latin typeface="Muli" pitchFamily="2" charset="77"/>
                        </a:rPr>
                        <a:t>Children could be extended by writing sentences for words not used so far.</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8827080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18578" y="1257599"/>
            <a:ext cx="9113729" cy="1325563"/>
          </a:xfrm>
        </p:spPr>
        <p:txBody>
          <a:bodyPr>
            <a:noAutofit/>
          </a:bodyPr>
          <a:lstStyle/>
          <a:p>
            <a:pPr algn="l"/>
            <a:r>
              <a:rPr lang="en-GB" sz="2400" dirty="0"/>
              <a:t>Ask children to copy the words on to their white board and then circle the /</a:t>
            </a:r>
            <a:r>
              <a:rPr lang="en-GB" sz="2400" dirty="0" err="1"/>
              <a:t>ee</a:t>
            </a:r>
            <a:r>
              <a:rPr lang="en-GB" sz="2400" dirty="0"/>
              <a:t>/ sound in each word</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nvGraphicFramePr>
        <p:xfrm>
          <a:off x="521258" y="3246523"/>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800" b="0" i="0" dirty="0">
                          <a:latin typeface="OpenDyslexicAlta" pitchFamily="2" charset="77"/>
                        </a:rPr>
                        <a:t>merriment</a:t>
                      </a:r>
                    </a:p>
                  </a:txBody>
                  <a:tcPr/>
                </a:tc>
                <a:tc>
                  <a:txBody>
                    <a:bodyPr/>
                    <a:lstStyle/>
                    <a:p>
                      <a:pPr algn="ctr"/>
                      <a:r>
                        <a:rPr lang="en-GB" sz="2800" b="0" i="0" dirty="0">
                          <a:latin typeface="OpenDyslexicAlta" pitchFamily="2" charset="77"/>
                        </a:rPr>
                        <a:t>happiness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plentiful</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penniless</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pitiful</a:t>
                      </a:r>
                    </a:p>
                  </a:txBody>
                  <a:tcP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happily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prettiest</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nastiness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beautiful</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silliness</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67095130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18578" y="1257599"/>
            <a:ext cx="9113729" cy="1325563"/>
          </a:xfrm>
        </p:spPr>
        <p:txBody>
          <a:bodyPr>
            <a:noAutofit/>
          </a:bodyPr>
          <a:lstStyle/>
          <a:p>
            <a:pPr algn="l"/>
            <a:r>
              <a:rPr lang="en-GB" sz="2400" dirty="0"/>
              <a:t>Ask children to copy the words on to their white board and then circle the /</a:t>
            </a:r>
            <a:r>
              <a:rPr lang="en-GB" sz="2400" dirty="0" err="1"/>
              <a:t>ee</a:t>
            </a:r>
            <a:r>
              <a:rPr lang="en-GB" sz="2400" dirty="0"/>
              <a:t>/ sound in each word</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318029851"/>
              </p:ext>
            </p:extLst>
          </p:nvPr>
        </p:nvGraphicFramePr>
        <p:xfrm>
          <a:off x="521258" y="3246523"/>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800" b="0" i="0" dirty="0">
                          <a:latin typeface="OpenDyslexicAlta" pitchFamily="2" charset="77"/>
                        </a:rPr>
                        <a:t>merriment</a:t>
                      </a:r>
                    </a:p>
                  </a:txBody>
                  <a:tcPr/>
                </a:tc>
                <a:tc>
                  <a:txBody>
                    <a:bodyPr/>
                    <a:lstStyle/>
                    <a:p>
                      <a:pPr algn="ctr"/>
                      <a:r>
                        <a:rPr lang="en-GB" sz="2800" b="0" i="0" dirty="0">
                          <a:latin typeface="OpenDyslexicAlta" pitchFamily="2" charset="77"/>
                        </a:rPr>
                        <a:t>happiness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plentiful</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penniless</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pitiful</a:t>
                      </a:r>
                    </a:p>
                  </a:txBody>
                  <a:tcP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happily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prettiest</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nastiness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beautiful</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silliness</a:t>
                      </a:r>
                    </a:p>
                  </a:txBody>
                  <a:tcPr/>
                </a:tc>
                <a:extLst>
                  <a:ext uri="{0D108BD9-81ED-4DB2-BD59-A6C34878D82A}">
                    <a16:rowId xmlns:a16="http://schemas.microsoft.com/office/drawing/2014/main" val="2964611663"/>
                  </a:ext>
                </a:extLst>
              </a:tr>
            </a:tbl>
          </a:graphicData>
        </a:graphic>
      </p:graphicFrame>
      <p:sp>
        <p:nvSpPr>
          <p:cNvPr id="5" name="Oval 4">
            <a:extLst>
              <a:ext uri="{FF2B5EF4-FFF2-40B4-BE49-F238E27FC236}">
                <a16:creationId xmlns:a16="http://schemas.microsoft.com/office/drawing/2014/main" id="{08BDD798-4C67-4980-A7B1-8C3CAC9F8004}"/>
              </a:ext>
            </a:extLst>
          </p:cNvPr>
          <p:cNvSpPr/>
          <p:nvPr/>
        </p:nvSpPr>
        <p:spPr>
          <a:xfrm>
            <a:off x="1572126" y="342900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519711C-DC2D-4424-A35D-B8CD33255B97}"/>
              </a:ext>
            </a:extLst>
          </p:cNvPr>
          <p:cNvSpPr/>
          <p:nvPr/>
        </p:nvSpPr>
        <p:spPr>
          <a:xfrm>
            <a:off x="3793957" y="3337559"/>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D389693-C37B-4C57-9378-5C3CDB5B9003}"/>
              </a:ext>
            </a:extLst>
          </p:cNvPr>
          <p:cNvSpPr/>
          <p:nvPr/>
        </p:nvSpPr>
        <p:spPr>
          <a:xfrm>
            <a:off x="6270457" y="3304273"/>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9B27DD4-4DDD-4A24-A057-0EE57FDBFAE7}"/>
              </a:ext>
            </a:extLst>
          </p:cNvPr>
          <p:cNvSpPr/>
          <p:nvPr/>
        </p:nvSpPr>
        <p:spPr>
          <a:xfrm>
            <a:off x="8285747" y="3337558"/>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4B5C147-9035-48FE-9B7F-AB8143E6AE8A}"/>
              </a:ext>
            </a:extLst>
          </p:cNvPr>
          <p:cNvSpPr/>
          <p:nvPr/>
        </p:nvSpPr>
        <p:spPr>
          <a:xfrm>
            <a:off x="10451432" y="3337559"/>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7640588-95BA-4E23-B9DE-1E6C97958704}"/>
              </a:ext>
            </a:extLst>
          </p:cNvPr>
          <p:cNvSpPr/>
          <p:nvPr/>
        </p:nvSpPr>
        <p:spPr>
          <a:xfrm>
            <a:off x="2045368" y="4248952"/>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99B1DF4-5C50-417F-892B-7A5F81DB1BAC}"/>
              </a:ext>
            </a:extLst>
          </p:cNvPr>
          <p:cNvSpPr/>
          <p:nvPr/>
        </p:nvSpPr>
        <p:spPr>
          <a:xfrm>
            <a:off x="1724526" y="358140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0FD8C1A-EBEF-416B-879C-A82B6433C6EF}"/>
              </a:ext>
            </a:extLst>
          </p:cNvPr>
          <p:cNvSpPr/>
          <p:nvPr/>
        </p:nvSpPr>
        <p:spPr>
          <a:xfrm>
            <a:off x="3992479" y="4341815"/>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58C95A8-EB5D-4D67-AF52-B5D1D9B32F25}"/>
              </a:ext>
            </a:extLst>
          </p:cNvPr>
          <p:cNvSpPr/>
          <p:nvPr/>
        </p:nvSpPr>
        <p:spPr>
          <a:xfrm>
            <a:off x="5999747" y="4345425"/>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A30EEF63-CFF5-459C-A4D9-1E516432EBF5}"/>
              </a:ext>
            </a:extLst>
          </p:cNvPr>
          <p:cNvSpPr/>
          <p:nvPr/>
        </p:nvSpPr>
        <p:spPr>
          <a:xfrm>
            <a:off x="8490283" y="4329383"/>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980CE939-D7EC-4D2F-86A5-1DCAC613BB17}"/>
              </a:ext>
            </a:extLst>
          </p:cNvPr>
          <p:cNvSpPr/>
          <p:nvPr/>
        </p:nvSpPr>
        <p:spPr>
          <a:xfrm>
            <a:off x="10305045" y="429447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C363B74F-CA3E-4BAA-84A3-56647E6A3487}"/>
              </a:ext>
            </a:extLst>
          </p:cNvPr>
          <p:cNvSpPr txBox="1"/>
          <p:nvPr/>
        </p:nvSpPr>
        <p:spPr>
          <a:xfrm>
            <a:off x="521258" y="401053"/>
            <a:ext cx="1692553" cy="400110"/>
          </a:xfrm>
          <a:prstGeom prst="rect">
            <a:avLst/>
          </a:prstGeom>
          <a:noFill/>
        </p:spPr>
        <p:txBody>
          <a:bodyPr wrap="square" rtlCol="0">
            <a:spAutoFit/>
          </a:bodyPr>
          <a:lstStyle/>
          <a:p>
            <a:r>
              <a:rPr lang="en-GB" sz="2000" dirty="0">
                <a:solidFill>
                  <a:srgbClr val="FF3860"/>
                </a:solidFill>
                <a:latin typeface="Muli" panose="020B0604020202020204" charset="0"/>
              </a:rPr>
              <a:t>Answers: </a:t>
            </a:r>
          </a:p>
        </p:txBody>
      </p:sp>
    </p:spTree>
    <p:extLst>
      <p:ext uri="{BB962C8B-B14F-4D97-AF65-F5344CB8AC3E}">
        <p14:creationId xmlns:p14="http://schemas.microsoft.com/office/powerpoint/2010/main" val="43543274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82078027"/>
              </p:ext>
            </p:extLst>
          </p:nvPr>
        </p:nvGraphicFramePr>
        <p:xfrm>
          <a:off x="552659" y="1600196"/>
          <a:ext cx="2742991" cy="5029200"/>
        </p:xfrm>
        <a:graphic>
          <a:graphicData uri="http://schemas.openxmlformats.org/drawingml/2006/table">
            <a:tbl>
              <a:tblPr firstRow="1" bandRow="1">
                <a:tableStyleId>{5940675A-B579-460E-94D1-54222C63F5DA}</a:tableStyleId>
              </a:tblPr>
              <a:tblGrid>
                <a:gridCol w="2742991">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sz="2000" b="0" i="0" dirty="0">
                          <a:latin typeface="OpenDyslexicAlta" pitchFamily="2" charset="77"/>
                        </a:rPr>
                        <a:t>merriment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5233722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 The ‘</a:t>
                      </a:r>
                      <a:r>
                        <a:rPr lang="en-GB" sz="1400" dirty="0" err="1">
                          <a:latin typeface="Muli" pitchFamily="2" charset="77"/>
                        </a:rPr>
                        <a:t>ee</a:t>
                      </a:r>
                      <a:r>
                        <a:rPr lang="en-GB" sz="1400" dirty="0">
                          <a:latin typeface="Muli" pitchFamily="2" charset="77"/>
                        </a:rPr>
                        <a:t>’ sound spelt with an ‘</a:t>
                      </a:r>
                      <a:r>
                        <a:rPr lang="en-GB" sz="1400" dirty="0" err="1">
                          <a:latin typeface="Muli" pitchFamily="2" charset="77"/>
                        </a:rPr>
                        <a:t>i</a:t>
                      </a:r>
                      <a:r>
                        <a:rPr lang="en-GB" sz="1400" dirty="0">
                          <a:latin typeface="Muli" pitchFamily="2" charset="77"/>
                        </a:rPr>
                        <a:t>’ </a:t>
                      </a:r>
                    </a:p>
                    <a:p>
                      <a:pPr>
                        <a:lnSpc>
                          <a:spcPct val="100000"/>
                        </a:lnSpc>
                        <a:spcBef>
                          <a:spcPts val="0"/>
                        </a:spcBef>
                        <a:defRPr/>
                      </a:pPr>
                      <a:endParaRPr lang="en-GB" sz="1400" dirty="0">
                        <a:latin typeface="Muli" pitchFamily="2" charset="77"/>
                      </a:endParaRPr>
                    </a:p>
                    <a:p>
                      <a:pPr>
                        <a:lnSpc>
                          <a:spcPct val="100000"/>
                        </a:lnSpc>
                        <a:spcBef>
                          <a:spcPts val="0"/>
                        </a:spcBef>
                        <a:defRPr/>
                      </a:pPr>
                      <a:r>
                        <a:rPr lang="en-GB" sz="140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2007719"/>
            <a:ext cx="8742275" cy="3970318"/>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filled with _____________ when he saw his new bike.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children got in to trouble because of their _____________ at break time.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dress was the most ______________ thing she had ever seen.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he bought all of the gifts, John was left _______________.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so much food at the party, the guests said it was _______________.</a:t>
            </a:r>
          </a:p>
        </p:txBody>
      </p:sp>
    </p:spTree>
    <p:extLst>
      <p:ext uri="{BB962C8B-B14F-4D97-AF65-F5344CB8AC3E}">
        <p14:creationId xmlns:p14="http://schemas.microsoft.com/office/powerpoint/2010/main" val="191143908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87597658"/>
              </p:ext>
            </p:extLst>
          </p:nvPr>
        </p:nvGraphicFramePr>
        <p:xfrm>
          <a:off x="552659" y="1600196"/>
          <a:ext cx="2742991" cy="5029200"/>
        </p:xfrm>
        <a:graphic>
          <a:graphicData uri="http://schemas.openxmlformats.org/drawingml/2006/table">
            <a:tbl>
              <a:tblPr firstRow="1" bandRow="1">
                <a:tableStyleId>{5940675A-B579-460E-94D1-54222C63F5DA}</a:tableStyleId>
              </a:tblPr>
              <a:tblGrid>
                <a:gridCol w="2742991">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sz="2000" b="0" i="0" dirty="0">
                          <a:latin typeface="OpenDyslexicAlta" pitchFamily="2" charset="77"/>
                        </a:rPr>
                        <a:t>merriment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168774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 The ‘</a:t>
                      </a:r>
                      <a:r>
                        <a:rPr lang="en-GB" sz="1400" dirty="0" err="1">
                          <a:latin typeface="Muli" pitchFamily="2" charset="77"/>
                        </a:rPr>
                        <a:t>ee</a:t>
                      </a:r>
                      <a:r>
                        <a:rPr lang="en-GB" sz="1400" dirty="0">
                          <a:latin typeface="Muli" pitchFamily="2" charset="77"/>
                        </a:rPr>
                        <a:t>’ sound spelt with an ‘</a:t>
                      </a:r>
                      <a:r>
                        <a:rPr lang="en-GB" sz="1400" dirty="0" err="1">
                          <a:latin typeface="Muli" pitchFamily="2" charset="77"/>
                        </a:rPr>
                        <a:t>i</a:t>
                      </a:r>
                      <a:r>
                        <a:rPr lang="en-GB" sz="1400" dirty="0">
                          <a:latin typeface="Muli" pitchFamily="2" charset="77"/>
                        </a:rPr>
                        <a:t>’ </a:t>
                      </a:r>
                    </a:p>
                    <a:p>
                      <a:pPr>
                        <a:lnSpc>
                          <a:spcPct val="100000"/>
                        </a:lnSpc>
                        <a:spcBef>
                          <a:spcPts val="0"/>
                        </a:spcBef>
                        <a:defRPr/>
                      </a:pPr>
                      <a:endParaRPr lang="en-GB" sz="1400" dirty="0">
                        <a:latin typeface="Muli" pitchFamily="2" charset="77"/>
                      </a:endParaRPr>
                    </a:p>
                    <a:p>
                      <a:pPr>
                        <a:lnSpc>
                          <a:spcPct val="100000"/>
                        </a:lnSpc>
                        <a:spcBef>
                          <a:spcPts val="0"/>
                        </a:spcBef>
                        <a:defRPr/>
                      </a:pPr>
                      <a:r>
                        <a:rPr lang="en-GB" sz="140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2007719"/>
            <a:ext cx="8742275" cy="3970318"/>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filled with _</a:t>
            </a:r>
            <a:r>
              <a:rPr lang="en-GB" dirty="0">
                <a:solidFill>
                  <a:srgbClr val="FF3860"/>
                </a:solidFill>
                <a:latin typeface="OpenDyslexicAlta" pitchFamily="2" charset="77"/>
                <a:ea typeface="OpenDyslexic" charset="0"/>
                <a:cs typeface="OpenDyslexic" charset="0"/>
              </a:rPr>
              <a:t>happiness</a:t>
            </a:r>
            <a:r>
              <a:rPr lang="en-GB" dirty="0">
                <a:latin typeface="OpenDyslexicAlta" pitchFamily="2" charset="77"/>
                <a:ea typeface="OpenDyslexic" charset="0"/>
                <a:cs typeface="OpenDyslexic" charset="0"/>
              </a:rPr>
              <a:t>_ when he saw his new bike.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children got in to trouble because of their _</a:t>
            </a:r>
            <a:r>
              <a:rPr lang="en-GB" dirty="0">
                <a:solidFill>
                  <a:srgbClr val="FF3860"/>
                </a:solidFill>
                <a:latin typeface="OpenDyslexicAlta" pitchFamily="2" charset="77"/>
                <a:ea typeface="OpenDyslexic" charset="0"/>
                <a:cs typeface="OpenDyslexic" charset="0"/>
              </a:rPr>
              <a:t>silliness</a:t>
            </a:r>
            <a:r>
              <a:rPr lang="en-GB" dirty="0">
                <a:latin typeface="OpenDyslexicAlta" pitchFamily="2" charset="77"/>
                <a:ea typeface="OpenDyslexic" charset="0"/>
                <a:cs typeface="OpenDyslexic" charset="0"/>
              </a:rPr>
              <a:t>_ at break time.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dress was the most _</a:t>
            </a:r>
            <a:r>
              <a:rPr lang="en-GB" dirty="0">
                <a:solidFill>
                  <a:srgbClr val="FF3860"/>
                </a:solidFill>
                <a:latin typeface="OpenDyslexicAlta" pitchFamily="2" charset="77"/>
                <a:ea typeface="OpenDyslexic" charset="0"/>
                <a:cs typeface="OpenDyslexic" charset="0"/>
              </a:rPr>
              <a:t>prettiest</a:t>
            </a:r>
            <a:r>
              <a:rPr lang="en-GB" dirty="0">
                <a:latin typeface="OpenDyslexicAlta" pitchFamily="2" charset="77"/>
                <a:ea typeface="OpenDyslexic" charset="0"/>
                <a:cs typeface="OpenDyslexic" charset="0"/>
              </a:rPr>
              <a:t>_ thing she had ever seen.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he bought all of the gifts, John was left _</a:t>
            </a:r>
            <a:r>
              <a:rPr lang="en-GB" dirty="0">
                <a:solidFill>
                  <a:srgbClr val="FF3860"/>
                </a:solidFill>
                <a:latin typeface="OpenDyslexicAlta" pitchFamily="2" charset="77"/>
                <a:ea typeface="OpenDyslexic" charset="0"/>
                <a:cs typeface="OpenDyslexic" charset="0"/>
              </a:rPr>
              <a:t>penniless</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so much food at the party, the guests said it was _</a:t>
            </a:r>
            <a:r>
              <a:rPr lang="en-GB" dirty="0">
                <a:solidFill>
                  <a:srgbClr val="FF3860"/>
                </a:solidFill>
                <a:latin typeface="OpenDyslexicAlta" pitchFamily="2" charset="77"/>
                <a:ea typeface="OpenDyslexic" charset="0"/>
                <a:cs typeface="OpenDyslexic" charset="0"/>
              </a:rPr>
              <a:t>plentiful</a:t>
            </a:r>
            <a:r>
              <a:rPr lang="en-GB" dirty="0">
                <a:latin typeface="OpenDyslexicAlta" pitchFamily="2" charset="77"/>
                <a:ea typeface="OpenDyslexic" charset="0"/>
                <a:cs typeface="OpenDyslexic" charset="0"/>
              </a:rPr>
              <a:t>_.</a:t>
            </a:r>
          </a:p>
        </p:txBody>
      </p:sp>
    </p:spTree>
    <p:extLst>
      <p:ext uri="{BB962C8B-B14F-4D97-AF65-F5344CB8AC3E}">
        <p14:creationId xmlns:p14="http://schemas.microsoft.com/office/powerpoint/2010/main" val="283647382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3325540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183062486"/>
                    </a:ext>
                  </a:extLst>
                </a:gridCol>
                <a:gridCol w="1858433">
                  <a:extLst>
                    <a:ext uri="{9D8B030D-6E8A-4147-A177-3AD203B41FA5}">
                      <a16:colId xmlns:a16="http://schemas.microsoft.com/office/drawing/2014/main" val="116152533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789716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3945097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4958317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 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614477" y="1396998"/>
          <a:ext cx="6879356" cy="5165930"/>
        </p:xfrm>
        <a:graphic>
          <a:graphicData uri="http://schemas.openxmlformats.org/drawingml/2006/table">
            <a:tbl>
              <a:tblPr firstRow="1" bandRow="1">
                <a:tableStyleId>{5940675A-B579-460E-94D1-54222C63F5DA}</a:tableStyleId>
              </a:tblPr>
              <a:tblGrid>
                <a:gridCol w="404668">
                  <a:extLst>
                    <a:ext uri="{9D8B030D-6E8A-4147-A177-3AD203B41FA5}">
                      <a16:colId xmlns:a16="http://schemas.microsoft.com/office/drawing/2014/main" val="20000"/>
                    </a:ext>
                  </a:extLst>
                </a:gridCol>
                <a:gridCol w="404668">
                  <a:extLst>
                    <a:ext uri="{9D8B030D-6E8A-4147-A177-3AD203B41FA5}">
                      <a16:colId xmlns:a16="http://schemas.microsoft.com/office/drawing/2014/main" val="20001"/>
                    </a:ext>
                  </a:extLst>
                </a:gridCol>
                <a:gridCol w="404668">
                  <a:extLst>
                    <a:ext uri="{9D8B030D-6E8A-4147-A177-3AD203B41FA5}">
                      <a16:colId xmlns:a16="http://schemas.microsoft.com/office/drawing/2014/main" val="20002"/>
                    </a:ext>
                  </a:extLst>
                </a:gridCol>
                <a:gridCol w="404668">
                  <a:extLst>
                    <a:ext uri="{9D8B030D-6E8A-4147-A177-3AD203B41FA5}">
                      <a16:colId xmlns:a16="http://schemas.microsoft.com/office/drawing/2014/main" val="20003"/>
                    </a:ext>
                  </a:extLst>
                </a:gridCol>
                <a:gridCol w="404668">
                  <a:extLst>
                    <a:ext uri="{9D8B030D-6E8A-4147-A177-3AD203B41FA5}">
                      <a16:colId xmlns:a16="http://schemas.microsoft.com/office/drawing/2014/main" val="20004"/>
                    </a:ext>
                  </a:extLst>
                </a:gridCol>
                <a:gridCol w="404668">
                  <a:extLst>
                    <a:ext uri="{9D8B030D-6E8A-4147-A177-3AD203B41FA5}">
                      <a16:colId xmlns:a16="http://schemas.microsoft.com/office/drawing/2014/main" val="20005"/>
                    </a:ext>
                  </a:extLst>
                </a:gridCol>
                <a:gridCol w="404668">
                  <a:extLst>
                    <a:ext uri="{9D8B030D-6E8A-4147-A177-3AD203B41FA5}">
                      <a16:colId xmlns:a16="http://schemas.microsoft.com/office/drawing/2014/main" val="20006"/>
                    </a:ext>
                  </a:extLst>
                </a:gridCol>
                <a:gridCol w="404668">
                  <a:extLst>
                    <a:ext uri="{9D8B030D-6E8A-4147-A177-3AD203B41FA5}">
                      <a16:colId xmlns:a16="http://schemas.microsoft.com/office/drawing/2014/main" val="20007"/>
                    </a:ext>
                  </a:extLst>
                </a:gridCol>
                <a:gridCol w="404668">
                  <a:extLst>
                    <a:ext uri="{9D8B030D-6E8A-4147-A177-3AD203B41FA5}">
                      <a16:colId xmlns:a16="http://schemas.microsoft.com/office/drawing/2014/main" val="20008"/>
                    </a:ext>
                  </a:extLst>
                </a:gridCol>
                <a:gridCol w="404668">
                  <a:extLst>
                    <a:ext uri="{9D8B030D-6E8A-4147-A177-3AD203B41FA5}">
                      <a16:colId xmlns:a16="http://schemas.microsoft.com/office/drawing/2014/main" val="20009"/>
                    </a:ext>
                  </a:extLst>
                </a:gridCol>
                <a:gridCol w="404668">
                  <a:extLst>
                    <a:ext uri="{9D8B030D-6E8A-4147-A177-3AD203B41FA5}">
                      <a16:colId xmlns:a16="http://schemas.microsoft.com/office/drawing/2014/main" val="20010"/>
                    </a:ext>
                  </a:extLst>
                </a:gridCol>
                <a:gridCol w="404668">
                  <a:extLst>
                    <a:ext uri="{9D8B030D-6E8A-4147-A177-3AD203B41FA5}">
                      <a16:colId xmlns:a16="http://schemas.microsoft.com/office/drawing/2014/main" val="20011"/>
                    </a:ext>
                  </a:extLst>
                </a:gridCol>
                <a:gridCol w="404668">
                  <a:extLst>
                    <a:ext uri="{9D8B030D-6E8A-4147-A177-3AD203B41FA5}">
                      <a16:colId xmlns:a16="http://schemas.microsoft.com/office/drawing/2014/main" val="20012"/>
                    </a:ext>
                  </a:extLst>
                </a:gridCol>
                <a:gridCol w="404668">
                  <a:extLst>
                    <a:ext uri="{9D8B030D-6E8A-4147-A177-3AD203B41FA5}">
                      <a16:colId xmlns:a16="http://schemas.microsoft.com/office/drawing/2014/main" val="20013"/>
                    </a:ext>
                  </a:extLst>
                </a:gridCol>
                <a:gridCol w="404668">
                  <a:extLst>
                    <a:ext uri="{9D8B030D-6E8A-4147-A177-3AD203B41FA5}">
                      <a16:colId xmlns:a16="http://schemas.microsoft.com/office/drawing/2014/main" val="20014"/>
                    </a:ext>
                  </a:extLst>
                </a:gridCol>
                <a:gridCol w="404668">
                  <a:extLst>
                    <a:ext uri="{9D8B030D-6E8A-4147-A177-3AD203B41FA5}">
                      <a16:colId xmlns:a16="http://schemas.microsoft.com/office/drawing/2014/main" val="20015"/>
                    </a:ext>
                  </a:extLst>
                </a:gridCol>
                <a:gridCol w="404668">
                  <a:extLst>
                    <a:ext uri="{9D8B030D-6E8A-4147-A177-3AD203B41FA5}">
                      <a16:colId xmlns:a16="http://schemas.microsoft.com/office/drawing/2014/main" val="20016"/>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sp>
        <p:nvSpPr>
          <p:cNvPr id="3" name="TextBox 2"/>
          <p:cNvSpPr txBox="1"/>
          <p:nvPr/>
        </p:nvSpPr>
        <p:spPr>
          <a:xfrm>
            <a:off x="8686800" y="2514600"/>
            <a:ext cx="3260272"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Find the missing letters to complete the missing word in red.  </a:t>
            </a:r>
          </a:p>
        </p:txBody>
      </p:sp>
    </p:spTree>
    <p:extLst>
      <p:ext uri="{BB962C8B-B14F-4D97-AF65-F5344CB8AC3E}">
        <p14:creationId xmlns:p14="http://schemas.microsoft.com/office/powerpoint/2010/main" val="66952415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4837117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 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790250303"/>
              </p:ext>
            </p:extLst>
          </p:nvPr>
        </p:nvGraphicFramePr>
        <p:xfrm>
          <a:off x="3614477" y="1396998"/>
          <a:ext cx="6879356" cy="5165930"/>
        </p:xfrm>
        <a:graphic>
          <a:graphicData uri="http://schemas.openxmlformats.org/drawingml/2006/table">
            <a:tbl>
              <a:tblPr firstRow="1" bandRow="1">
                <a:tableStyleId>{5940675A-B579-460E-94D1-54222C63F5DA}</a:tableStyleId>
              </a:tblPr>
              <a:tblGrid>
                <a:gridCol w="404668">
                  <a:extLst>
                    <a:ext uri="{9D8B030D-6E8A-4147-A177-3AD203B41FA5}">
                      <a16:colId xmlns:a16="http://schemas.microsoft.com/office/drawing/2014/main" val="20000"/>
                    </a:ext>
                  </a:extLst>
                </a:gridCol>
                <a:gridCol w="404668">
                  <a:extLst>
                    <a:ext uri="{9D8B030D-6E8A-4147-A177-3AD203B41FA5}">
                      <a16:colId xmlns:a16="http://schemas.microsoft.com/office/drawing/2014/main" val="20001"/>
                    </a:ext>
                  </a:extLst>
                </a:gridCol>
                <a:gridCol w="404668">
                  <a:extLst>
                    <a:ext uri="{9D8B030D-6E8A-4147-A177-3AD203B41FA5}">
                      <a16:colId xmlns:a16="http://schemas.microsoft.com/office/drawing/2014/main" val="20002"/>
                    </a:ext>
                  </a:extLst>
                </a:gridCol>
                <a:gridCol w="404668">
                  <a:extLst>
                    <a:ext uri="{9D8B030D-6E8A-4147-A177-3AD203B41FA5}">
                      <a16:colId xmlns:a16="http://schemas.microsoft.com/office/drawing/2014/main" val="20003"/>
                    </a:ext>
                  </a:extLst>
                </a:gridCol>
                <a:gridCol w="404668">
                  <a:extLst>
                    <a:ext uri="{9D8B030D-6E8A-4147-A177-3AD203B41FA5}">
                      <a16:colId xmlns:a16="http://schemas.microsoft.com/office/drawing/2014/main" val="20004"/>
                    </a:ext>
                  </a:extLst>
                </a:gridCol>
                <a:gridCol w="404668">
                  <a:extLst>
                    <a:ext uri="{9D8B030D-6E8A-4147-A177-3AD203B41FA5}">
                      <a16:colId xmlns:a16="http://schemas.microsoft.com/office/drawing/2014/main" val="20005"/>
                    </a:ext>
                  </a:extLst>
                </a:gridCol>
                <a:gridCol w="404668">
                  <a:extLst>
                    <a:ext uri="{9D8B030D-6E8A-4147-A177-3AD203B41FA5}">
                      <a16:colId xmlns:a16="http://schemas.microsoft.com/office/drawing/2014/main" val="20006"/>
                    </a:ext>
                  </a:extLst>
                </a:gridCol>
                <a:gridCol w="404668">
                  <a:extLst>
                    <a:ext uri="{9D8B030D-6E8A-4147-A177-3AD203B41FA5}">
                      <a16:colId xmlns:a16="http://schemas.microsoft.com/office/drawing/2014/main" val="20007"/>
                    </a:ext>
                  </a:extLst>
                </a:gridCol>
                <a:gridCol w="404668">
                  <a:extLst>
                    <a:ext uri="{9D8B030D-6E8A-4147-A177-3AD203B41FA5}">
                      <a16:colId xmlns:a16="http://schemas.microsoft.com/office/drawing/2014/main" val="20008"/>
                    </a:ext>
                  </a:extLst>
                </a:gridCol>
                <a:gridCol w="404668">
                  <a:extLst>
                    <a:ext uri="{9D8B030D-6E8A-4147-A177-3AD203B41FA5}">
                      <a16:colId xmlns:a16="http://schemas.microsoft.com/office/drawing/2014/main" val="20009"/>
                    </a:ext>
                  </a:extLst>
                </a:gridCol>
                <a:gridCol w="404668">
                  <a:extLst>
                    <a:ext uri="{9D8B030D-6E8A-4147-A177-3AD203B41FA5}">
                      <a16:colId xmlns:a16="http://schemas.microsoft.com/office/drawing/2014/main" val="20010"/>
                    </a:ext>
                  </a:extLst>
                </a:gridCol>
                <a:gridCol w="404668">
                  <a:extLst>
                    <a:ext uri="{9D8B030D-6E8A-4147-A177-3AD203B41FA5}">
                      <a16:colId xmlns:a16="http://schemas.microsoft.com/office/drawing/2014/main" val="20011"/>
                    </a:ext>
                  </a:extLst>
                </a:gridCol>
                <a:gridCol w="404668">
                  <a:extLst>
                    <a:ext uri="{9D8B030D-6E8A-4147-A177-3AD203B41FA5}">
                      <a16:colId xmlns:a16="http://schemas.microsoft.com/office/drawing/2014/main" val="20012"/>
                    </a:ext>
                  </a:extLst>
                </a:gridCol>
                <a:gridCol w="404668">
                  <a:extLst>
                    <a:ext uri="{9D8B030D-6E8A-4147-A177-3AD203B41FA5}">
                      <a16:colId xmlns:a16="http://schemas.microsoft.com/office/drawing/2014/main" val="20013"/>
                    </a:ext>
                  </a:extLst>
                </a:gridCol>
                <a:gridCol w="404668">
                  <a:extLst>
                    <a:ext uri="{9D8B030D-6E8A-4147-A177-3AD203B41FA5}">
                      <a16:colId xmlns:a16="http://schemas.microsoft.com/office/drawing/2014/main" val="20014"/>
                    </a:ext>
                  </a:extLst>
                </a:gridCol>
                <a:gridCol w="404668">
                  <a:extLst>
                    <a:ext uri="{9D8B030D-6E8A-4147-A177-3AD203B41FA5}">
                      <a16:colId xmlns:a16="http://schemas.microsoft.com/office/drawing/2014/main" val="20015"/>
                    </a:ext>
                  </a:extLst>
                </a:gridCol>
                <a:gridCol w="404668">
                  <a:extLst>
                    <a:ext uri="{9D8B030D-6E8A-4147-A177-3AD203B41FA5}">
                      <a16:colId xmlns:a16="http://schemas.microsoft.com/office/drawing/2014/main" val="20016"/>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solidFill>
                            <a:srgbClr val="FF3860"/>
                          </a:solidFill>
                          <a:latin typeface="OpenDyslexicAlta" pitchFamily="2" charset="77"/>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solidFill>
                            <a:srgbClr val="FF3860"/>
                          </a:solidFill>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chemeClr val="tx1"/>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sp>
        <p:nvSpPr>
          <p:cNvPr id="3" name="TextBox 2"/>
          <p:cNvSpPr txBox="1"/>
          <p:nvPr/>
        </p:nvSpPr>
        <p:spPr>
          <a:xfrm>
            <a:off x="8686800" y="2514600"/>
            <a:ext cx="3260272"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Find the missing letters to complete the missing word in red.  </a:t>
            </a:r>
          </a:p>
        </p:txBody>
      </p:sp>
    </p:spTree>
    <p:extLst>
      <p:ext uri="{BB962C8B-B14F-4D97-AF65-F5344CB8AC3E}">
        <p14:creationId xmlns:p14="http://schemas.microsoft.com/office/powerpoint/2010/main" val="203604616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ous</a:t>
            </a:r>
            <a:r>
              <a:rPr lang="en-GB" dirty="0"/>
              <a:t>’.  If there is an ‘</a:t>
            </a:r>
            <a:r>
              <a:rPr lang="en-GB" dirty="0" err="1"/>
              <a:t>ee</a:t>
            </a:r>
            <a:r>
              <a:rPr lang="en-GB" dirty="0"/>
              <a:t>’ sound before the ’-</a:t>
            </a:r>
            <a:r>
              <a:rPr lang="en-GB" dirty="0" err="1"/>
              <a:t>ous’</a:t>
            </a:r>
            <a:r>
              <a:rPr lang="en-GB" dirty="0"/>
              <a:t> ending, it is usually spelled as </a:t>
            </a:r>
            <a:r>
              <a:rPr lang="en-GB" dirty="0" err="1"/>
              <a:t>i</a:t>
            </a:r>
            <a:r>
              <a:rPr lang="en-GB" dirty="0"/>
              <a:t>, but a few words have 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307177386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ous</a:t>
            </a:r>
            <a:r>
              <a:rPr lang="en-GB" dirty="0"/>
              <a:t>.’  If there is an ‘</a:t>
            </a:r>
            <a:r>
              <a:rPr lang="en-GB" dirty="0" err="1"/>
              <a:t>ee</a:t>
            </a:r>
            <a:r>
              <a:rPr lang="en-GB" dirty="0"/>
              <a:t>’ sound before the ’-</a:t>
            </a:r>
            <a:r>
              <a:rPr lang="en-GB" dirty="0" err="1"/>
              <a:t>ous’</a:t>
            </a:r>
            <a:r>
              <a:rPr lang="en-GB" dirty="0"/>
              <a:t> ending, it is usually spelled as </a:t>
            </a:r>
            <a:r>
              <a:rPr lang="en-GB" dirty="0" err="1"/>
              <a:t>i</a:t>
            </a:r>
            <a:r>
              <a:rPr lang="en-GB" dirty="0"/>
              <a:t>, but a few words have e.</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serious</a:t>
            </a:r>
          </a:p>
          <a:p>
            <a:pPr fontAlgn="t">
              <a:lnSpc>
                <a:spcPct val="100000"/>
              </a:lnSpc>
              <a:spcAft>
                <a:spcPts val="200"/>
              </a:spcAft>
            </a:pPr>
            <a:r>
              <a:rPr lang="en-GB" sz="2000" dirty="0"/>
              <a:t>obvious</a:t>
            </a:r>
          </a:p>
          <a:p>
            <a:pPr fontAlgn="t">
              <a:lnSpc>
                <a:spcPct val="100000"/>
              </a:lnSpc>
              <a:spcAft>
                <a:spcPts val="200"/>
              </a:spcAft>
            </a:pPr>
            <a:r>
              <a:rPr lang="en-GB" sz="2000" dirty="0"/>
              <a:t>curious</a:t>
            </a:r>
          </a:p>
          <a:p>
            <a:pPr fontAlgn="t">
              <a:lnSpc>
                <a:spcPct val="100000"/>
              </a:lnSpc>
              <a:spcAft>
                <a:spcPts val="200"/>
              </a:spcAft>
            </a:pPr>
            <a:r>
              <a:rPr lang="en-GB" sz="2000" dirty="0"/>
              <a:t>hideous</a:t>
            </a:r>
          </a:p>
          <a:p>
            <a:pPr fontAlgn="t">
              <a:lnSpc>
                <a:spcPct val="100000"/>
              </a:lnSpc>
              <a:spcAft>
                <a:spcPts val="200"/>
              </a:spcAft>
            </a:pPr>
            <a:r>
              <a:rPr lang="en-GB" sz="2000" dirty="0"/>
              <a:t>spontaneous</a:t>
            </a:r>
          </a:p>
          <a:p>
            <a:pPr fontAlgn="t">
              <a:lnSpc>
                <a:spcPct val="100000"/>
              </a:lnSpc>
              <a:spcAft>
                <a:spcPts val="200"/>
              </a:spcAft>
            </a:pPr>
            <a:r>
              <a:rPr lang="en-GB" sz="2000" dirty="0"/>
              <a:t>courteous</a:t>
            </a:r>
          </a:p>
          <a:p>
            <a:pPr fontAlgn="t">
              <a:lnSpc>
                <a:spcPct val="100000"/>
              </a:lnSpc>
              <a:spcAft>
                <a:spcPts val="200"/>
              </a:spcAft>
            </a:pPr>
            <a:r>
              <a:rPr lang="en-GB" sz="2000" dirty="0"/>
              <a:t>furious</a:t>
            </a:r>
          </a:p>
          <a:p>
            <a:pPr fontAlgn="t">
              <a:lnSpc>
                <a:spcPct val="100000"/>
              </a:lnSpc>
              <a:spcAft>
                <a:spcPts val="200"/>
              </a:spcAft>
            </a:pPr>
            <a:r>
              <a:rPr lang="en-GB" sz="2000" dirty="0"/>
              <a:t>various</a:t>
            </a:r>
          </a:p>
          <a:p>
            <a:pPr fontAlgn="t">
              <a:lnSpc>
                <a:spcPct val="100000"/>
              </a:lnSpc>
              <a:spcAft>
                <a:spcPts val="200"/>
              </a:spcAft>
            </a:pPr>
            <a:r>
              <a:rPr lang="en-GB" sz="2000" dirty="0"/>
              <a:t>victorious</a:t>
            </a:r>
          </a:p>
          <a:p>
            <a:pPr fontAlgn="t">
              <a:lnSpc>
                <a:spcPct val="100000"/>
              </a:lnSpc>
              <a:spcAft>
                <a:spcPts val="200"/>
              </a:spcAft>
            </a:pPr>
            <a:r>
              <a:rPr lang="en-GB" sz="2000" dirty="0"/>
              <a:t>gaseous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60161017"/>
              </p:ext>
            </p:extLst>
          </p:nvPr>
        </p:nvGraphicFramePr>
        <p:xfrm>
          <a:off x="3429000" y="1311275"/>
          <a:ext cx="8363607" cy="4835736"/>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If there is an /</a:t>
                      </a:r>
                      <a:r>
                        <a:rPr lang="en-GB" sz="1700" b="0" i="0" dirty="0" err="1">
                          <a:latin typeface="Muli" pitchFamily="2" charset="77"/>
                        </a:rPr>
                        <a:t>ee</a:t>
                      </a:r>
                      <a:r>
                        <a:rPr lang="en-GB" sz="1700" b="0" i="0" dirty="0">
                          <a:latin typeface="Muli" pitchFamily="2" charset="77"/>
                        </a:rPr>
                        <a:t>/ sound before the ‘</a:t>
                      </a:r>
                      <a:r>
                        <a:rPr lang="en-GB" sz="1700" b="0" i="0" dirty="0" err="1">
                          <a:latin typeface="Muli" pitchFamily="2" charset="77"/>
                        </a:rPr>
                        <a:t>ous</a:t>
                      </a:r>
                      <a:r>
                        <a:rPr lang="en-GB" sz="1700" b="0" i="0" dirty="0">
                          <a:latin typeface="Muli" pitchFamily="2" charset="77"/>
                        </a:rPr>
                        <a:t>’ then the sound is usually spelled with an ‘</a:t>
                      </a:r>
                      <a:r>
                        <a:rPr lang="en-GB" sz="1700" b="0" i="0" dirty="0" err="1">
                          <a:latin typeface="Muli" pitchFamily="2" charset="77"/>
                        </a:rPr>
                        <a:t>i</a:t>
                      </a:r>
                      <a:r>
                        <a:rPr lang="en-GB" sz="1700" b="0" i="0" dirty="0">
                          <a:latin typeface="Muli" pitchFamily="2" charset="77"/>
                        </a:rPr>
                        <a:t>’ but sometimes it is spelled with an ‘e’ and children just  need to learn these tricky words. </a:t>
                      </a:r>
                    </a:p>
                  </a:txBody>
                  <a:tcPr/>
                </a:tc>
                <a:extLst>
                  <a:ext uri="{0D108BD9-81ED-4DB2-BD59-A6C34878D82A}">
                    <a16:rowId xmlns:a16="http://schemas.microsoft.com/office/drawing/2014/main" val="10000"/>
                  </a:ext>
                </a:extLst>
              </a:tr>
              <a:tr h="170817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write – children draw a line down the middle of their white boards and write ‘</a:t>
                      </a:r>
                      <a:r>
                        <a:rPr lang="en-GB" sz="1700" b="0" i="0" baseline="0" dirty="0" err="1">
                          <a:latin typeface="Muli" pitchFamily="2" charset="77"/>
                        </a:rPr>
                        <a:t>i</a:t>
                      </a:r>
                      <a:r>
                        <a:rPr lang="en-GB" sz="1700" b="0" i="0" baseline="0" dirty="0">
                          <a:latin typeface="Muli" pitchFamily="2" charset="77"/>
                        </a:rPr>
                        <a:t>’ on one side and ‘e’ on the other. Show children the spelling list and give them 3 minutes to correctly add as many of them to the ‘e’ or ‘</a:t>
                      </a:r>
                      <a:r>
                        <a:rPr lang="en-GB" sz="1700" b="0" i="0" baseline="0" dirty="0" err="1">
                          <a:latin typeface="Muli" pitchFamily="2" charset="77"/>
                        </a:rPr>
                        <a:t>i</a:t>
                      </a:r>
                      <a:r>
                        <a:rPr lang="en-GB" sz="1700" b="0" i="0" baseline="0" dirty="0">
                          <a:latin typeface="Muli" pitchFamily="2" charset="77"/>
                        </a:rPr>
                        <a:t>’ side of their whiteboard.</a:t>
                      </a:r>
                    </a:p>
                    <a:p>
                      <a:endParaRPr lang="en-GB" sz="1700" b="0" i="0" baseline="0" dirty="0">
                        <a:latin typeface="Muli" pitchFamily="2" charset="77"/>
                      </a:endParaRPr>
                    </a:p>
                    <a:p>
                      <a:r>
                        <a:rPr lang="en-GB" sz="1700" b="0" i="0" baseline="0" dirty="0">
                          <a:latin typeface="Muli" pitchFamily="2" charset="77"/>
                        </a:rPr>
                        <a:t>Discuss the outcomes and address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work in pairs to practise writing the words, one child picks a word and their partner writes it on the whiteboard. The first child checks the word and then they switch roles. </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7422999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8CDED8B-338F-4F40-885F-5C73B97BE09D}"/>
              </a:ext>
            </a:extLst>
          </p:cNvPr>
          <p:cNvSpPr/>
          <p:nvPr/>
        </p:nvSpPr>
        <p:spPr>
          <a:xfrm>
            <a:off x="3592171" y="305068"/>
            <a:ext cx="3637504" cy="6247864"/>
          </a:xfrm>
          <a:prstGeom prst="rect">
            <a:avLst/>
          </a:prstGeom>
        </p:spPr>
        <p:txBody>
          <a:bodyPr wrap="square">
            <a:spAutoFit/>
          </a:bodyPr>
          <a:lstStyle/>
          <a:p>
            <a:pPr fontAlgn="t"/>
            <a:r>
              <a:rPr lang="en-GB" sz="4000" dirty="0">
                <a:latin typeface="OpenDyslexicAlta" pitchFamily="2" charset="77"/>
              </a:rPr>
              <a:t>serious</a:t>
            </a:r>
          </a:p>
          <a:p>
            <a:pPr fontAlgn="t"/>
            <a:r>
              <a:rPr lang="en-GB" sz="4000" dirty="0">
                <a:latin typeface="OpenDyslexicAlta" pitchFamily="2" charset="77"/>
              </a:rPr>
              <a:t>obvious</a:t>
            </a:r>
          </a:p>
          <a:p>
            <a:pPr fontAlgn="t"/>
            <a:r>
              <a:rPr lang="en-GB" sz="4000" dirty="0">
                <a:latin typeface="OpenDyslexicAlta" pitchFamily="2" charset="77"/>
              </a:rPr>
              <a:t>curious</a:t>
            </a:r>
          </a:p>
          <a:p>
            <a:pPr fontAlgn="t"/>
            <a:r>
              <a:rPr lang="en-GB" sz="4000" dirty="0">
                <a:latin typeface="OpenDyslexicAlta" pitchFamily="2" charset="77"/>
              </a:rPr>
              <a:t>hideous</a:t>
            </a:r>
          </a:p>
          <a:p>
            <a:pPr fontAlgn="t"/>
            <a:r>
              <a:rPr lang="en-GB" sz="4000" dirty="0">
                <a:latin typeface="OpenDyslexicAlta" pitchFamily="2" charset="77"/>
              </a:rPr>
              <a:t>spontaneous</a:t>
            </a:r>
          </a:p>
          <a:p>
            <a:pPr fontAlgn="t"/>
            <a:r>
              <a:rPr lang="en-GB" sz="4000" dirty="0">
                <a:latin typeface="OpenDyslexicAlta" pitchFamily="2" charset="77"/>
              </a:rPr>
              <a:t>courteous</a:t>
            </a:r>
          </a:p>
          <a:p>
            <a:pPr fontAlgn="t"/>
            <a:r>
              <a:rPr lang="en-GB" sz="4000" dirty="0">
                <a:latin typeface="OpenDyslexicAlta" pitchFamily="2" charset="77"/>
              </a:rPr>
              <a:t>furious</a:t>
            </a:r>
          </a:p>
          <a:p>
            <a:pPr fontAlgn="t"/>
            <a:r>
              <a:rPr lang="en-GB" sz="4000" dirty="0">
                <a:latin typeface="OpenDyslexicAlta" pitchFamily="2" charset="77"/>
              </a:rPr>
              <a:t>various</a:t>
            </a:r>
          </a:p>
          <a:p>
            <a:pPr fontAlgn="t"/>
            <a:r>
              <a:rPr lang="en-GB" sz="4000" dirty="0">
                <a:latin typeface="OpenDyslexicAlta" pitchFamily="2" charset="77"/>
              </a:rPr>
              <a:t>victorious</a:t>
            </a:r>
          </a:p>
          <a:p>
            <a:pPr fontAlgn="t"/>
            <a:r>
              <a:rPr lang="en-GB" sz="4000" dirty="0">
                <a:latin typeface="OpenDyslexicAlta" pitchFamily="2" charset="77"/>
              </a:rPr>
              <a:t>gaseous</a:t>
            </a:r>
          </a:p>
        </p:txBody>
      </p:sp>
    </p:spTree>
    <p:extLst>
      <p:ext uri="{BB962C8B-B14F-4D97-AF65-F5344CB8AC3E}">
        <p14:creationId xmlns:p14="http://schemas.microsoft.com/office/powerpoint/2010/main" val="108101841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6046445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968157"/>
                    </a:ext>
                  </a:extLst>
                </a:gridCol>
                <a:gridCol w="1858433">
                  <a:extLst>
                    <a:ext uri="{9D8B030D-6E8A-4147-A177-3AD203B41FA5}">
                      <a16:colId xmlns:a16="http://schemas.microsoft.com/office/drawing/2014/main" val="217521837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b="0" i="0" dirty="0">
                          <a:latin typeface="OpenDyslexicAlta" pitchFamily="2" charset="77"/>
                          <a:ea typeface="OpenDyslexic" charset="0"/>
                          <a:cs typeface="OpenDyslexic" charset="0"/>
                        </a:rPr>
                        <a:t>serious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b="0" i="0" dirty="0">
                          <a:latin typeface="OpenDyslexicAlta" pitchFamily="2" charset="77"/>
                          <a:ea typeface="OpenDyslexic" charset="0"/>
                          <a:cs typeface="OpenDyslexic" charset="0"/>
                        </a:rPr>
                        <a:t>obvious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b="0" i="0" dirty="0">
                          <a:latin typeface="OpenDyslexicAlta" pitchFamily="2" charset="77"/>
                          <a:ea typeface="OpenDyslexic" charset="0"/>
                          <a:cs typeface="OpenDyslexic" charset="0"/>
                        </a:rPr>
                        <a:t>curious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b="0" i="0" dirty="0">
                          <a:latin typeface="OpenDyslexicAlta" pitchFamily="2" charset="77"/>
                          <a:ea typeface="OpenDyslexic" charset="0"/>
                          <a:cs typeface="OpenDyslexic" charset="0"/>
                        </a:rPr>
                        <a:t>hideous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b="0" i="0" dirty="0">
                          <a:latin typeface="OpenDyslexicAlta" pitchFamily="2" charset="77"/>
                          <a:ea typeface="OpenDyslexic" charset="0"/>
                          <a:cs typeface="OpenDyslexic" charset="0"/>
                        </a:rPr>
                        <a:t>spontaneous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b="0" i="0" dirty="0">
                          <a:latin typeface="OpenDyslexicAlta" pitchFamily="2" charset="77"/>
                          <a:ea typeface="OpenDyslexic" charset="0"/>
                          <a:cs typeface="OpenDyslexic" charset="0"/>
                        </a:rPr>
                        <a:t>courteous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b="0" i="0" dirty="0">
                          <a:latin typeface="OpenDyslexicAlta" pitchFamily="2" charset="77"/>
                          <a:ea typeface="OpenDyslexic" charset="0"/>
                          <a:cs typeface="OpenDyslexic" charset="0"/>
                        </a:rPr>
                        <a:t>furious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b="0" i="0" dirty="0">
                          <a:latin typeface="OpenDyslexicAlta" pitchFamily="2" charset="77"/>
                          <a:ea typeface="OpenDyslexic" charset="0"/>
                          <a:cs typeface="OpenDyslexic" charset="0"/>
                        </a:rPr>
                        <a:t>various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b="0" i="0" dirty="0">
                          <a:latin typeface="OpenDyslexicAlta" pitchFamily="2" charset="77"/>
                          <a:ea typeface="OpenDyslexic" charset="0"/>
                          <a:cs typeface="OpenDyslexic" charset="0"/>
                        </a:rPr>
                        <a:t>victorious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b="0" i="0" dirty="0">
                          <a:latin typeface="OpenDyslexicAlta" pitchFamily="2" charset="77"/>
                          <a:ea typeface="OpenDyslexic" charset="0"/>
                          <a:cs typeface="OpenDyslexic" charset="0"/>
                        </a:rPr>
                        <a:t>gaseous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795367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25646452"/>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77473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serious</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hideous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spontaneous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courteous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furious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victorious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gaseous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9092363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7588468" y="239763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Made up of gas.</a:t>
            </a:r>
          </a:p>
        </p:txBody>
      </p:sp>
      <p:sp>
        <p:nvSpPr>
          <p:cNvPr id="17" name="Rounded Rectangle 16"/>
          <p:cNvSpPr/>
          <p:nvPr/>
        </p:nvSpPr>
        <p:spPr>
          <a:xfrm>
            <a:off x="7014575" y="4225157"/>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winner’s feeling.</a:t>
            </a:r>
          </a:p>
        </p:txBody>
      </p:sp>
      <p:sp>
        <p:nvSpPr>
          <p:cNvPr id="18" name="Rounded Rectangle 17"/>
          <p:cNvSpPr/>
          <p:nvPr/>
        </p:nvSpPr>
        <p:spPr>
          <a:xfrm>
            <a:off x="9901465" y="210997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joking or funny.</a:t>
            </a:r>
          </a:p>
        </p:txBody>
      </p:sp>
      <p:sp>
        <p:nvSpPr>
          <p:cNvPr id="19" name="Rounded Rectangle 18"/>
          <p:cNvSpPr/>
          <p:nvPr/>
        </p:nvSpPr>
        <p:spPr>
          <a:xfrm>
            <a:off x="4784943" y="3145971"/>
            <a:ext cx="2108436"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Eager to learn something.</a:t>
            </a:r>
          </a:p>
        </p:txBody>
      </p:sp>
      <p:sp>
        <p:nvSpPr>
          <p:cNvPr id="20" name="Rounded Rectangle 19"/>
          <p:cNvSpPr/>
          <p:nvPr/>
        </p:nvSpPr>
        <p:spPr>
          <a:xfrm>
            <a:off x="4276816" y="4439338"/>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Done without planning.</a:t>
            </a:r>
          </a:p>
        </p:txBody>
      </p:sp>
      <p:sp>
        <p:nvSpPr>
          <p:cNvPr id="21" name="Rounded Rectangle 20"/>
          <p:cNvSpPr/>
          <p:nvPr/>
        </p:nvSpPr>
        <p:spPr>
          <a:xfrm>
            <a:off x="6972252" y="5758539"/>
            <a:ext cx="2144333"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polite and respectful.</a:t>
            </a:r>
          </a:p>
        </p:txBody>
      </p:sp>
      <p:sp>
        <p:nvSpPr>
          <p:cNvPr id="22" name="Rounded Rectangle 21"/>
          <p:cNvSpPr/>
          <p:nvPr/>
        </p:nvSpPr>
        <p:spPr>
          <a:xfrm>
            <a:off x="9670093" y="3474910"/>
            <a:ext cx="1978600"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disgusting.</a:t>
            </a:r>
          </a:p>
        </p:txBody>
      </p:sp>
      <p:sp>
        <p:nvSpPr>
          <p:cNvPr id="23" name="Rounded Rectangle 22"/>
          <p:cNvSpPr/>
          <p:nvPr/>
        </p:nvSpPr>
        <p:spPr>
          <a:xfrm>
            <a:off x="4283525" y="582117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angry.</a:t>
            </a:r>
          </a:p>
        </p:txBody>
      </p:sp>
      <p:sp>
        <p:nvSpPr>
          <p:cNvPr id="24" name="Rounded Rectangle 23"/>
          <p:cNvSpPr/>
          <p:nvPr/>
        </p:nvSpPr>
        <p:spPr>
          <a:xfrm>
            <a:off x="9670093" y="5081595"/>
            <a:ext cx="2025700" cy="9137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How to refer to a range of  things.</a:t>
            </a:r>
          </a:p>
        </p:txBody>
      </p:sp>
      <p:sp>
        <p:nvSpPr>
          <p:cNvPr id="25" name="Rounded Rectangle 24"/>
          <p:cNvSpPr/>
          <p:nvPr/>
        </p:nvSpPr>
        <p:spPr>
          <a:xfrm>
            <a:off x="4201886" y="211275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Easy to see or notice.</a:t>
            </a:r>
          </a:p>
        </p:txBody>
      </p:sp>
      <p:sp>
        <p:nvSpPr>
          <p:cNvPr id="26" name="Rectangle 25"/>
          <p:cNvSpPr/>
          <p:nvPr/>
        </p:nvSpPr>
        <p:spPr>
          <a:xfrm>
            <a:off x="4083485" y="1463122"/>
            <a:ext cx="6876789"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Tree>
    <p:extLst>
      <p:ext uri="{BB962C8B-B14F-4D97-AF65-F5344CB8AC3E}">
        <p14:creationId xmlns:p14="http://schemas.microsoft.com/office/powerpoint/2010/main" val="98166287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477623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serious</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hideous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spontaneous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courteous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furious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victorious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gaseous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3094307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6600856" y="6079668"/>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Made up of gas.</a:t>
            </a:r>
          </a:p>
        </p:txBody>
      </p:sp>
      <p:sp>
        <p:nvSpPr>
          <p:cNvPr id="17" name="Rounded Rectangle 16"/>
          <p:cNvSpPr/>
          <p:nvPr/>
        </p:nvSpPr>
        <p:spPr>
          <a:xfrm>
            <a:off x="3890434" y="5635825"/>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winner’s feeling.</a:t>
            </a:r>
          </a:p>
        </p:txBody>
      </p:sp>
      <p:sp>
        <p:nvSpPr>
          <p:cNvPr id="18" name="Rounded Rectangle 17"/>
          <p:cNvSpPr/>
          <p:nvPr/>
        </p:nvSpPr>
        <p:spPr>
          <a:xfrm>
            <a:off x="4199163" y="194409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joking or funny.</a:t>
            </a:r>
          </a:p>
        </p:txBody>
      </p:sp>
      <p:sp>
        <p:nvSpPr>
          <p:cNvPr id="19" name="Rounded Rectangle 18"/>
          <p:cNvSpPr/>
          <p:nvPr/>
        </p:nvSpPr>
        <p:spPr>
          <a:xfrm>
            <a:off x="3974863" y="2886136"/>
            <a:ext cx="2108436"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Eager to learn something.</a:t>
            </a:r>
          </a:p>
        </p:txBody>
      </p:sp>
      <p:sp>
        <p:nvSpPr>
          <p:cNvPr id="20" name="Rounded Rectangle 19"/>
          <p:cNvSpPr/>
          <p:nvPr/>
        </p:nvSpPr>
        <p:spPr>
          <a:xfrm>
            <a:off x="3884270" y="3835357"/>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Done without planning.</a:t>
            </a:r>
          </a:p>
        </p:txBody>
      </p:sp>
      <p:sp>
        <p:nvSpPr>
          <p:cNvPr id="21" name="Rounded Rectangle 20"/>
          <p:cNvSpPr/>
          <p:nvPr/>
        </p:nvSpPr>
        <p:spPr>
          <a:xfrm>
            <a:off x="6272269" y="4248853"/>
            <a:ext cx="2144333"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polite and respectful.</a:t>
            </a:r>
          </a:p>
        </p:txBody>
      </p:sp>
      <p:sp>
        <p:nvSpPr>
          <p:cNvPr id="22" name="Rounded Rectangle 21"/>
          <p:cNvSpPr/>
          <p:nvPr/>
        </p:nvSpPr>
        <p:spPr>
          <a:xfrm>
            <a:off x="6416584" y="3401850"/>
            <a:ext cx="1978600"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disgusting.</a:t>
            </a:r>
          </a:p>
        </p:txBody>
      </p:sp>
      <p:sp>
        <p:nvSpPr>
          <p:cNvPr id="23" name="Rounded Rectangle 22"/>
          <p:cNvSpPr/>
          <p:nvPr/>
        </p:nvSpPr>
        <p:spPr>
          <a:xfrm>
            <a:off x="4138386" y="4750447"/>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angry.</a:t>
            </a:r>
          </a:p>
        </p:txBody>
      </p:sp>
      <p:sp>
        <p:nvSpPr>
          <p:cNvPr id="24" name="Rounded Rectangle 23"/>
          <p:cNvSpPr/>
          <p:nvPr/>
        </p:nvSpPr>
        <p:spPr>
          <a:xfrm>
            <a:off x="6509029" y="5002619"/>
            <a:ext cx="2025700" cy="9137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How to refer to a range of  things.</a:t>
            </a:r>
          </a:p>
        </p:txBody>
      </p:sp>
      <p:sp>
        <p:nvSpPr>
          <p:cNvPr id="25" name="Rounded Rectangle 24"/>
          <p:cNvSpPr/>
          <p:nvPr/>
        </p:nvSpPr>
        <p:spPr>
          <a:xfrm>
            <a:off x="6809248" y="2416118"/>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Easy to see or notice.</a:t>
            </a:r>
          </a:p>
        </p:txBody>
      </p:sp>
      <p:sp>
        <p:nvSpPr>
          <p:cNvPr id="26" name="Rectangle 25"/>
          <p:cNvSpPr/>
          <p:nvPr/>
        </p:nvSpPr>
        <p:spPr>
          <a:xfrm>
            <a:off x="4083485" y="1463122"/>
            <a:ext cx="6876789"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cxnSp>
        <p:nvCxnSpPr>
          <p:cNvPr id="34" name="Straight Arrow Connector 33">
            <a:extLst>
              <a:ext uri="{FF2B5EF4-FFF2-40B4-BE49-F238E27FC236}">
                <a16:creationId xmlns:a16="http://schemas.microsoft.com/office/drawing/2014/main" id="{0033ED89-8195-49B3-9DB9-FA13557F6365}"/>
              </a:ext>
            </a:extLst>
          </p:cNvPr>
          <p:cNvCxnSpPr>
            <a:cxnSpLocks/>
            <a:stCxn id="3" idx="6"/>
            <a:endCxn id="18" idx="1"/>
          </p:cNvCxnSpPr>
          <p:nvPr/>
        </p:nvCxnSpPr>
        <p:spPr>
          <a:xfrm flipV="1">
            <a:off x="3382735" y="2265225"/>
            <a:ext cx="816428" cy="262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67CDF1A-567E-416E-9060-BC9336F31622}"/>
              </a:ext>
            </a:extLst>
          </p:cNvPr>
          <p:cNvCxnSpPr>
            <a:cxnSpLocks/>
            <a:stCxn id="7" idx="6"/>
            <a:endCxn id="25" idx="1"/>
          </p:cNvCxnSpPr>
          <p:nvPr/>
        </p:nvCxnSpPr>
        <p:spPr>
          <a:xfrm>
            <a:off x="3382735" y="2718765"/>
            <a:ext cx="3426513" cy="184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7E1887A-ED5F-47E2-BC85-204723618F79}"/>
              </a:ext>
            </a:extLst>
          </p:cNvPr>
          <p:cNvCxnSpPr>
            <a:stCxn id="8" idx="6"/>
            <a:endCxn id="19" idx="1"/>
          </p:cNvCxnSpPr>
          <p:nvPr/>
        </p:nvCxnSpPr>
        <p:spPr>
          <a:xfrm flipV="1">
            <a:off x="3382735" y="3207265"/>
            <a:ext cx="592128" cy="203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01C7B3AB-F51E-4C74-88B9-3CA31102A3A9}"/>
              </a:ext>
            </a:extLst>
          </p:cNvPr>
          <p:cNvCxnSpPr>
            <a:stCxn id="9" idx="6"/>
            <a:endCxn id="22" idx="1"/>
          </p:cNvCxnSpPr>
          <p:nvPr/>
        </p:nvCxnSpPr>
        <p:spPr>
          <a:xfrm>
            <a:off x="3382735" y="3654936"/>
            <a:ext cx="3033849" cy="680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9CD1279E-25ED-4B01-AA18-4B52216A19C9}"/>
              </a:ext>
            </a:extLst>
          </p:cNvPr>
          <p:cNvCxnSpPr>
            <a:cxnSpLocks/>
            <a:stCxn id="14" idx="6"/>
            <a:endCxn id="20" idx="1"/>
          </p:cNvCxnSpPr>
          <p:nvPr/>
        </p:nvCxnSpPr>
        <p:spPr>
          <a:xfrm>
            <a:off x="3382735" y="4143514"/>
            <a:ext cx="501535" cy="129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3543FC75-E313-404D-9E75-68A5E0D021C3}"/>
              </a:ext>
            </a:extLst>
          </p:cNvPr>
          <p:cNvCxnSpPr>
            <a:cxnSpLocks/>
            <a:stCxn id="15" idx="6"/>
            <a:endCxn id="21" idx="1"/>
          </p:cNvCxnSpPr>
          <p:nvPr/>
        </p:nvCxnSpPr>
        <p:spPr>
          <a:xfrm flipV="1">
            <a:off x="3380013" y="4569982"/>
            <a:ext cx="2892256" cy="213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EFC11807-FF36-4B34-A28A-6A947FFDBE2A}"/>
              </a:ext>
            </a:extLst>
          </p:cNvPr>
          <p:cNvCxnSpPr>
            <a:cxnSpLocks/>
            <a:stCxn id="10" idx="6"/>
            <a:endCxn id="23" idx="1"/>
          </p:cNvCxnSpPr>
          <p:nvPr/>
        </p:nvCxnSpPr>
        <p:spPr>
          <a:xfrm flipV="1">
            <a:off x="3382735" y="5071576"/>
            <a:ext cx="755651" cy="81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CC9F8214-4D31-4B82-A288-C961EC64A6F3}"/>
              </a:ext>
            </a:extLst>
          </p:cNvPr>
          <p:cNvCxnSpPr>
            <a:cxnSpLocks/>
            <a:stCxn id="11" idx="6"/>
            <a:endCxn id="24" idx="1"/>
          </p:cNvCxnSpPr>
          <p:nvPr/>
        </p:nvCxnSpPr>
        <p:spPr>
          <a:xfrm flipV="1">
            <a:off x="3382735" y="5459501"/>
            <a:ext cx="3126294" cy="29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78BFE779-C31B-4C56-A6A7-D10874A86530}"/>
              </a:ext>
            </a:extLst>
          </p:cNvPr>
          <p:cNvCxnSpPr>
            <a:cxnSpLocks/>
            <a:stCxn id="12" idx="6"/>
            <a:endCxn id="17" idx="1"/>
          </p:cNvCxnSpPr>
          <p:nvPr/>
        </p:nvCxnSpPr>
        <p:spPr>
          <a:xfrm flipV="1">
            <a:off x="3382735" y="5956954"/>
            <a:ext cx="507699" cy="410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1AA97A46-550B-49F8-912D-91F2998EAF71}"/>
              </a:ext>
            </a:extLst>
          </p:cNvPr>
          <p:cNvCxnSpPr>
            <a:cxnSpLocks/>
            <a:stCxn id="13" idx="6"/>
            <a:endCxn id="16" idx="1"/>
          </p:cNvCxnSpPr>
          <p:nvPr/>
        </p:nvCxnSpPr>
        <p:spPr>
          <a:xfrm flipV="1">
            <a:off x="3380012" y="6400797"/>
            <a:ext cx="3220844" cy="24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248461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18</a:t>
            </a:r>
          </a:p>
        </p:txBody>
      </p:sp>
    </p:spTree>
    <p:extLst>
      <p:ext uri="{BB962C8B-B14F-4D97-AF65-F5344CB8AC3E}">
        <p14:creationId xmlns:p14="http://schemas.microsoft.com/office/powerpoint/2010/main" val="272204804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breath</a:t>
            </a:r>
          </a:p>
          <a:p>
            <a:pPr fontAlgn="t"/>
            <a:r>
              <a:rPr lang="en-GB" dirty="0"/>
              <a:t>business</a:t>
            </a:r>
          </a:p>
          <a:p>
            <a:pPr fontAlgn="t"/>
            <a:r>
              <a:rPr lang="en-GB" dirty="0"/>
              <a:t>caught</a:t>
            </a:r>
          </a:p>
          <a:p>
            <a:pPr fontAlgn="t"/>
            <a:r>
              <a:rPr lang="en-GB" dirty="0"/>
              <a:t>different</a:t>
            </a:r>
          </a:p>
          <a:p>
            <a:pPr fontAlgn="t"/>
            <a:r>
              <a:rPr lang="en-GB" dirty="0"/>
              <a:t>exercise</a:t>
            </a:r>
          </a:p>
          <a:p>
            <a:pPr fontAlgn="t"/>
            <a:r>
              <a:rPr lang="en-GB" dirty="0"/>
              <a:t>extreme</a:t>
            </a:r>
          </a:p>
          <a:p>
            <a:pPr fontAlgn="t"/>
            <a:r>
              <a:rPr lang="en-GB" dirty="0"/>
              <a:t>medicine</a:t>
            </a:r>
          </a:p>
          <a:p>
            <a:pPr fontAlgn="t"/>
            <a:r>
              <a:rPr lang="en-GB" dirty="0"/>
              <a:t>possession</a:t>
            </a:r>
          </a:p>
          <a:p>
            <a:pPr fontAlgn="t"/>
            <a:r>
              <a:rPr lang="en-GB" dirty="0"/>
              <a:t>although</a:t>
            </a:r>
          </a:p>
          <a:p>
            <a:pPr fontAlgn="t"/>
            <a:r>
              <a:rPr lang="en-GB" dirty="0"/>
              <a:t>thought</a:t>
            </a:r>
          </a:p>
          <a:p>
            <a:endParaRPr lang="en-GB" dirty="0"/>
          </a:p>
        </p:txBody>
      </p:sp>
      <p:sp>
        <p:nvSpPr>
          <p:cNvPr id="6" name="Rectangle 5"/>
          <p:cNvSpPr/>
          <p:nvPr/>
        </p:nvSpPr>
        <p:spPr>
          <a:xfrm>
            <a:off x="3467099" y="1524692"/>
            <a:ext cx="8056845"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a:t>
            </a:r>
          </a:p>
        </p:txBody>
      </p:sp>
    </p:spTree>
    <p:extLst>
      <p:ext uri="{BB962C8B-B14F-4D97-AF65-F5344CB8AC3E}">
        <p14:creationId xmlns:p14="http://schemas.microsoft.com/office/powerpoint/2010/main" val="83811030"/>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4996196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883035462"/>
                    </a:ext>
                  </a:extLst>
                </a:gridCol>
                <a:gridCol w="1858433">
                  <a:extLst>
                    <a:ext uri="{9D8B030D-6E8A-4147-A177-3AD203B41FA5}">
                      <a16:colId xmlns:a16="http://schemas.microsoft.com/office/drawing/2014/main" val="3977559806"/>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640291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endParaRPr>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38530257"/>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1560148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4506436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endParaRPr>
                    </a:p>
                    <a:p>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230218694"/>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5832716"/>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170628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latin typeface="Muli" pitchFamily="2" charset="77"/>
                      </a:endParaRP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43636001"/>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13158">
                  <a:extLst>
                    <a:ext uri="{9D8B030D-6E8A-4147-A177-3AD203B41FA5}">
                      <a16:colId xmlns:a16="http://schemas.microsoft.com/office/drawing/2014/main" val="20002"/>
                    </a:ext>
                  </a:extLst>
                </a:gridCol>
                <a:gridCol w="469412">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x</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412707568"/>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‘au’ digraph.</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19</a:t>
            </a:r>
          </a:p>
        </p:txBody>
      </p:sp>
    </p:spTree>
    <p:extLst>
      <p:ext uri="{BB962C8B-B14F-4D97-AF65-F5344CB8AC3E}">
        <p14:creationId xmlns:p14="http://schemas.microsoft.com/office/powerpoint/2010/main" val="235046018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‘au’ digraph.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naughty</a:t>
            </a:r>
          </a:p>
          <a:p>
            <a:pPr fontAlgn="t">
              <a:lnSpc>
                <a:spcPct val="100000"/>
              </a:lnSpc>
              <a:spcAft>
                <a:spcPts val="200"/>
              </a:spcAft>
            </a:pPr>
            <a:r>
              <a:rPr lang="en-GB" sz="2000" dirty="0"/>
              <a:t>caught</a:t>
            </a:r>
          </a:p>
          <a:p>
            <a:pPr fontAlgn="t">
              <a:lnSpc>
                <a:spcPct val="100000"/>
              </a:lnSpc>
              <a:spcAft>
                <a:spcPts val="200"/>
              </a:spcAft>
            </a:pPr>
            <a:r>
              <a:rPr lang="en-GB" sz="2000" dirty="0"/>
              <a:t>fraught</a:t>
            </a:r>
          </a:p>
          <a:p>
            <a:pPr fontAlgn="t">
              <a:lnSpc>
                <a:spcPct val="100000"/>
              </a:lnSpc>
              <a:spcAft>
                <a:spcPts val="200"/>
              </a:spcAft>
            </a:pPr>
            <a:r>
              <a:rPr lang="en-GB" sz="2000" dirty="0"/>
              <a:t>automatic</a:t>
            </a:r>
          </a:p>
          <a:p>
            <a:pPr fontAlgn="t">
              <a:lnSpc>
                <a:spcPct val="100000"/>
              </a:lnSpc>
              <a:spcAft>
                <a:spcPts val="200"/>
              </a:spcAft>
            </a:pPr>
            <a:r>
              <a:rPr lang="en-GB" sz="2000" dirty="0"/>
              <a:t>astronaut</a:t>
            </a:r>
          </a:p>
          <a:p>
            <a:pPr fontAlgn="t">
              <a:lnSpc>
                <a:spcPct val="100000"/>
              </a:lnSpc>
              <a:spcAft>
                <a:spcPts val="200"/>
              </a:spcAft>
            </a:pPr>
            <a:r>
              <a:rPr lang="en-GB" sz="2000" dirty="0"/>
              <a:t>cause</a:t>
            </a:r>
          </a:p>
          <a:p>
            <a:pPr fontAlgn="t">
              <a:lnSpc>
                <a:spcPct val="100000"/>
              </a:lnSpc>
              <a:spcAft>
                <a:spcPts val="200"/>
              </a:spcAft>
            </a:pPr>
            <a:r>
              <a:rPr lang="en-GB" sz="2000" dirty="0"/>
              <a:t>author</a:t>
            </a:r>
          </a:p>
          <a:p>
            <a:pPr fontAlgn="t">
              <a:lnSpc>
                <a:spcPct val="100000"/>
              </a:lnSpc>
              <a:spcAft>
                <a:spcPts val="200"/>
              </a:spcAft>
            </a:pPr>
            <a:r>
              <a:rPr lang="en-GB" sz="2000" dirty="0"/>
              <a:t>applaud</a:t>
            </a:r>
          </a:p>
          <a:p>
            <a:pPr fontAlgn="t">
              <a:lnSpc>
                <a:spcPct val="100000"/>
              </a:lnSpc>
              <a:spcAft>
                <a:spcPts val="200"/>
              </a:spcAft>
            </a:pPr>
            <a:r>
              <a:rPr lang="en-GB" sz="2000" dirty="0"/>
              <a:t>taught</a:t>
            </a:r>
          </a:p>
          <a:p>
            <a:pPr fontAlgn="t">
              <a:lnSpc>
                <a:spcPct val="100000"/>
              </a:lnSpc>
              <a:spcAft>
                <a:spcPts val="200"/>
              </a:spcAft>
            </a:pPr>
            <a:r>
              <a:rPr lang="en-GB" sz="2000" dirty="0"/>
              <a:t>audience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97085882"/>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Children are looking at the ‘au’ digraph and 10 words with the /aw/ sound.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Explain to children that the digraph ‘au’ is pronounced like /aw/ and so they need to learn whether the spelling is ‘au’ or ‘aw’. Ask them to look at the pictures on the board and see if they can work out what the ‘au’ word is. They can draw/write them on their mini whiteboards!</a:t>
                      </a:r>
                    </a:p>
                    <a:p>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Click to reveal the answers, highlight the ‘au’ sound in each word and discuss any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mini whiteboard, see if the children can write one or two sentences using as many of the spelling list or image words as possible. For example: </a:t>
                      </a:r>
                      <a:br>
                        <a:rPr lang="en-GB" sz="1700" b="0" i="0" dirty="0">
                          <a:latin typeface="Muli" pitchFamily="2" charset="77"/>
                        </a:rPr>
                      </a:br>
                      <a:r>
                        <a:rPr lang="en-GB" sz="1700" b="0" i="0" dirty="0">
                          <a:latin typeface="Muli" pitchFamily="2" charset="77"/>
                        </a:rPr>
                        <a:t>The </a:t>
                      </a:r>
                      <a:r>
                        <a:rPr lang="en-GB" sz="1700" b="0" i="0" u="sng" dirty="0">
                          <a:latin typeface="Muli" pitchFamily="2" charset="77"/>
                        </a:rPr>
                        <a:t>naughty</a:t>
                      </a:r>
                      <a:r>
                        <a:rPr lang="en-GB" sz="1700" b="0" i="0" dirty="0">
                          <a:latin typeface="Muli" pitchFamily="2" charset="77"/>
                        </a:rPr>
                        <a:t> </a:t>
                      </a:r>
                      <a:r>
                        <a:rPr lang="en-GB" sz="1700" b="0" i="0" u="sng" dirty="0">
                          <a:latin typeface="Muli" pitchFamily="2" charset="77"/>
                        </a:rPr>
                        <a:t>astronaut</a:t>
                      </a:r>
                      <a:r>
                        <a:rPr lang="en-GB" sz="1700" b="0" i="0" dirty="0">
                          <a:latin typeface="Muli" pitchFamily="2" charset="77"/>
                        </a:rPr>
                        <a:t> got </a:t>
                      </a:r>
                      <a:r>
                        <a:rPr lang="en-GB" sz="1700" b="0" i="0" u="sng" dirty="0">
                          <a:latin typeface="Muli" pitchFamily="2" charset="77"/>
                        </a:rPr>
                        <a:t>caught</a:t>
                      </a:r>
                      <a:r>
                        <a:rPr lang="en-GB" sz="1700" b="0" i="0" dirty="0">
                          <a:latin typeface="Muli" pitchFamily="2" charset="77"/>
                        </a:rPr>
                        <a:t> trying to set of the </a:t>
                      </a:r>
                      <a:r>
                        <a:rPr lang="en-GB" sz="1700" b="0" i="0" u="sng" dirty="0">
                          <a:latin typeface="Muli" pitchFamily="2" charset="77"/>
                        </a:rPr>
                        <a:t>automatic</a:t>
                      </a:r>
                      <a:r>
                        <a:rPr lang="en-GB" sz="1700" b="0" i="0" dirty="0">
                          <a:latin typeface="Muli" pitchFamily="2" charset="77"/>
                        </a:rPr>
                        <a:t> rocket </a:t>
                      </a:r>
                      <a:r>
                        <a:rPr lang="en-GB" sz="1700" b="0" i="0" u="sng" dirty="0">
                          <a:latin typeface="Muli" pitchFamily="2" charset="77"/>
                        </a:rPr>
                        <a:t>launch</a:t>
                      </a:r>
                      <a:r>
                        <a:rPr lang="en-GB" sz="1700" b="0" i="0" dirty="0">
                          <a:latin typeface="Muli" pitchFamily="2" charset="77"/>
                        </a:rPr>
                        <a:t>.</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Share the sentences and discuss!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6534832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86631A-4C4C-4D27-BD0D-D5572525165F}"/>
              </a:ext>
            </a:extLst>
          </p:cNvPr>
          <p:cNvSpPr/>
          <p:nvPr/>
        </p:nvSpPr>
        <p:spPr>
          <a:xfrm>
            <a:off x="448372" y="522604"/>
            <a:ext cx="6515136" cy="1384995"/>
          </a:xfrm>
          <a:prstGeom prst="rect">
            <a:avLst/>
          </a:prstGeom>
        </p:spPr>
        <p:txBody>
          <a:bodyPr wrap="square">
            <a:spAutoFit/>
          </a:bodyPr>
          <a:lstStyle/>
          <a:p>
            <a:r>
              <a:rPr lang="en-GB" sz="2800" dirty="0">
                <a:latin typeface="OpenDyslexicAlta" pitchFamily="2" charset="77"/>
              </a:rPr>
              <a:t>What word  do these images show? Think of words with the ‘au’ sound in them</a:t>
            </a:r>
          </a:p>
        </p:txBody>
      </p:sp>
      <p:pic>
        <p:nvPicPr>
          <p:cNvPr id="3074" name="Picture 2" descr="House Halloween Spooky Scary Haunted Bats">
            <a:extLst>
              <a:ext uri="{FF2B5EF4-FFF2-40B4-BE49-F238E27FC236}">
                <a16:creationId xmlns:a16="http://schemas.microsoft.com/office/drawing/2014/main" id="{5CE4D611-E1EB-419A-8388-BEDE3BDD458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3204" y="2155930"/>
            <a:ext cx="2132504" cy="19232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Seasons Four Seasons Tree Nature Autumn Sp">
            <a:extLst>
              <a:ext uri="{FF2B5EF4-FFF2-40B4-BE49-F238E27FC236}">
                <a16:creationId xmlns:a16="http://schemas.microsoft.com/office/drawing/2014/main" id="{DF065ECF-D3F2-47A1-A66B-F1F5B1A9656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482060" y="1448359"/>
            <a:ext cx="5261568" cy="263078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FBEE1DFC-1358-4365-A802-0981D5F2A97A}"/>
              </a:ext>
            </a:extLst>
          </p:cNvPr>
          <p:cNvCxnSpPr>
            <a:cxnSpLocks/>
          </p:cNvCxnSpPr>
          <p:nvPr/>
        </p:nvCxnSpPr>
        <p:spPr>
          <a:xfrm>
            <a:off x="9596176" y="1366575"/>
            <a:ext cx="0" cy="86415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078" name="Picture 6" descr="Asian Bottle Chinese Cuisine Food Japanese">
            <a:extLst>
              <a:ext uri="{FF2B5EF4-FFF2-40B4-BE49-F238E27FC236}">
                <a16:creationId xmlns:a16="http://schemas.microsoft.com/office/drawing/2014/main" id="{B3DED8BB-8C15-4E95-A268-07017B04810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19874" y="4562421"/>
            <a:ext cx="932998" cy="181268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udio Pause Sound Video Button Glossy Brea">
            <a:extLst>
              <a:ext uri="{FF2B5EF4-FFF2-40B4-BE49-F238E27FC236}">
                <a16:creationId xmlns:a16="http://schemas.microsoft.com/office/drawing/2014/main" id="{E1848CBC-161C-442F-B473-18E187466CBA}"/>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166045" y="4364960"/>
            <a:ext cx="1195755" cy="119575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alendar, Business, 2018, Week, Month">
            <a:extLst>
              <a:ext uri="{FF2B5EF4-FFF2-40B4-BE49-F238E27FC236}">
                <a16:creationId xmlns:a16="http://schemas.microsoft.com/office/drawing/2014/main" id="{035B27C4-4D04-41B7-B762-02262B59A848}"/>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466797" y="4375948"/>
            <a:ext cx="2534116" cy="1923213"/>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06CF03B6-02A6-407E-95FC-CD6258F8C22A}"/>
              </a:ext>
            </a:extLst>
          </p:cNvPr>
          <p:cNvCxnSpPr>
            <a:cxnSpLocks/>
          </p:cNvCxnSpPr>
          <p:nvPr/>
        </p:nvCxnSpPr>
        <p:spPr>
          <a:xfrm flipH="1">
            <a:off x="5841861" y="5185889"/>
            <a:ext cx="656492"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084" name="Picture 12" descr="Rocket, Science, Spaceship, Space">
            <a:extLst>
              <a:ext uri="{FF2B5EF4-FFF2-40B4-BE49-F238E27FC236}">
                <a16:creationId xmlns:a16="http://schemas.microsoft.com/office/drawing/2014/main" id="{7A98AED9-03F6-41DB-B825-9EA2AA7ADC8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466797" y="2096094"/>
            <a:ext cx="2208669" cy="14609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6" name="Picture 14" descr="Astronaut Space Exploration Astronaut Astr">
            <a:extLst>
              <a:ext uri="{FF2B5EF4-FFF2-40B4-BE49-F238E27FC236}">
                <a16:creationId xmlns:a16="http://schemas.microsoft.com/office/drawing/2014/main" id="{09AF6BA3-8ED1-49A2-985D-0D2DAC8CB32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514838" y="4263443"/>
            <a:ext cx="1706411" cy="203571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EB3509C-472E-4FCA-AC83-4BE54C4CB89D}"/>
              </a:ext>
            </a:extLst>
          </p:cNvPr>
          <p:cNvSpPr txBox="1"/>
          <p:nvPr/>
        </p:nvSpPr>
        <p:spPr>
          <a:xfrm>
            <a:off x="1019874" y="4079143"/>
            <a:ext cx="1210860" cy="369332"/>
          </a:xfrm>
          <a:prstGeom prst="rect">
            <a:avLst/>
          </a:prstGeom>
          <a:noFill/>
        </p:spPr>
        <p:txBody>
          <a:bodyPr wrap="square" rtlCol="0">
            <a:spAutoFit/>
          </a:bodyPr>
          <a:lstStyle/>
          <a:p>
            <a:r>
              <a:rPr lang="en-GB" dirty="0">
                <a:latin typeface="OpenDyslexicAlta" pitchFamily="2" charset="77"/>
              </a:rPr>
              <a:t>haunted</a:t>
            </a:r>
          </a:p>
        </p:txBody>
      </p:sp>
      <p:sp>
        <p:nvSpPr>
          <p:cNvPr id="18" name="TextBox 17">
            <a:extLst>
              <a:ext uri="{FF2B5EF4-FFF2-40B4-BE49-F238E27FC236}">
                <a16:creationId xmlns:a16="http://schemas.microsoft.com/office/drawing/2014/main" id="{6E011D49-6EF7-4A90-89AE-AEDE397FBE26}"/>
              </a:ext>
            </a:extLst>
          </p:cNvPr>
          <p:cNvSpPr txBox="1"/>
          <p:nvPr/>
        </p:nvSpPr>
        <p:spPr>
          <a:xfrm>
            <a:off x="4114441" y="3429000"/>
            <a:ext cx="1210860" cy="369332"/>
          </a:xfrm>
          <a:prstGeom prst="rect">
            <a:avLst/>
          </a:prstGeom>
          <a:noFill/>
        </p:spPr>
        <p:txBody>
          <a:bodyPr wrap="square" rtlCol="0">
            <a:spAutoFit/>
          </a:bodyPr>
          <a:lstStyle/>
          <a:p>
            <a:r>
              <a:rPr lang="en-GB" dirty="0">
                <a:latin typeface="OpenDyslexicAlta" pitchFamily="2" charset="77"/>
              </a:rPr>
              <a:t>launch</a:t>
            </a:r>
          </a:p>
        </p:txBody>
      </p:sp>
      <p:sp>
        <p:nvSpPr>
          <p:cNvPr id="19" name="TextBox 18">
            <a:extLst>
              <a:ext uri="{FF2B5EF4-FFF2-40B4-BE49-F238E27FC236}">
                <a16:creationId xmlns:a16="http://schemas.microsoft.com/office/drawing/2014/main" id="{DC4E670C-D78D-4927-900F-BC1844521C28}"/>
              </a:ext>
            </a:extLst>
          </p:cNvPr>
          <p:cNvSpPr txBox="1"/>
          <p:nvPr/>
        </p:nvSpPr>
        <p:spPr>
          <a:xfrm>
            <a:off x="1019874" y="6346631"/>
            <a:ext cx="1210860" cy="369332"/>
          </a:xfrm>
          <a:prstGeom prst="rect">
            <a:avLst/>
          </a:prstGeom>
          <a:noFill/>
        </p:spPr>
        <p:txBody>
          <a:bodyPr wrap="square" rtlCol="0">
            <a:spAutoFit/>
          </a:bodyPr>
          <a:lstStyle/>
          <a:p>
            <a:r>
              <a:rPr lang="en-GB" dirty="0">
                <a:latin typeface="OpenDyslexicAlta" pitchFamily="2" charset="77"/>
              </a:rPr>
              <a:t>sauce</a:t>
            </a:r>
          </a:p>
        </p:txBody>
      </p:sp>
      <p:sp>
        <p:nvSpPr>
          <p:cNvPr id="20" name="TextBox 19">
            <a:extLst>
              <a:ext uri="{FF2B5EF4-FFF2-40B4-BE49-F238E27FC236}">
                <a16:creationId xmlns:a16="http://schemas.microsoft.com/office/drawing/2014/main" id="{E66EF533-AB27-41E2-A614-C194AAA78685}"/>
              </a:ext>
            </a:extLst>
          </p:cNvPr>
          <p:cNvSpPr txBox="1"/>
          <p:nvPr/>
        </p:nvSpPr>
        <p:spPr>
          <a:xfrm>
            <a:off x="4128425" y="6349557"/>
            <a:ext cx="1210860" cy="369332"/>
          </a:xfrm>
          <a:prstGeom prst="rect">
            <a:avLst/>
          </a:prstGeom>
          <a:noFill/>
        </p:spPr>
        <p:txBody>
          <a:bodyPr wrap="square" rtlCol="0">
            <a:spAutoFit/>
          </a:bodyPr>
          <a:lstStyle/>
          <a:p>
            <a:r>
              <a:rPr lang="en-GB" dirty="0">
                <a:latin typeface="OpenDyslexicAlta" pitchFamily="2" charset="77"/>
              </a:rPr>
              <a:t>August</a:t>
            </a:r>
          </a:p>
        </p:txBody>
      </p:sp>
      <p:sp>
        <p:nvSpPr>
          <p:cNvPr id="21" name="TextBox 20">
            <a:extLst>
              <a:ext uri="{FF2B5EF4-FFF2-40B4-BE49-F238E27FC236}">
                <a16:creationId xmlns:a16="http://schemas.microsoft.com/office/drawing/2014/main" id="{7D7A8E09-9F6A-4E4D-B750-0C0381569508}"/>
              </a:ext>
            </a:extLst>
          </p:cNvPr>
          <p:cNvSpPr txBox="1"/>
          <p:nvPr/>
        </p:nvSpPr>
        <p:spPr>
          <a:xfrm>
            <a:off x="8615819" y="3372415"/>
            <a:ext cx="1210860" cy="369332"/>
          </a:xfrm>
          <a:prstGeom prst="rect">
            <a:avLst/>
          </a:prstGeom>
          <a:noFill/>
        </p:spPr>
        <p:txBody>
          <a:bodyPr wrap="square" rtlCol="0">
            <a:spAutoFit/>
          </a:bodyPr>
          <a:lstStyle/>
          <a:p>
            <a:r>
              <a:rPr lang="en-GB" dirty="0">
                <a:latin typeface="OpenDyslexicAlta" pitchFamily="2" charset="77"/>
              </a:rPr>
              <a:t>autumn</a:t>
            </a:r>
          </a:p>
        </p:txBody>
      </p:sp>
      <p:sp>
        <p:nvSpPr>
          <p:cNvPr id="22" name="TextBox 21">
            <a:extLst>
              <a:ext uri="{FF2B5EF4-FFF2-40B4-BE49-F238E27FC236}">
                <a16:creationId xmlns:a16="http://schemas.microsoft.com/office/drawing/2014/main" id="{DCF6B7DA-CEBE-4620-973B-4177BFF11964}"/>
              </a:ext>
            </a:extLst>
          </p:cNvPr>
          <p:cNvSpPr txBox="1"/>
          <p:nvPr/>
        </p:nvSpPr>
        <p:spPr>
          <a:xfrm>
            <a:off x="7514838" y="6375102"/>
            <a:ext cx="1458635" cy="369332"/>
          </a:xfrm>
          <a:prstGeom prst="rect">
            <a:avLst/>
          </a:prstGeom>
          <a:noFill/>
        </p:spPr>
        <p:txBody>
          <a:bodyPr wrap="square" rtlCol="0">
            <a:spAutoFit/>
          </a:bodyPr>
          <a:lstStyle/>
          <a:p>
            <a:r>
              <a:rPr lang="en-GB" dirty="0">
                <a:latin typeface="OpenDyslexicAlta" pitchFamily="2" charset="77"/>
              </a:rPr>
              <a:t>astronaut</a:t>
            </a:r>
          </a:p>
        </p:txBody>
      </p:sp>
      <p:sp>
        <p:nvSpPr>
          <p:cNvPr id="23" name="TextBox 22">
            <a:extLst>
              <a:ext uri="{FF2B5EF4-FFF2-40B4-BE49-F238E27FC236}">
                <a16:creationId xmlns:a16="http://schemas.microsoft.com/office/drawing/2014/main" id="{179F3FAF-D19A-45C5-8B67-738F56CCFFAD}"/>
              </a:ext>
            </a:extLst>
          </p:cNvPr>
          <p:cNvSpPr txBox="1"/>
          <p:nvPr/>
        </p:nvSpPr>
        <p:spPr>
          <a:xfrm>
            <a:off x="10428653" y="5661866"/>
            <a:ext cx="1210860" cy="369332"/>
          </a:xfrm>
          <a:prstGeom prst="rect">
            <a:avLst/>
          </a:prstGeom>
          <a:noFill/>
        </p:spPr>
        <p:txBody>
          <a:bodyPr wrap="square" rtlCol="0">
            <a:spAutoFit/>
          </a:bodyPr>
          <a:lstStyle/>
          <a:p>
            <a:r>
              <a:rPr lang="en-GB" dirty="0">
                <a:latin typeface="OpenDyslexicAlta" pitchFamily="2" charset="77"/>
              </a:rPr>
              <a:t>pause</a:t>
            </a:r>
          </a:p>
        </p:txBody>
      </p:sp>
    </p:spTree>
    <p:extLst>
      <p:ext uri="{BB962C8B-B14F-4D97-AF65-F5344CB8AC3E}">
        <p14:creationId xmlns:p14="http://schemas.microsoft.com/office/powerpoint/2010/main" val="242134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80">
                                          <p:stCondLst>
                                            <p:cond delay="0"/>
                                          </p:stCondLst>
                                        </p:cTn>
                                        <p:tgtEl>
                                          <p:spTgt spid="18"/>
                                        </p:tgtEl>
                                      </p:cBhvr>
                                    </p:animEffect>
                                    <p:anim calcmode="lin" valueType="num">
                                      <p:cBhvr>
                                        <p:cTn id="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3" dur="26">
                                          <p:stCondLst>
                                            <p:cond delay="650"/>
                                          </p:stCondLst>
                                        </p:cTn>
                                        <p:tgtEl>
                                          <p:spTgt spid="18"/>
                                        </p:tgtEl>
                                      </p:cBhvr>
                                      <p:to x="100000" y="60000"/>
                                    </p:animScale>
                                    <p:animScale>
                                      <p:cBhvr>
                                        <p:cTn id="14" dur="166" decel="50000">
                                          <p:stCondLst>
                                            <p:cond delay="676"/>
                                          </p:stCondLst>
                                        </p:cTn>
                                        <p:tgtEl>
                                          <p:spTgt spid="18"/>
                                        </p:tgtEl>
                                      </p:cBhvr>
                                      <p:to x="100000" y="100000"/>
                                    </p:animScale>
                                    <p:animScale>
                                      <p:cBhvr>
                                        <p:cTn id="15" dur="26">
                                          <p:stCondLst>
                                            <p:cond delay="1312"/>
                                          </p:stCondLst>
                                        </p:cTn>
                                        <p:tgtEl>
                                          <p:spTgt spid="18"/>
                                        </p:tgtEl>
                                      </p:cBhvr>
                                      <p:to x="100000" y="80000"/>
                                    </p:animScale>
                                    <p:animScale>
                                      <p:cBhvr>
                                        <p:cTn id="16" dur="166" decel="50000">
                                          <p:stCondLst>
                                            <p:cond delay="1338"/>
                                          </p:stCondLst>
                                        </p:cTn>
                                        <p:tgtEl>
                                          <p:spTgt spid="18"/>
                                        </p:tgtEl>
                                      </p:cBhvr>
                                      <p:to x="100000" y="100000"/>
                                    </p:animScale>
                                    <p:animScale>
                                      <p:cBhvr>
                                        <p:cTn id="17" dur="26">
                                          <p:stCondLst>
                                            <p:cond delay="1642"/>
                                          </p:stCondLst>
                                        </p:cTn>
                                        <p:tgtEl>
                                          <p:spTgt spid="18"/>
                                        </p:tgtEl>
                                      </p:cBhvr>
                                      <p:to x="100000" y="90000"/>
                                    </p:animScale>
                                    <p:animScale>
                                      <p:cBhvr>
                                        <p:cTn id="18" dur="166" decel="50000">
                                          <p:stCondLst>
                                            <p:cond delay="1668"/>
                                          </p:stCondLst>
                                        </p:cTn>
                                        <p:tgtEl>
                                          <p:spTgt spid="18"/>
                                        </p:tgtEl>
                                      </p:cBhvr>
                                      <p:to x="100000" y="100000"/>
                                    </p:animScale>
                                    <p:animScale>
                                      <p:cBhvr>
                                        <p:cTn id="19" dur="26">
                                          <p:stCondLst>
                                            <p:cond delay="1808"/>
                                          </p:stCondLst>
                                        </p:cTn>
                                        <p:tgtEl>
                                          <p:spTgt spid="18"/>
                                        </p:tgtEl>
                                      </p:cBhvr>
                                      <p:to x="100000" y="95000"/>
                                    </p:animScale>
                                    <p:animScale>
                                      <p:cBhvr>
                                        <p:cTn id="20" dur="166" decel="50000">
                                          <p:stCondLst>
                                            <p:cond delay="1834"/>
                                          </p:stCondLst>
                                        </p:cTn>
                                        <p:tgtEl>
                                          <p:spTgt spid="1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80">
                                          <p:stCondLst>
                                            <p:cond delay="0"/>
                                          </p:stCondLst>
                                        </p:cTn>
                                        <p:tgtEl>
                                          <p:spTgt spid="9"/>
                                        </p:tgtEl>
                                      </p:cBhvr>
                                    </p:animEffect>
                                    <p:anim calcmode="lin" valueType="num">
                                      <p:cBhvr>
                                        <p:cTn id="2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9" dur="26">
                                          <p:stCondLst>
                                            <p:cond delay="650"/>
                                          </p:stCondLst>
                                        </p:cTn>
                                        <p:tgtEl>
                                          <p:spTgt spid="9"/>
                                        </p:tgtEl>
                                      </p:cBhvr>
                                      <p:to x="100000" y="60000"/>
                                    </p:animScale>
                                    <p:animScale>
                                      <p:cBhvr>
                                        <p:cTn id="30" dur="166" decel="50000">
                                          <p:stCondLst>
                                            <p:cond delay="676"/>
                                          </p:stCondLst>
                                        </p:cTn>
                                        <p:tgtEl>
                                          <p:spTgt spid="9"/>
                                        </p:tgtEl>
                                      </p:cBhvr>
                                      <p:to x="100000" y="100000"/>
                                    </p:animScale>
                                    <p:animScale>
                                      <p:cBhvr>
                                        <p:cTn id="31" dur="26">
                                          <p:stCondLst>
                                            <p:cond delay="1312"/>
                                          </p:stCondLst>
                                        </p:cTn>
                                        <p:tgtEl>
                                          <p:spTgt spid="9"/>
                                        </p:tgtEl>
                                      </p:cBhvr>
                                      <p:to x="100000" y="80000"/>
                                    </p:animScale>
                                    <p:animScale>
                                      <p:cBhvr>
                                        <p:cTn id="32" dur="166" decel="50000">
                                          <p:stCondLst>
                                            <p:cond delay="1338"/>
                                          </p:stCondLst>
                                        </p:cTn>
                                        <p:tgtEl>
                                          <p:spTgt spid="9"/>
                                        </p:tgtEl>
                                      </p:cBhvr>
                                      <p:to x="100000" y="100000"/>
                                    </p:animScale>
                                    <p:animScale>
                                      <p:cBhvr>
                                        <p:cTn id="33" dur="26">
                                          <p:stCondLst>
                                            <p:cond delay="1642"/>
                                          </p:stCondLst>
                                        </p:cTn>
                                        <p:tgtEl>
                                          <p:spTgt spid="9"/>
                                        </p:tgtEl>
                                      </p:cBhvr>
                                      <p:to x="100000" y="90000"/>
                                    </p:animScale>
                                    <p:animScale>
                                      <p:cBhvr>
                                        <p:cTn id="34" dur="166" decel="50000">
                                          <p:stCondLst>
                                            <p:cond delay="1668"/>
                                          </p:stCondLst>
                                        </p:cTn>
                                        <p:tgtEl>
                                          <p:spTgt spid="9"/>
                                        </p:tgtEl>
                                      </p:cBhvr>
                                      <p:to x="100000" y="100000"/>
                                    </p:animScale>
                                    <p:animScale>
                                      <p:cBhvr>
                                        <p:cTn id="35" dur="26">
                                          <p:stCondLst>
                                            <p:cond delay="1808"/>
                                          </p:stCondLst>
                                        </p:cTn>
                                        <p:tgtEl>
                                          <p:spTgt spid="9"/>
                                        </p:tgtEl>
                                      </p:cBhvr>
                                      <p:to x="100000" y="95000"/>
                                    </p:animScale>
                                    <p:animScale>
                                      <p:cBhvr>
                                        <p:cTn id="36" dur="166" decel="50000">
                                          <p:stCondLst>
                                            <p:cond delay="1834"/>
                                          </p:stCondLst>
                                        </p:cTn>
                                        <p:tgtEl>
                                          <p:spTgt spid="9"/>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80">
                                          <p:stCondLst>
                                            <p:cond delay="0"/>
                                          </p:stCondLst>
                                        </p:cTn>
                                        <p:tgtEl>
                                          <p:spTgt spid="19"/>
                                        </p:tgtEl>
                                      </p:cBhvr>
                                    </p:animEffect>
                                    <p:anim calcmode="lin" valueType="num">
                                      <p:cBhvr>
                                        <p:cTn id="4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5" dur="26">
                                          <p:stCondLst>
                                            <p:cond delay="650"/>
                                          </p:stCondLst>
                                        </p:cTn>
                                        <p:tgtEl>
                                          <p:spTgt spid="19"/>
                                        </p:tgtEl>
                                      </p:cBhvr>
                                      <p:to x="100000" y="60000"/>
                                    </p:animScale>
                                    <p:animScale>
                                      <p:cBhvr>
                                        <p:cTn id="46" dur="166" decel="50000">
                                          <p:stCondLst>
                                            <p:cond delay="676"/>
                                          </p:stCondLst>
                                        </p:cTn>
                                        <p:tgtEl>
                                          <p:spTgt spid="19"/>
                                        </p:tgtEl>
                                      </p:cBhvr>
                                      <p:to x="100000" y="100000"/>
                                    </p:animScale>
                                    <p:animScale>
                                      <p:cBhvr>
                                        <p:cTn id="47" dur="26">
                                          <p:stCondLst>
                                            <p:cond delay="1312"/>
                                          </p:stCondLst>
                                        </p:cTn>
                                        <p:tgtEl>
                                          <p:spTgt spid="19"/>
                                        </p:tgtEl>
                                      </p:cBhvr>
                                      <p:to x="100000" y="80000"/>
                                    </p:animScale>
                                    <p:animScale>
                                      <p:cBhvr>
                                        <p:cTn id="48" dur="166" decel="50000">
                                          <p:stCondLst>
                                            <p:cond delay="1338"/>
                                          </p:stCondLst>
                                        </p:cTn>
                                        <p:tgtEl>
                                          <p:spTgt spid="19"/>
                                        </p:tgtEl>
                                      </p:cBhvr>
                                      <p:to x="100000" y="100000"/>
                                    </p:animScale>
                                    <p:animScale>
                                      <p:cBhvr>
                                        <p:cTn id="49" dur="26">
                                          <p:stCondLst>
                                            <p:cond delay="1642"/>
                                          </p:stCondLst>
                                        </p:cTn>
                                        <p:tgtEl>
                                          <p:spTgt spid="19"/>
                                        </p:tgtEl>
                                      </p:cBhvr>
                                      <p:to x="100000" y="90000"/>
                                    </p:animScale>
                                    <p:animScale>
                                      <p:cBhvr>
                                        <p:cTn id="50" dur="166" decel="50000">
                                          <p:stCondLst>
                                            <p:cond delay="1668"/>
                                          </p:stCondLst>
                                        </p:cTn>
                                        <p:tgtEl>
                                          <p:spTgt spid="19"/>
                                        </p:tgtEl>
                                      </p:cBhvr>
                                      <p:to x="100000" y="100000"/>
                                    </p:animScale>
                                    <p:animScale>
                                      <p:cBhvr>
                                        <p:cTn id="51" dur="26">
                                          <p:stCondLst>
                                            <p:cond delay="1808"/>
                                          </p:stCondLst>
                                        </p:cTn>
                                        <p:tgtEl>
                                          <p:spTgt spid="19"/>
                                        </p:tgtEl>
                                      </p:cBhvr>
                                      <p:to x="100000" y="95000"/>
                                    </p:animScale>
                                    <p:animScale>
                                      <p:cBhvr>
                                        <p:cTn id="52" dur="166" decel="50000">
                                          <p:stCondLst>
                                            <p:cond delay="1834"/>
                                          </p:stCondLst>
                                        </p:cTn>
                                        <p:tgtEl>
                                          <p:spTgt spid="19"/>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down)">
                                      <p:cBhvr>
                                        <p:cTn id="55" dur="580">
                                          <p:stCondLst>
                                            <p:cond delay="0"/>
                                          </p:stCondLst>
                                        </p:cTn>
                                        <p:tgtEl>
                                          <p:spTgt spid="20"/>
                                        </p:tgtEl>
                                      </p:cBhvr>
                                    </p:animEffect>
                                    <p:anim calcmode="lin" valueType="num">
                                      <p:cBhvr>
                                        <p:cTn id="56"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61" dur="26">
                                          <p:stCondLst>
                                            <p:cond delay="650"/>
                                          </p:stCondLst>
                                        </p:cTn>
                                        <p:tgtEl>
                                          <p:spTgt spid="20"/>
                                        </p:tgtEl>
                                      </p:cBhvr>
                                      <p:to x="100000" y="60000"/>
                                    </p:animScale>
                                    <p:animScale>
                                      <p:cBhvr>
                                        <p:cTn id="62" dur="166" decel="50000">
                                          <p:stCondLst>
                                            <p:cond delay="676"/>
                                          </p:stCondLst>
                                        </p:cTn>
                                        <p:tgtEl>
                                          <p:spTgt spid="20"/>
                                        </p:tgtEl>
                                      </p:cBhvr>
                                      <p:to x="100000" y="100000"/>
                                    </p:animScale>
                                    <p:animScale>
                                      <p:cBhvr>
                                        <p:cTn id="63" dur="26">
                                          <p:stCondLst>
                                            <p:cond delay="1312"/>
                                          </p:stCondLst>
                                        </p:cTn>
                                        <p:tgtEl>
                                          <p:spTgt spid="20"/>
                                        </p:tgtEl>
                                      </p:cBhvr>
                                      <p:to x="100000" y="80000"/>
                                    </p:animScale>
                                    <p:animScale>
                                      <p:cBhvr>
                                        <p:cTn id="64" dur="166" decel="50000">
                                          <p:stCondLst>
                                            <p:cond delay="1338"/>
                                          </p:stCondLst>
                                        </p:cTn>
                                        <p:tgtEl>
                                          <p:spTgt spid="20"/>
                                        </p:tgtEl>
                                      </p:cBhvr>
                                      <p:to x="100000" y="100000"/>
                                    </p:animScale>
                                    <p:animScale>
                                      <p:cBhvr>
                                        <p:cTn id="65" dur="26">
                                          <p:stCondLst>
                                            <p:cond delay="1642"/>
                                          </p:stCondLst>
                                        </p:cTn>
                                        <p:tgtEl>
                                          <p:spTgt spid="20"/>
                                        </p:tgtEl>
                                      </p:cBhvr>
                                      <p:to x="100000" y="90000"/>
                                    </p:animScale>
                                    <p:animScale>
                                      <p:cBhvr>
                                        <p:cTn id="66" dur="166" decel="50000">
                                          <p:stCondLst>
                                            <p:cond delay="1668"/>
                                          </p:stCondLst>
                                        </p:cTn>
                                        <p:tgtEl>
                                          <p:spTgt spid="20"/>
                                        </p:tgtEl>
                                      </p:cBhvr>
                                      <p:to x="100000" y="100000"/>
                                    </p:animScale>
                                    <p:animScale>
                                      <p:cBhvr>
                                        <p:cTn id="67" dur="26">
                                          <p:stCondLst>
                                            <p:cond delay="1808"/>
                                          </p:stCondLst>
                                        </p:cTn>
                                        <p:tgtEl>
                                          <p:spTgt spid="20"/>
                                        </p:tgtEl>
                                      </p:cBhvr>
                                      <p:to x="100000" y="95000"/>
                                    </p:animScale>
                                    <p:animScale>
                                      <p:cBhvr>
                                        <p:cTn id="68" dur="166" decel="50000">
                                          <p:stCondLst>
                                            <p:cond delay="1834"/>
                                          </p:stCondLst>
                                        </p:cTn>
                                        <p:tgtEl>
                                          <p:spTgt spid="20"/>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80">
                                          <p:stCondLst>
                                            <p:cond delay="0"/>
                                          </p:stCondLst>
                                        </p:cTn>
                                        <p:tgtEl>
                                          <p:spTgt spid="22"/>
                                        </p:tgtEl>
                                      </p:cBhvr>
                                    </p:animEffect>
                                    <p:anim calcmode="lin" valueType="num">
                                      <p:cBhvr>
                                        <p:cTn id="72"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77" dur="26">
                                          <p:stCondLst>
                                            <p:cond delay="650"/>
                                          </p:stCondLst>
                                        </p:cTn>
                                        <p:tgtEl>
                                          <p:spTgt spid="22"/>
                                        </p:tgtEl>
                                      </p:cBhvr>
                                      <p:to x="100000" y="60000"/>
                                    </p:animScale>
                                    <p:animScale>
                                      <p:cBhvr>
                                        <p:cTn id="78" dur="166" decel="50000">
                                          <p:stCondLst>
                                            <p:cond delay="676"/>
                                          </p:stCondLst>
                                        </p:cTn>
                                        <p:tgtEl>
                                          <p:spTgt spid="22"/>
                                        </p:tgtEl>
                                      </p:cBhvr>
                                      <p:to x="100000" y="100000"/>
                                    </p:animScale>
                                    <p:animScale>
                                      <p:cBhvr>
                                        <p:cTn id="79" dur="26">
                                          <p:stCondLst>
                                            <p:cond delay="1312"/>
                                          </p:stCondLst>
                                        </p:cTn>
                                        <p:tgtEl>
                                          <p:spTgt spid="22"/>
                                        </p:tgtEl>
                                      </p:cBhvr>
                                      <p:to x="100000" y="80000"/>
                                    </p:animScale>
                                    <p:animScale>
                                      <p:cBhvr>
                                        <p:cTn id="80" dur="166" decel="50000">
                                          <p:stCondLst>
                                            <p:cond delay="1338"/>
                                          </p:stCondLst>
                                        </p:cTn>
                                        <p:tgtEl>
                                          <p:spTgt spid="22"/>
                                        </p:tgtEl>
                                      </p:cBhvr>
                                      <p:to x="100000" y="100000"/>
                                    </p:animScale>
                                    <p:animScale>
                                      <p:cBhvr>
                                        <p:cTn id="81" dur="26">
                                          <p:stCondLst>
                                            <p:cond delay="1642"/>
                                          </p:stCondLst>
                                        </p:cTn>
                                        <p:tgtEl>
                                          <p:spTgt spid="22"/>
                                        </p:tgtEl>
                                      </p:cBhvr>
                                      <p:to x="100000" y="90000"/>
                                    </p:animScale>
                                    <p:animScale>
                                      <p:cBhvr>
                                        <p:cTn id="82" dur="166" decel="50000">
                                          <p:stCondLst>
                                            <p:cond delay="1668"/>
                                          </p:stCondLst>
                                        </p:cTn>
                                        <p:tgtEl>
                                          <p:spTgt spid="22"/>
                                        </p:tgtEl>
                                      </p:cBhvr>
                                      <p:to x="100000" y="100000"/>
                                    </p:animScale>
                                    <p:animScale>
                                      <p:cBhvr>
                                        <p:cTn id="83" dur="26">
                                          <p:stCondLst>
                                            <p:cond delay="1808"/>
                                          </p:stCondLst>
                                        </p:cTn>
                                        <p:tgtEl>
                                          <p:spTgt spid="22"/>
                                        </p:tgtEl>
                                      </p:cBhvr>
                                      <p:to x="100000" y="95000"/>
                                    </p:animScale>
                                    <p:animScale>
                                      <p:cBhvr>
                                        <p:cTn id="84" dur="166" decel="50000">
                                          <p:stCondLst>
                                            <p:cond delay="1834"/>
                                          </p:stCondLst>
                                        </p:cTn>
                                        <p:tgtEl>
                                          <p:spTgt spid="22"/>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down)">
                                      <p:cBhvr>
                                        <p:cTn id="87" dur="580">
                                          <p:stCondLst>
                                            <p:cond delay="0"/>
                                          </p:stCondLst>
                                        </p:cTn>
                                        <p:tgtEl>
                                          <p:spTgt spid="21"/>
                                        </p:tgtEl>
                                      </p:cBhvr>
                                    </p:animEffect>
                                    <p:anim calcmode="lin" valueType="num">
                                      <p:cBhvr>
                                        <p:cTn id="88"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93" dur="26">
                                          <p:stCondLst>
                                            <p:cond delay="650"/>
                                          </p:stCondLst>
                                        </p:cTn>
                                        <p:tgtEl>
                                          <p:spTgt spid="21"/>
                                        </p:tgtEl>
                                      </p:cBhvr>
                                      <p:to x="100000" y="60000"/>
                                    </p:animScale>
                                    <p:animScale>
                                      <p:cBhvr>
                                        <p:cTn id="94" dur="166" decel="50000">
                                          <p:stCondLst>
                                            <p:cond delay="676"/>
                                          </p:stCondLst>
                                        </p:cTn>
                                        <p:tgtEl>
                                          <p:spTgt spid="21"/>
                                        </p:tgtEl>
                                      </p:cBhvr>
                                      <p:to x="100000" y="100000"/>
                                    </p:animScale>
                                    <p:animScale>
                                      <p:cBhvr>
                                        <p:cTn id="95" dur="26">
                                          <p:stCondLst>
                                            <p:cond delay="1312"/>
                                          </p:stCondLst>
                                        </p:cTn>
                                        <p:tgtEl>
                                          <p:spTgt spid="21"/>
                                        </p:tgtEl>
                                      </p:cBhvr>
                                      <p:to x="100000" y="80000"/>
                                    </p:animScale>
                                    <p:animScale>
                                      <p:cBhvr>
                                        <p:cTn id="96" dur="166" decel="50000">
                                          <p:stCondLst>
                                            <p:cond delay="1338"/>
                                          </p:stCondLst>
                                        </p:cTn>
                                        <p:tgtEl>
                                          <p:spTgt spid="21"/>
                                        </p:tgtEl>
                                      </p:cBhvr>
                                      <p:to x="100000" y="100000"/>
                                    </p:animScale>
                                    <p:animScale>
                                      <p:cBhvr>
                                        <p:cTn id="97" dur="26">
                                          <p:stCondLst>
                                            <p:cond delay="1642"/>
                                          </p:stCondLst>
                                        </p:cTn>
                                        <p:tgtEl>
                                          <p:spTgt spid="21"/>
                                        </p:tgtEl>
                                      </p:cBhvr>
                                      <p:to x="100000" y="90000"/>
                                    </p:animScale>
                                    <p:animScale>
                                      <p:cBhvr>
                                        <p:cTn id="98" dur="166" decel="50000">
                                          <p:stCondLst>
                                            <p:cond delay="1668"/>
                                          </p:stCondLst>
                                        </p:cTn>
                                        <p:tgtEl>
                                          <p:spTgt spid="21"/>
                                        </p:tgtEl>
                                      </p:cBhvr>
                                      <p:to x="100000" y="100000"/>
                                    </p:animScale>
                                    <p:animScale>
                                      <p:cBhvr>
                                        <p:cTn id="99" dur="26">
                                          <p:stCondLst>
                                            <p:cond delay="1808"/>
                                          </p:stCondLst>
                                        </p:cTn>
                                        <p:tgtEl>
                                          <p:spTgt spid="21"/>
                                        </p:tgtEl>
                                      </p:cBhvr>
                                      <p:to x="100000" y="95000"/>
                                    </p:animScale>
                                    <p:animScale>
                                      <p:cBhvr>
                                        <p:cTn id="100" dur="166" decel="50000">
                                          <p:stCondLst>
                                            <p:cond delay="1834"/>
                                          </p:stCondLst>
                                        </p:cTn>
                                        <p:tgtEl>
                                          <p:spTgt spid="21"/>
                                        </p:tgtEl>
                                      </p:cBhvr>
                                      <p:to x="100000" y="100000"/>
                                    </p:animScale>
                                  </p:childTnLst>
                                </p:cTn>
                              </p:par>
                              <p:par>
                                <p:cTn id="101" presetID="26" presetClass="entr" presetSubtype="0" fill="hold" grpId="0" nodeType="with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wipe(down)">
                                      <p:cBhvr>
                                        <p:cTn id="103" dur="580">
                                          <p:stCondLst>
                                            <p:cond delay="0"/>
                                          </p:stCondLst>
                                        </p:cTn>
                                        <p:tgtEl>
                                          <p:spTgt spid="23"/>
                                        </p:tgtEl>
                                      </p:cBhvr>
                                    </p:animEffect>
                                    <p:anim calcmode="lin" valueType="num">
                                      <p:cBhvr>
                                        <p:cTn id="104"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09" dur="26">
                                          <p:stCondLst>
                                            <p:cond delay="650"/>
                                          </p:stCondLst>
                                        </p:cTn>
                                        <p:tgtEl>
                                          <p:spTgt spid="23"/>
                                        </p:tgtEl>
                                      </p:cBhvr>
                                      <p:to x="100000" y="60000"/>
                                    </p:animScale>
                                    <p:animScale>
                                      <p:cBhvr>
                                        <p:cTn id="110" dur="166" decel="50000">
                                          <p:stCondLst>
                                            <p:cond delay="676"/>
                                          </p:stCondLst>
                                        </p:cTn>
                                        <p:tgtEl>
                                          <p:spTgt spid="23"/>
                                        </p:tgtEl>
                                      </p:cBhvr>
                                      <p:to x="100000" y="100000"/>
                                    </p:animScale>
                                    <p:animScale>
                                      <p:cBhvr>
                                        <p:cTn id="111" dur="26">
                                          <p:stCondLst>
                                            <p:cond delay="1312"/>
                                          </p:stCondLst>
                                        </p:cTn>
                                        <p:tgtEl>
                                          <p:spTgt spid="23"/>
                                        </p:tgtEl>
                                      </p:cBhvr>
                                      <p:to x="100000" y="80000"/>
                                    </p:animScale>
                                    <p:animScale>
                                      <p:cBhvr>
                                        <p:cTn id="112" dur="166" decel="50000">
                                          <p:stCondLst>
                                            <p:cond delay="1338"/>
                                          </p:stCondLst>
                                        </p:cTn>
                                        <p:tgtEl>
                                          <p:spTgt spid="23"/>
                                        </p:tgtEl>
                                      </p:cBhvr>
                                      <p:to x="100000" y="100000"/>
                                    </p:animScale>
                                    <p:animScale>
                                      <p:cBhvr>
                                        <p:cTn id="113" dur="26">
                                          <p:stCondLst>
                                            <p:cond delay="1642"/>
                                          </p:stCondLst>
                                        </p:cTn>
                                        <p:tgtEl>
                                          <p:spTgt spid="23"/>
                                        </p:tgtEl>
                                      </p:cBhvr>
                                      <p:to x="100000" y="90000"/>
                                    </p:animScale>
                                    <p:animScale>
                                      <p:cBhvr>
                                        <p:cTn id="114" dur="166" decel="50000">
                                          <p:stCondLst>
                                            <p:cond delay="1668"/>
                                          </p:stCondLst>
                                        </p:cTn>
                                        <p:tgtEl>
                                          <p:spTgt spid="23"/>
                                        </p:tgtEl>
                                      </p:cBhvr>
                                      <p:to x="100000" y="100000"/>
                                    </p:animScale>
                                    <p:animScale>
                                      <p:cBhvr>
                                        <p:cTn id="115" dur="26">
                                          <p:stCondLst>
                                            <p:cond delay="1808"/>
                                          </p:stCondLst>
                                        </p:cTn>
                                        <p:tgtEl>
                                          <p:spTgt spid="23"/>
                                        </p:tgtEl>
                                      </p:cBhvr>
                                      <p:to x="100000" y="95000"/>
                                    </p:animScale>
                                    <p:animScale>
                                      <p:cBhvr>
                                        <p:cTn id="116"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0" grpId="0"/>
      <p:bldP spid="21" grpId="0"/>
      <p:bldP spid="22" grpId="0"/>
      <p:bldP spid="23"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94650772"/>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606515288"/>
                    </a:ext>
                  </a:extLst>
                </a:gridCol>
                <a:gridCol w="1858433">
                  <a:extLst>
                    <a:ext uri="{9D8B030D-6E8A-4147-A177-3AD203B41FA5}">
                      <a16:colId xmlns:a16="http://schemas.microsoft.com/office/drawing/2014/main" val="3399252779"/>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naughty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fraught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automatic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astronaut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cause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author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applaud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audience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48748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4349825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astronaut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author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applaud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taught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audience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964642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363568" y="2054172"/>
          <a:ext cx="914831" cy="4572000"/>
        </p:xfrm>
        <a:graphic>
          <a:graphicData uri="http://schemas.openxmlformats.org/drawingml/2006/table">
            <a:tbl>
              <a:tblPr firstRow="1" bandRow="1">
                <a:tableStyleId>{5940675A-B579-460E-94D1-54222C63F5DA}</a:tableStyleId>
              </a:tblPr>
              <a:tblGrid>
                <a:gridCol w="914831">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auto</a:t>
                      </a: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audi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ast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tau</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nau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237615" y="2054172"/>
          <a:ext cx="1127750" cy="4572000"/>
        </p:xfrm>
        <a:graphic>
          <a:graphicData uri="http://schemas.openxmlformats.org/drawingml/2006/table">
            <a:tbl>
              <a:tblPr firstRow="1" bandRow="1">
                <a:tableStyleId>{5940675A-B579-460E-94D1-54222C63F5DA}</a:tableStyleId>
              </a:tblPr>
              <a:tblGrid>
                <a:gridCol w="1127750">
                  <a:extLst>
                    <a:ext uri="{9D8B030D-6E8A-4147-A177-3AD203B41FA5}">
                      <a16:colId xmlns:a16="http://schemas.microsoft.com/office/drawing/2014/main" val="20000"/>
                    </a:ext>
                  </a:extLst>
                </a:gridCol>
              </a:tblGrid>
              <a:tr h="457200">
                <a:tc>
                  <a:txBody>
                    <a:bodyPr/>
                    <a:lstStyle/>
                    <a:p>
                      <a:pPr algn="l"/>
                      <a:r>
                        <a:rPr lang="en-GB" b="0" i="0" dirty="0" err="1">
                          <a:latin typeface="OpenDyslexicAlta" pitchFamily="2" charset="77"/>
                          <a:ea typeface="OpenDyslexic" charset="0"/>
                          <a:cs typeface="OpenDyslexic" charset="0"/>
                        </a:rPr>
                        <a:t>ught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l"/>
                      <a:r>
                        <a:rPr lang="en-GB" b="0" i="0" dirty="0">
                          <a:latin typeface="OpenDyslexicAlta" pitchFamily="2" charset="77"/>
                          <a:ea typeface="OpenDyslexic" charset="0"/>
                          <a:cs typeface="OpenDyslexic" charset="0"/>
                        </a:rPr>
                        <a:t>se</a:t>
                      </a:r>
                    </a:p>
                  </a:txBody>
                  <a:tcPr/>
                </a:tc>
                <a:extLst>
                  <a:ext uri="{0D108BD9-81ED-4DB2-BD59-A6C34878D82A}">
                    <a16:rowId xmlns:a16="http://schemas.microsoft.com/office/drawing/2014/main" val="10001"/>
                  </a:ext>
                </a:extLst>
              </a:tr>
              <a:tr h="457200">
                <a:tc>
                  <a:txBody>
                    <a:bodyPr/>
                    <a:lstStyle/>
                    <a:p>
                      <a:pPr algn="l"/>
                      <a:r>
                        <a:rPr lang="en-GB" b="0" i="0" dirty="0">
                          <a:latin typeface="OpenDyslexicAlta" pitchFamily="2" charset="77"/>
                          <a:ea typeface="OpenDyslexic" charset="0"/>
                          <a:cs typeface="OpenDyslexic" charset="0"/>
                        </a:rPr>
                        <a:t>laud</a:t>
                      </a:r>
                    </a:p>
                  </a:txBody>
                  <a:tcPr/>
                </a:tc>
                <a:extLst>
                  <a:ext uri="{0D108BD9-81ED-4DB2-BD59-A6C34878D82A}">
                    <a16:rowId xmlns:a16="http://schemas.microsoft.com/office/drawing/2014/main" val="10002"/>
                  </a:ext>
                </a:extLst>
              </a:tr>
              <a:tr h="457200">
                <a:tc>
                  <a:txBody>
                    <a:bodyPr/>
                    <a:lstStyle/>
                    <a:p>
                      <a:pPr algn="l"/>
                      <a:r>
                        <a:rPr lang="en-GB" b="0" i="0" dirty="0" err="1">
                          <a:latin typeface="OpenDyslexicAlta" pitchFamily="2" charset="77"/>
                          <a:ea typeface="OpenDyslexic" charset="0"/>
                          <a:cs typeface="OpenDyslexic" charset="0"/>
                        </a:rPr>
                        <a:t>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l"/>
                      <a:r>
                        <a:rPr lang="en-GB" b="0" i="0" dirty="0" err="1">
                          <a:latin typeface="OpenDyslexicAlta" pitchFamily="2" charset="77"/>
                          <a:ea typeface="OpenDyslexic" charset="0"/>
                          <a:cs typeface="OpenDyslexic" charset="0"/>
                        </a:rPr>
                        <a:t>ronaut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l"/>
                      <a:r>
                        <a:rPr lang="en-GB" b="0" i="0" dirty="0" err="1">
                          <a:latin typeface="OpenDyslexicAlta" pitchFamily="2" charset="77"/>
                          <a:ea typeface="OpenDyslexic" charset="0"/>
                          <a:cs typeface="OpenDyslexic" charset="0"/>
                        </a:rPr>
                        <a:t>hor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l"/>
                      <a:r>
                        <a:rPr lang="en-GB" b="0" i="0" dirty="0" err="1">
                          <a:latin typeface="OpenDyslexicAlta" pitchFamily="2" charset="77"/>
                          <a:ea typeface="OpenDyslexic" charset="0"/>
                          <a:cs typeface="OpenDyslexic" charset="0"/>
                        </a:rPr>
                        <a:t>ghty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l"/>
                      <a:r>
                        <a:rPr lang="en-GB" b="0" i="0" dirty="0" err="1">
                          <a:latin typeface="OpenDyslexicAlta" pitchFamily="2" charset="77"/>
                          <a:ea typeface="OpenDyslexic" charset="0"/>
                          <a:cs typeface="OpenDyslexic" charset="0"/>
                        </a:rPr>
                        <a:t>matic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37" name="TextBox 36"/>
          <p:cNvSpPr txBox="1"/>
          <p:nvPr/>
        </p:nvSpPr>
        <p:spPr>
          <a:xfrm>
            <a:off x="8937938" y="3052292"/>
            <a:ext cx="2807594" cy="2246769"/>
          </a:xfrm>
          <a:prstGeom prst="rect">
            <a:avLst/>
          </a:prstGeom>
          <a:solidFill>
            <a:srgbClr val="FF7E79"/>
          </a:solidFill>
        </p:spPr>
        <p:txBody>
          <a:bodyPr wrap="square" rtlCol="0">
            <a:spAutoFit/>
          </a:bodyPr>
          <a:lstStyle/>
          <a:p>
            <a:pPr algn="ctr"/>
            <a:r>
              <a:rPr lang="en-GB" sz="2000" dirty="0">
                <a:latin typeface="OpenDyslexicAlta" pitchFamily="2" charset="77"/>
                <a:ea typeface="OpenDyslexic" charset="0"/>
                <a:cs typeface="OpenDyslexic" charset="0"/>
              </a:rPr>
              <a:t>Match each half of the spellings with a straight line.</a:t>
            </a:r>
          </a:p>
          <a:p>
            <a:pPr algn="ctr"/>
            <a:endParaRPr lang="en-GB" sz="2000" dirty="0">
              <a:latin typeface="OpenDyslexicAlta" pitchFamily="2" charset="77"/>
              <a:ea typeface="OpenDyslexic" charset="0"/>
              <a:cs typeface="OpenDyslexic" charset="0"/>
            </a:endParaRPr>
          </a:p>
          <a:p>
            <a:pPr algn="ctr"/>
            <a:endParaRPr lang="en-GB" sz="2000" dirty="0">
              <a:latin typeface="OpenDyslexicAlta" pitchFamily="2" charset="77"/>
              <a:ea typeface="OpenDyslexic" charset="0"/>
              <a:cs typeface="OpenDyslexic" charset="0"/>
            </a:endParaRPr>
          </a:p>
          <a:p>
            <a:pPr algn="ctr"/>
            <a:r>
              <a:rPr lang="en-GB" sz="2000" dirty="0">
                <a:latin typeface="OpenDyslexicAlta" pitchFamily="2" charset="77"/>
                <a:ea typeface="OpenDyslexic" charset="0"/>
                <a:cs typeface="OpenDyslexic" charset="0"/>
              </a:rPr>
              <a:t>One has already been done for you. </a:t>
            </a:r>
          </a:p>
        </p:txBody>
      </p:sp>
      <p:cxnSp>
        <p:nvCxnSpPr>
          <p:cNvPr id="39" name="Straight Connector 38"/>
          <p:cNvCxnSpPr/>
          <p:nvPr/>
        </p:nvCxnSpPr>
        <p:spPr>
          <a:xfrm>
            <a:off x="5278399" y="4082603"/>
            <a:ext cx="1959216" cy="463639"/>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2725470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astronaut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author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applaud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taught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audience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23744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363568" y="2054172"/>
          <a:ext cx="914831" cy="4572000"/>
        </p:xfrm>
        <a:graphic>
          <a:graphicData uri="http://schemas.openxmlformats.org/drawingml/2006/table">
            <a:tbl>
              <a:tblPr firstRow="1" bandRow="1">
                <a:tableStyleId>{5940675A-B579-460E-94D1-54222C63F5DA}</a:tableStyleId>
              </a:tblPr>
              <a:tblGrid>
                <a:gridCol w="914831">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auto</a:t>
                      </a: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audi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ast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tau</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nau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237615" y="2054172"/>
          <a:ext cx="1127750" cy="4572000"/>
        </p:xfrm>
        <a:graphic>
          <a:graphicData uri="http://schemas.openxmlformats.org/drawingml/2006/table">
            <a:tbl>
              <a:tblPr firstRow="1" bandRow="1">
                <a:tableStyleId>{5940675A-B579-460E-94D1-54222C63F5DA}</a:tableStyleId>
              </a:tblPr>
              <a:tblGrid>
                <a:gridCol w="1127750">
                  <a:extLst>
                    <a:ext uri="{9D8B030D-6E8A-4147-A177-3AD203B41FA5}">
                      <a16:colId xmlns:a16="http://schemas.microsoft.com/office/drawing/2014/main" val="20000"/>
                    </a:ext>
                  </a:extLst>
                </a:gridCol>
              </a:tblGrid>
              <a:tr h="457200">
                <a:tc>
                  <a:txBody>
                    <a:bodyPr/>
                    <a:lstStyle/>
                    <a:p>
                      <a:pPr algn="l"/>
                      <a:r>
                        <a:rPr lang="en-GB" b="0" i="0" dirty="0" err="1">
                          <a:latin typeface="OpenDyslexicAlta" pitchFamily="2" charset="77"/>
                          <a:ea typeface="OpenDyslexic" charset="0"/>
                          <a:cs typeface="OpenDyslexic" charset="0"/>
                        </a:rPr>
                        <a:t>ught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l"/>
                      <a:r>
                        <a:rPr lang="en-GB" b="0" i="0" dirty="0">
                          <a:latin typeface="OpenDyslexicAlta" pitchFamily="2" charset="77"/>
                          <a:ea typeface="OpenDyslexic" charset="0"/>
                          <a:cs typeface="OpenDyslexic" charset="0"/>
                        </a:rPr>
                        <a:t>se</a:t>
                      </a:r>
                    </a:p>
                  </a:txBody>
                  <a:tcPr/>
                </a:tc>
                <a:extLst>
                  <a:ext uri="{0D108BD9-81ED-4DB2-BD59-A6C34878D82A}">
                    <a16:rowId xmlns:a16="http://schemas.microsoft.com/office/drawing/2014/main" val="10001"/>
                  </a:ext>
                </a:extLst>
              </a:tr>
              <a:tr h="457200">
                <a:tc>
                  <a:txBody>
                    <a:bodyPr/>
                    <a:lstStyle/>
                    <a:p>
                      <a:pPr algn="l"/>
                      <a:r>
                        <a:rPr lang="en-GB" b="0" i="0" dirty="0">
                          <a:latin typeface="OpenDyslexicAlta" pitchFamily="2" charset="77"/>
                          <a:ea typeface="OpenDyslexic" charset="0"/>
                          <a:cs typeface="OpenDyslexic" charset="0"/>
                        </a:rPr>
                        <a:t>laud</a:t>
                      </a:r>
                    </a:p>
                  </a:txBody>
                  <a:tcPr/>
                </a:tc>
                <a:extLst>
                  <a:ext uri="{0D108BD9-81ED-4DB2-BD59-A6C34878D82A}">
                    <a16:rowId xmlns:a16="http://schemas.microsoft.com/office/drawing/2014/main" val="10002"/>
                  </a:ext>
                </a:extLst>
              </a:tr>
              <a:tr h="457200">
                <a:tc>
                  <a:txBody>
                    <a:bodyPr/>
                    <a:lstStyle/>
                    <a:p>
                      <a:pPr algn="l"/>
                      <a:r>
                        <a:rPr lang="en-GB" b="0" i="0" dirty="0" err="1">
                          <a:latin typeface="OpenDyslexicAlta" pitchFamily="2" charset="77"/>
                          <a:ea typeface="OpenDyslexic" charset="0"/>
                          <a:cs typeface="OpenDyslexic" charset="0"/>
                        </a:rPr>
                        <a:t>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l"/>
                      <a:r>
                        <a:rPr lang="en-GB" b="0" i="0" dirty="0" err="1">
                          <a:latin typeface="OpenDyslexicAlta" pitchFamily="2" charset="77"/>
                          <a:ea typeface="OpenDyslexic" charset="0"/>
                          <a:cs typeface="OpenDyslexic" charset="0"/>
                        </a:rPr>
                        <a:t>ronaut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l"/>
                      <a:r>
                        <a:rPr lang="en-GB" b="0" i="0" dirty="0" err="1">
                          <a:latin typeface="OpenDyslexicAlta" pitchFamily="2" charset="77"/>
                          <a:ea typeface="OpenDyslexic" charset="0"/>
                          <a:cs typeface="OpenDyslexic" charset="0"/>
                        </a:rPr>
                        <a:t>hor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l"/>
                      <a:r>
                        <a:rPr lang="en-GB" b="0" i="0" dirty="0" err="1">
                          <a:latin typeface="OpenDyslexicAlta" pitchFamily="2" charset="77"/>
                          <a:ea typeface="OpenDyslexic" charset="0"/>
                          <a:cs typeface="OpenDyslexic" charset="0"/>
                        </a:rPr>
                        <a:t>ghty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l"/>
                      <a:r>
                        <a:rPr lang="en-GB" b="0" i="0" dirty="0" err="1">
                          <a:latin typeface="OpenDyslexicAlta" pitchFamily="2" charset="77"/>
                          <a:ea typeface="OpenDyslexic" charset="0"/>
                          <a:cs typeface="OpenDyslexic" charset="0"/>
                        </a:rPr>
                        <a:t>matic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37" name="TextBox 36"/>
          <p:cNvSpPr txBox="1"/>
          <p:nvPr/>
        </p:nvSpPr>
        <p:spPr>
          <a:xfrm>
            <a:off x="8937938" y="3052292"/>
            <a:ext cx="2807594" cy="2246769"/>
          </a:xfrm>
          <a:prstGeom prst="rect">
            <a:avLst/>
          </a:prstGeom>
          <a:solidFill>
            <a:srgbClr val="FF7E79"/>
          </a:solidFill>
        </p:spPr>
        <p:txBody>
          <a:bodyPr wrap="square" rtlCol="0">
            <a:spAutoFit/>
          </a:bodyPr>
          <a:lstStyle/>
          <a:p>
            <a:pPr algn="ctr"/>
            <a:r>
              <a:rPr lang="en-GB" sz="2000" dirty="0">
                <a:latin typeface="OpenDyslexicAlta" pitchFamily="2" charset="77"/>
                <a:ea typeface="OpenDyslexic" charset="0"/>
                <a:cs typeface="OpenDyslexic" charset="0"/>
              </a:rPr>
              <a:t>Match each half of the spellings with a straight line.</a:t>
            </a:r>
          </a:p>
          <a:p>
            <a:pPr algn="ctr"/>
            <a:endParaRPr lang="en-GB" sz="2000" dirty="0">
              <a:latin typeface="OpenDyslexicAlta" pitchFamily="2" charset="77"/>
              <a:ea typeface="OpenDyslexic" charset="0"/>
              <a:cs typeface="OpenDyslexic" charset="0"/>
            </a:endParaRPr>
          </a:p>
          <a:p>
            <a:pPr algn="ctr"/>
            <a:endParaRPr lang="en-GB" sz="2000" dirty="0">
              <a:latin typeface="OpenDyslexicAlta" pitchFamily="2" charset="77"/>
              <a:ea typeface="OpenDyslexic" charset="0"/>
              <a:cs typeface="OpenDyslexic" charset="0"/>
            </a:endParaRPr>
          </a:p>
          <a:p>
            <a:pPr algn="ctr"/>
            <a:r>
              <a:rPr lang="en-GB" sz="2000" dirty="0">
                <a:latin typeface="OpenDyslexicAlta" pitchFamily="2" charset="77"/>
                <a:ea typeface="OpenDyslexic" charset="0"/>
                <a:cs typeface="OpenDyslexic" charset="0"/>
              </a:rPr>
              <a:t>One has already been done for you. </a:t>
            </a:r>
          </a:p>
        </p:txBody>
      </p:sp>
      <p:cxnSp>
        <p:nvCxnSpPr>
          <p:cNvPr id="7" name="Straight Arrow Connector 6">
            <a:extLst>
              <a:ext uri="{FF2B5EF4-FFF2-40B4-BE49-F238E27FC236}">
                <a16:creationId xmlns:a16="http://schemas.microsoft.com/office/drawing/2014/main" id="{EA644B74-3F9C-4C7C-A8F7-F9259F3BEDCE}"/>
              </a:ext>
            </a:extLst>
          </p:cNvPr>
          <p:cNvCxnSpPr>
            <a:cxnSpLocks/>
          </p:cNvCxnSpPr>
          <p:nvPr/>
        </p:nvCxnSpPr>
        <p:spPr>
          <a:xfrm>
            <a:off x="5278399" y="2311758"/>
            <a:ext cx="1959216" cy="1770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C0F1BE6-788B-4E28-8362-0A9CC3618F88}"/>
              </a:ext>
            </a:extLst>
          </p:cNvPr>
          <p:cNvCxnSpPr/>
          <p:nvPr/>
        </p:nvCxnSpPr>
        <p:spPr>
          <a:xfrm>
            <a:off x="5278399" y="4546242"/>
            <a:ext cx="1959217" cy="13973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42AD181-5D4C-4DCA-967B-F8CE250D5ADE}"/>
              </a:ext>
            </a:extLst>
          </p:cNvPr>
          <p:cNvCxnSpPr/>
          <p:nvPr/>
        </p:nvCxnSpPr>
        <p:spPr>
          <a:xfrm>
            <a:off x="5278399" y="2758440"/>
            <a:ext cx="1959216" cy="35509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8384BB98-AC69-47C1-AE6D-D866535DF508}"/>
              </a:ext>
            </a:extLst>
          </p:cNvPr>
          <p:cNvCxnSpPr/>
          <p:nvPr/>
        </p:nvCxnSpPr>
        <p:spPr>
          <a:xfrm>
            <a:off x="5278399" y="3230880"/>
            <a:ext cx="1959216" cy="4114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86842DD-5393-493A-841D-70A4534AFDD2}"/>
              </a:ext>
            </a:extLst>
          </p:cNvPr>
          <p:cNvCxnSpPr/>
          <p:nvPr/>
        </p:nvCxnSpPr>
        <p:spPr>
          <a:xfrm>
            <a:off x="5278399" y="3642360"/>
            <a:ext cx="1959217" cy="1417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64DD308-682E-4D19-B260-970918BF305A}"/>
              </a:ext>
            </a:extLst>
          </p:cNvPr>
          <p:cNvCxnSpPr/>
          <p:nvPr/>
        </p:nvCxnSpPr>
        <p:spPr>
          <a:xfrm>
            <a:off x="5278399" y="5059680"/>
            <a:ext cx="1959217" cy="4419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CA2FA797-668B-4778-99E7-7515D80C372A}"/>
              </a:ext>
            </a:extLst>
          </p:cNvPr>
          <p:cNvCxnSpPr/>
          <p:nvPr/>
        </p:nvCxnSpPr>
        <p:spPr>
          <a:xfrm flipV="1">
            <a:off x="5278399" y="2758440"/>
            <a:ext cx="1959216" cy="2743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AEB2D6F6-BB53-4C91-8AAD-7204EAC5E1F3}"/>
              </a:ext>
            </a:extLst>
          </p:cNvPr>
          <p:cNvCxnSpPr/>
          <p:nvPr/>
        </p:nvCxnSpPr>
        <p:spPr>
          <a:xfrm flipV="1">
            <a:off x="5278399" y="3230880"/>
            <a:ext cx="1959216" cy="2712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4CEB3FD-C12A-4A5E-9A50-C6B00F954741}"/>
              </a:ext>
            </a:extLst>
          </p:cNvPr>
          <p:cNvCxnSpPr/>
          <p:nvPr/>
        </p:nvCxnSpPr>
        <p:spPr>
          <a:xfrm flipV="1">
            <a:off x="5278399" y="2311758"/>
            <a:ext cx="1959217" cy="39976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604D882-A663-5249-8B42-9538ACED7DD3}"/>
              </a:ext>
            </a:extLst>
          </p:cNvPr>
          <p:cNvCxnSpPr>
            <a:cxnSpLocks/>
          </p:cNvCxnSpPr>
          <p:nvPr/>
        </p:nvCxnSpPr>
        <p:spPr>
          <a:xfrm>
            <a:off x="5278399" y="4082603"/>
            <a:ext cx="1959216" cy="4636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729964"/>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‘-ion’ when the root word ends in ‘t’ or ‘</a:t>
            </a:r>
            <a:r>
              <a:rPr lang="en-GB" dirty="0" err="1"/>
              <a:t>te</a:t>
            </a:r>
            <a:r>
              <a:rPr lang="en-GB" dirty="0"/>
              <a:t>’ </a:t>
            </a:r>
          </a:p>
          <a:p>
            <a:pPr>
              <a:lnSpc>
                <a:spcPct val="100000"/>
              </a:lnSpc>
              <a:spcBef>
                <a:spcPts val="0"/>
              </a:spcBef>
              <a:defRPr/>
            </a:pPr>
            <a:r>
              <a:rPr lang="en-GB" dirty="0"/>
              <a:t>then the suffix becomes ’-</a:t>
            </a:r>
            <a:r>
              <a:rPr lang="en-GB" dirty="0" err="1"/>
              <a:t>tion</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20</a:t>
            </a:r>
          </a:p>
        </p:txBody>
      </p:sp>
    </p:spTree>
    <p:extLst>
      <p:ext uri="{BB962C8B-B14F-4D97-AF65-F5344CB8AC3E}">
        <p14:creationId xmlns:p14="http://schemas.microsoft.com/office/powerpoint/2010/main" val="98722746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‘-ion’ when the root word ends in ‘t’ or ‘</a:t>
            </a:r>
            <a:r>
              <a:rPr lang="en-GB" dirty="0" err="1"/>
              <a:t>te</a:t>
            </a:r>
            <a:r>
              <a:rPr lang="en-GB" dirty="0"/>
              <a:t>’ then the suffix becomes ’-</a:t>
            </a:r>
            <a:r>
              <a:rPr lang="en-GB" dirty="0" err="1"/>
              <a:t>tion</a:t>
            </a:r>
            <a:r>
              <a:rPr lang="en-GB" dirty="0"/>
              <a: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invention</a:t>
            </a:r>
          </a:p>
          <a:p>
            <a:pPr fontAlgn="t"/>
            <a:r>
              <a:rPr lang="en-GB" dirty="0"/>
              <a:t>injection</a:t>
            </a:r>
          </a:p>
          <a:p>
            <a:pPr fontAlgn="t"/>
            <a:r>
              <a:rPr lang="en-GB" dirty="0"/>
              <a:t>action</a:t>
            </a:r>
          </a:p>
          <a:p>
            <a:pPr fontAlgn="t"/>
            <a:r>
              <a:rPr lang="en-GB" dirty="0"/>
              <a:t>hesitation</a:t>
            </a:r>
          </a:p>
          <a:p>
            <a:pPr fontAlgn="t"/>
            <a:r>
              <a:rPr lang="en-GB" dirty="0"/>
              <a:t>completion</a:t>
            </a:r>
          </a:p>
          <a:p>
            <a:pPr fontAlgn="t"/>
            <a:r>
              <a:rPr lang="en-GB" dirty="0"/>
              <a:t>stagnation</a:t>
            </a:r>
          </a:p>
          <a:p>
            <a:pPr fontAlgn="t"/>
            <a:r>
              <a:rPr lang="en-GB" dirty="0"/>
              <a:t>nomination</a:t>
            </a:r>
          </a:p>
          <a:p>
            <a:pPr fontAlgn="t"/>
            <a:r>
              <a:rPr lang="en-GB" dirty="0"/>
              <a:t>migration</a:t>
            </a:r>
          </a:p>
          <a:p>
            <a:pPr fontAlgn="t"/>
            <a:r>
              <a:rPr lang="en-GB" dirty="0"/>
              <a:t>conservation</a:t>
            </a:r>
          </a:p>
          <a:p>
            <a:pPr fontAlgn="t"/>
            <a:r>
              <a:rPr lang="en-GB" dirty="0"/>
              <a:t>selection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065505920"/>
              </p:ext>
            </p:extLst>
          </p:nvPr>
        </p:nvGraphicFramePr>
        <p:xfrm>
          <a:off x="3429000" y="1311275"/>
          <a:ext cx="8363607" cy="524510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Looking at the suffix ‘ion’ explain that when the root word ends with t then the sound is pronounced ‘shun’ – ‘</a:t>
                      </a:r>
                      <a:r>
                        <a:rPr lang="en-GB" sz="1700" b="0" i="0" dirty="0" err="1">
                          <a:latin typeface="Muli" pitchFamily="2" charset="77"/>
                        </a:rPr>
                        <a:t>tion</a:t>
                      </a:r>
                      <a:r>
                        <a:rPr lang="en-GB" sz="1700" b="0" i="0" dirty="0">
                          <a:latin typeface="Muli" pitchFamily="2" charset="77"/>
                        </a:rPr>
                        <a:t>’. </a:t>
                      </a:r>
                    </a:p>
                    <a:p>
                      <a:r>
                        <a:rPr lang="en-GB" sz="1700" b="0" i="0" dirty="0">
                          <a:latin typeface="Muli" pitchFamily="2" charset="77"/>
                        </a:rPr>
                        <a:t/>
                      </a:r>
                      <a:br>
                        <a:rPr lang="en-GB" sz="1700" b="0" i="0" dirty="0">
                          <a:latin typeface="Muli" pitchFamily="2" charset="77"/>
                        </a:rPr>
                      </a:br>
                      <a:r>
                        <a:rPr lang="en-GB" sz="1700" b="0" i="0" dirty="0">
                          <a:latin typeface="Muli" pitchFamily="2" charset="77"/>
                        </a:rPr>
                        <a:t>When the word ends with ‘</a:t>
                      </a:r>
                      <a:r>
                        <a:rPr lang="en-GB" sz="1700" b="0" i="0" dirty="0" err="1">
                          <a:latin typeface="Muli" pitchFamily="2" charset="77"/>
                        </a:rPr>
                        <a:t>te</a:t>
                      </a:r>
                      <a:r>
                        <a:rPr lang="en-GB" sz="1700" b="0" i="0" dirty="0">
                          <a:latin typeface="Muli" pitchFamily="2" charset="77"/>
                        </a:rPr>
                        <a:t>’ then the ‘e’ is dropped before ‘ion is added and the sound also becomes ‘shun’ – ‘</a:t>
                      </a:r>
                      <a:r>
                        <a:rPr lang="en-GB" sz="1700" b="0" i="0" dirty="0" err="1">
                          <a:latin typeface="Muli" pitchFamily="2" charset="77"/>
                        </a:rPr>
                        <a:t>tion</a:t>
                      </a:r>
                      <a:r>
                        <a:rPr lang="en-GB" sz="1700" b="0" i="0" dirty="0">
                          <a:latin typeface="Muli" pitchFamily="2" charset="77"/>
                        </a:rPr>
                        <a:t>’.</a:t>
                      </a:r>
                    </a:p>
                  </a:txBody>
                  <a:tcPr/>
                </a:tc>
                <a:extLst>
                  <a:ext uri="{0D108BD9-81ED-4DB2-BD59-A6C34878D82A}">
                    <a16:rowId xmlns:a16="http://schemas.microsoft.com/office/drawing/2014/main" val="10000"/>
                  </a:ext>
                </a:extLst>
              </a:tr>
              <a:tr h="191146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Using the power point slide ask the children to add the ‘ion’ suffix to each root word, using the spelling rules above. Then get children to check their answers with a partner and practise reading the words and saying the ‘shun’ sound.</a:t>
                      </a:r>
                    </a:p>
                    <a:p>
                      <a:endParaRPr lang="en-GB" sz="1700" b="0" i="0" baseline="0" dirty="0">
                        <a:latin typeface="Muli" pitchFamily="2" charset="77"/>
                      </a:endParaRPr>
                    </a:p>
                    <a:p>
                      <a:r>
                        <a:rPr lang="en-GB" sz="1700" b="0" i="0" baseline="0" dirty="0">
                          <a:latin typeface="Muli" pitchFamily="2" charset="77"/>
                        </a:rPr>
                        <a:t>Share answers and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spelling list words get children to work in pairs to try and find two new words that they can make from each word. For example: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invention – invent – vent</a:t>
                      </a:r>
                      <a:br>
                        <a:rPr lang="en-GB" sz="1700" b="0" i="0" dirty="0">
                          <a:latin typeface="Muli" pitchFamily="2" charset="77"/>
                        </a:rPr>
                      </a:br>
                      <a:r>
                        <a:rPr lang="en-GB" sz="1700" b="0" i="0" dirty="0">
                          <a:latin typeface="Muli" pitchFamily="2" charset="77"/>
                        </a:rPr>
                        <a:t>stagnation – sing – tags</a:t>
                      </a:r>
                    </a:p>
                    <a:p>
                      <a:r>
                        <a:rPr lang="en-GB" sz="1700" b="0" i="0" dirty="0">
                          <a:latin typeface="Muli" pitchFamily="2" charset="77"/>
                        </a:rPr>
                        <a:t>migration – gram - tram</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3389903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77237"/>
            <a:ext cx="9436240" cy="1177447"/>
          </a:xfrm>
        </p:spPr>
        <p:txBody>
          <a:bodyPr>
            <a:noAutofit/>
          </a:bodyPr>
          <a:lstStyle/>
          <a:p>
            <a:pPr algn="l"/>
            <a:r>
              <a:rPr lang="en-GB" sz="2000" dirty="0"/>
              <a:t>Add the ‘ion’ sound to each of these words. Remember the rules:</a:t>
            </a:r>
            <a:br>
              <a:rPr lang="en-GB" sz="2000" dirty="0"/>
            </a:br>
            <a:r>
              <a:rPr lang="en-GB" sz="2000" dirty="0"/>
              <a:t>   * If the word ends in ‘t’ then add ‘ion’ on the end</a:t>
            </a:r>
            <a:br>
              <a:rPr lang="en-GB" sz="2000" dirty="0"/>
            </a:br>
            <a:r>
              <a:rPr lang="en-GB" sz="2000" dirty="0"/>
              <a:t>   * If the word ends in ‘</a:t>
            </a:r>
            <a:r>
              <a:rPr lang="en-GB" sz="2000" dirty="0" err="1"/>
              <a:t>te</a:t>
            </a:r>
            <a:r>
              <a:rPr lang="en-GB" sz="2000" dirty="0"/>
              <a:t>’ then remove the ‘e’ then add ‘ion’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119021687"/>
              </p:ext>
            </p:extLst>
          </p:nvPr>
        </p:nvGraphicFramePr>
        <p:xfrm>
          <a:off x="521258" y="2738646"/>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invent</a:t>
                      </a:r>
                    </a:p>
                  </a:txBody>
                  <a:tcPr anchor="ctr"/>
                </a:tc>
                <a:tc>
                  <a:txBody>
                    <a:bodyPr/>
                    <a:lstStyle/>
                    <a:p>
                      <a:pPr algn="ctr"/>
                      <a:r>
                        <a:rPr lang="en-GB" sz="2400" b="0" i="0" dirty="0">
                          <a:latin typeface="OpenDyslexicAlta" pitchFamily="2" charset="77"/>
                        </a:rPr>
                        <a:t>inject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act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hesitate</a:t>
                      </a:r>
                    </a:p>
                  </a:txBody>
                  <a:tcPr anchor="ctr"/>
                </a:tc>
                <a:tc>
                  <a:txBody>
                    <a:bodyPr/>
                    <a:lstStyle/>
                    <a:p>
                      <a:pPr algn="ctr"/>
                      <a:r>
                        <a:rPr lang="en-GB" sz="2400" b="0" i="0" dirty="0">
                          <a:latin typeface="OpenDyslexicAlta" pitchFamily="2" charset="77"/>
                        </a:rPr>
                        <a:t>complete</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stagnate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nominate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migrate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conserve</a:t>
                      </a:r>
                    </a:p>
                  </a:txBody>
                  <a:tcPr anchor="ctr"/>
                </a:tc>
                <a:tc>
                  <a:txBody>
                    <a:bodyPr/>
                    <a:lstStyle/>
                    <a:p>
                      <a:pPr algn="ctr"/>
                      <a:r>
                        <a:rPr lang="en-GB" sz="2400" b="0" i="0" dirty="0">
                          <a:latin typeface="OpenDyslexicAlta" pitchFamily="2" charset="77"/>
                        </a:rPr>
                        <a:t>select</a:t>
                      </a:r>
                    </a:p>
                  </a:txBody>
                  <a:tcPr anchor="ctr"/>
                </a:tc>
                <a:extLst>
                  <a:ext uri="{0D108BD9-81ED-4DB2-BD59-A6C34878D82A}">
                    <a16:rowId xmlns:a16="http://schemas.microsoft.com/office/drawing/2014/main" val="2964611663"/>
                  </a:ext>
                </a:extLst>
              </a:tr>
            </a:tbl>
          </a:graphicData>
        </a:graphic>
      </p:graphicFrame>
      <p:sp>
        <p:nvSpPr>
          <p:cNvPr id="5" name="TextBox 4">
            <a:extLst>
              <a:ext uri="{FF2B5EF4-FFF2-40B4-BE49-F238E27FC236}">
                <a16:creationId xmlns:a16="http://schemas.microsoft.com/office/drawing/2014/main" id="{20F15B00-935B-423F-8188-0DAE76CF8E6E}"/>
              </a:ext>
            </a:extLst>
          </p:cNvPr>
          <p:cNvSpPr txBox="1"/>
          <p:nvPr/>
        </p:nvSpPr>
        <p:spPr>
          <a:xfrm>
            <a:off x="521258" y="5525300"/>
            <a:ext cx="7375490" cy="646331"/>
          </a:xfrm>
          <a:prstGeom prst="rect">
            <a:avLst/>
          </a:prstGeom>
          <a:noFill/>
        </p:spPr>
        <p:txBody>
          <a:bodyPr wrap="square" rtlCol="0">
            <a:spAutoFit/>
          </a:bodyPr>
          <a:lstStyle/>
          <a:p>
            <a:r>
              <a:rPr lang="en-GB" dirty="0">
                <a:latin typeface="OpenDyslexicAlta" pitchFamily="2" charset="77"/>
              </a:rPr>
              <a:t>With a partner, check your answers and then practise pronouncing the ‘shun’ sound at the end of each word.</a:t>
            </a:r>
          </a:p>
        </p:txBody>
      </p:sp>
    </p:spTree>
    <p:extLst>
      <p:ext uri="{BB962C8B-B14F-4D97-AF65-F5344CB8AC3E}">
        <p14:creationId xmlns:p14="http://schemas.microsoft.com/office/powerpoint/2010/main" val="3155207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77237"/>
            <a:ext cx="9436240" cy="1177447"/>
          </a:xfrm>
        </p:spPr>
        <p:txBody>
          <a:bodyPr>
            <a:noAutofit/>
          </a:bodyPr>
          <a:lstStyle/>
          <a:p>
            <a:pPr algn="l"/>
            <a:r>
              <a:rPr lang="en-GB" sz="2000" dirty="0"/>
              <a:t>Add the ‘ion’ sound to each of these words. Remember the rules:</a:t>
            </a:r>
            <a:br>
              <a:rPr lang="en-GB" sz="2000" dirty="0"/>
            </a:br>
            <a:r>
              <a:rPr lang="en-GB" sz="2000" dirty="0"/>
              <a:t>   * If the word ends in ‘t’ then add ‘ion’ on the end</a:t>
            </a:r>
            <a:br>
              <a:rPr lang="en-GB" sz="2000" dirty="0"/>
            </a:br>
            <a:r>
              <a:rPr lang="en-GB" sz="2000" dirty="0"/>
              <a:t>   * If the word ends in ‘</a:t>
            </a:r>
            <a:r>
              <a:rPr lang="en-GB" sz="2000" dirty="0" err="1"/>
              <a:t>te</a:t>
            </a:r>
            <a:r>
              <a:rPr lang="en-GB" sz="2000" dirty="0"/>
              <a:t>’ then remove the ‘e’ then add ‘ion’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878942263"/>
              </p:ext>
            </p:extLst>
          </p:nvPr>
        </p:nvGraphicFramePr>
        <p:xfrm>
          <a:off x="521258" y="2738646"/>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329292">
                  <a:extLst>
                    <a:ext uri="{9D8B030D-6E8A-4147-A177-3AD203B41FA5}">
                      <a16:colId xmlns:a16="http://schemas.microsoft.com/office/drawing/2014/main" val="3871539845"/>
                    </a:ext>
                  </a:extLst>
                </a:gridCol>
                <a:gridCol w="2130502">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invent</a:t>
                      </a:r>
                    </a:p>
                    <a:p>
                      <a:pPr algn="ctr" fontAlgn="t"/>
                      <a:r>
                        <a:rPr lang="en-GB" sz="2400" b="0" i="0" dirty="0">
                          <a:solidFill>
                            <a:srgbClr val="FF3860"/>
                          </a:solidFill>
                          <a:latin typeface="OpenDyslexicAlta" pitchFamily="2" charset="77"/>
                        </a:rPr>
                        <a:t>invention</a:t>
                      </a:r>
                    </a:p>
                  </a:txBody>
                  <a:tcPr anchor="ctr"/>
                </a:tc>
                <a:tc>
                  <a:txBody>
                    <a:bodyPr/>
                    <a:lstStyle/>
                    <a:p>
                      <a:pPr algn="ctr"/>
                      <a:r>
                        <a:rPr lang="en-GB" sz="2400" b="0" i="0" dirty="0">
                          <a:latin typeface="OpenDyslexicAlta" pitchFamily="2" charset="77"/>
                        </a:rPr>
                        <a:t>inject</a:t>
                      </a:r>
                    </a:p>
                    <a:p>
                      <a:pPr algn="ctr"/>
                      <a:r>
                        <a:rPr lang="en-GB" sz="2400" b="0" i="0" dirty="0">
                          <a:solidFill>
                            <a:srgbClr val="FF3860"/>
                          </a:solidFill>
                          <a:latin typeface="OpenDyslexicAlta" pitchFamily="2" charset="77"/>
                        </a:rPr>
                        <a:t>injection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act</a:t>
                      </a:r>
                    </a:p>
                    <a:p>
                      <a:pPr algn="ctr"/>
                      <a:r>
                        <a:rPr lang="en-GB" sz="2400" b="0" i="0" dirty="0">
                          <a:solidFill>
                            <a:srgbClr val="FF3860"/>
                          </a:solidFill>
                          <a:latin typeface="OpenDyslexicAlta" pitchFamily="2" charset="77"/>
                        </a:rPr>
                        <a:t>action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hesitate</a:t>
                      </a:r>
                    </a:p>
                    <a:p>
                      <a:pPr algn="ctr"/>
                      <a:r>
                        <a:rPr lang="en-GB" sz="2400" b="0" i="0" dirty="0" err="1">
                          <a:solidFill>
                            <a:srgbClr val="FF3860"/>
                          </a:solidFill>
                          <a:latin typeface="OpenDyslexicAlta" pitchFamily="2" charset="77"/>
                        </a:rPr>
                        <a:t>hestitation</a:t>
                      </a:r>
                      <a:endParaRPr lang="en-GB" sz="2400" b="0" i="0" dirty="0">
                        <a:solidFill>
                          <a:srgbClr val="FF3860"/>
                        </a:solidFill>
                        <a:latin typeface="OpenDyslexicAlta" pitchFamily="2" charset="77"/>
                      </a:endParaRPr>
                    </a:p>
                  </a:txBody>
                  <a:tcPr anchor="ctr"/>
                </a:tc>
                <a:tc>
                  <a:txBody>
                    <a:bodyPr/>
                    <a:lstStyle/>
                    <a:p>
                      <a:pPr algn="ctr"/>
                      <a:r>
                        <a:rPr lang="en-GB" sz="2400" b="0" i="0" dirty="0">
                          <a:latin typeface="OpenDyslexicAlta" pitchFamily="2" charset="77"/>
                        </a:rPr>
                        <a:t>complete</a:t>
                      </a:r>
                    </a:p>
                    <a:p>
                      <a:pPr algn="ctr"/>
                      <a:r>
                        <a:rPr lang="en-GB" sz="2400" b="0" i="0" dirty="0">
                          <a:solidFill>
                            <a:srgbClr val="FF3860"/>
                          </a:solidFill>
                          <a:latin typeface="OpenDyslexicAlta" pitchFamily="2" charset="77"/>
                        </a:rPr>
                        <a:t>completion</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stagnate</a:t>
                      </a:r>
                    </a:p>
                    <a:p>
                      <a:pPr algn="ctr"/>
                      <a:r>
                        <a:rPr lang="en-GB" sz="2400" b="0" i="0" dirty="0">
                          <a:solidFill>
                            <a:srgbClr val="FF3860"/>
                          </a:solidFill>
                          <a:latin typeface="OpenDyslexicAlta" pitchFamily="2" charset="77"/>
                        </a:rPr>
                        <a:t>stagnation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nominate</a:t>
                      </a:r>
                    </a:p>
                    <a:p>
                      <a:pPr algn="ctr"/>
                      <a:r>
                        <a:rPr lang="en-GB" sz="2400" b="0" i="0" dirty="0">
                          <a:solidFill>
                            <a:srgbClr val="FF3860"/>
                          </a:solidFill>
                          <a:latin typeface="OpenDyslexicAlta" pitchFamily="2" charset="77"/>
                        </a:rPr>
                        <a:t>nomination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migrate </a:t>
                      </a:r>
                      <a:r>
                        <a:rPr lang="en-GB" sz="2400" b="0" i="0" dirty="0">
                          <a:solidFill>
                            <a:srgbClr val="FF3860"/>
                          </a:solidFill>
                          <a:latin typeface="OpenDyslexicAlta" pitchFamily="2" charset="77"/>
                        </a:rPr>
                        <a:t>migration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conserve</a:t>
                      </a:r>
                    </a:p>
                    <a:p>
                      <a:pPr algn="ctr"/>
                      <a:r>
                        <a:rPr lang="en-GB" sz="2400" b="0" i="0" dirty="0">
                          <a:solidFill>
                            <a:srgbClr val="FF3860"/>
                          </a:solidFill>
                          <a:latin typeface="OpenDyslexicAlta" pitchFamily="2" charset="77"/>
                        </a:rPr>
                        <a:t>conservation</a:t>
                      </a:r>
                    </a:p>
                  </a:txBody>
                  <a:tcPr anchor="ctr"/>
                </a:tc>
                <a:tc>
                  <a:txBody>
                    <a:bodyPr/>
                    <a:lstStyle/>
                    <a:p>
                      <a:pPr algn="ctr"/>
                      <a:r>
                        <a:rPr lang="en-GB" sz="2400" b="0" i="0" dirty="0">
                          <a:latin typeface="OpenDyslexicAlta" pitchFamily="2" charset="77"/>
                        </a:rPr>
                        <a:t>select</a:t>
                      </a:r>
                    </a:p>
                    <a:p>
                      <a:pPr algn="ctr"/>
                      <a:r>
                        <a:rPr lang="en-GB" sz="2400" b="0" i="0" dirty="0">
                          <a:solidFill>
                            <a:srgbClr val="FF3860"/>
                          </a:solidFill>
                          <a:latin typeface="OpenDyslexicAlta" pitchFamily="2" charset="77"/>
                        </a:rPr>
                        <a:t>selection</a:t>
                      </a:r>
                    </a:p>
                  </a:txBody>
                  <a:tcPr anchor="ctr"/>
                </a:tc>
                <a:extLst>
                  <a:ext uri="{0D108BD9-81ED-4DB2-BD59-A6C34878D82A}">
                    <a16:rowId xmlns:a16="http://schemas.microsoft.com/office/drawing/2014/main" val="2964611663"/>
                  </a:ext>
                </a:extLst>
              </a:tr>
            </a:tbl>
          </a:graphicData>
        </a:graphic>
      </p:graphicFrame>
      <p:sp>
        <p:nvSpPr>
          <p:cNvPr id="5" name="TextBox 4">
            <a:extLst>
              <a:ext uri="{FF2B5EF4-FFF2-40B4-BE49-F238E27FC236}">
                <a16:creationId xmlns:a16="http://schemas.microsoft.com/office/drawing/2014/main" id="{20F15B00-935B-423F-8188-0DAE76CF8E6E}"/>
              </a:ext>
            </a:extLst>
          </p:cNvPr>
          <p:cNvSpPr txBox="1"/>
          <p:nvPr/>
        </p:nvSpPr>
        <p:spPr>
          <a:xfrm>
            <a:off x="521258" y="5525300"/>
            <a:ext cx="7375490" cy="646331"/>
          </a:xfrm>
          <a:prstGeom prst="rect">
            <a:avLst/>
          </a:prstGeom>
          <a:noFill/>
        </p:spPr>
        <p:txBody>
          <a:bodyPr wrap="square" rtlCol="0">
            <a:spAutoFit/>
          </a:bodyPr>
          <a:lstStyle/>
          <a:p>
            <a:r>
              <a:rPr lang="en-GB" dirty="0">
                <a:latin typeface="OpenDyslexicAlta" pitchFamily="2" charset="77"/>
              </a:rPr>
              <a:t>With a partner, check your answers and then practise pronouncing the ‘shun’ sound at the end of each word.</a:t>
            </a:r>
          </a:p>
        </p:txBody>
      </p:sp>
      <p:sp>
        <p:nvSpPr>
          <p:cNvPr id="6" name="TextBox 5">
            <a:extLst>
              <a:ext uri="{FF2B5EF4-FFF2-40B4-BE49-F238E27FC236}">
                <a16:creationId xmlns:a16="http://schemas.microsoft.com/office/drawing/2014/main" id="{85047200-49F8-41BD-9E9A-F9D6AF477A9A}"/>
              </a:ext>
            </a:extLst>
          </p:cNvPr>
          <p:cNvSpPr txBox="1"/>
          <p:nvPr/>
        </p:nvSpPr>
        <p:spPr>
          <a:xfrm>
            <a:off x="521258" y="304800"/>
            <a:ext cx="1566622" cy="400110"/>
          </a:xfrm>
          <a:prstGeom prst="rect">
            <a:avLst/>
          </a:prstGeom>
          <a:noFill/>
        </p:spPr>
        <p:txBody>
          <a:bodyPr wrap="square" rtlCol="0">
            <a:spAutoFit/>
          </a:bodyPr>
          <a:lstStyle/>
          <a:p>
            <a:r>
              <a:rPr lang="en-GB" sz="2000" dirty="0">
                <a:solidFill>
                  <a:srgbClr val="FF3860"/>
                </a:solidFill>
                <a:latin typeface="Muli" panose="020B0604020202020204" charset="0"/>
              </a:rPr>
              <a:t>Answers: </a:t>
            </a:r>
          </a:p>
        </p:txBody>
      </p:sp>
    </p:spTree>
    <p:extLst>
      <p:ext uri="{BB962C8B-B14F-4D97-AF65-F5344CB8AC3E}">
        <p14:creationId xmlns:p14="http://schemas.microsoft.com/office/powerpoint/2010/main" val="1665634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2491898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949058591"/>
                    </a:ext>
                  </a:extLst>
                </a:gridCol>
                <a:gridCol w="1858433">
                  <a:extLst>
                    <a:ext uri="{9D8B030D-6E8A-4147-A177-3AD203B41FA5}">
                      <a16:colId xmlns:a16="http://schemas.microsoft.com/office/drawing/2014/main" val="36689161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992488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5723596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0531105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770638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74571" y="1396998"/>
            <a:ext cx="8817429"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scientist was ready to reveal his new _________ to the world.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birds are currently starting their _________ to the South.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was worried about having an __________ from the doctor.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a large _________ of sweets for sale.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new school building was nearing 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months of _________, the two armies marched into 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Three children each received a __________ for the school council.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Due to the ___________ project there are now more Pandas in the wild.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7329453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96998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74571" y="1396998"/>
            <a:ext cx="8817429"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scientist was ready to reveal his new _</a:t>
            </a:r>
            <a:r>
              <a:rPr lang="en-GB" dirty="0">
                <a:solidFill>
                  <a:srgbClr val="FF3860"/>
                </a:solidFill>
                <a:latin typeface="OpenDyslexicAlta" pitchFamily="2" charset="77"/>
                <a:ea typeface="OpenDyslexic" charset="0"/>
                <a:cs typeface="OpenDyslexic" charset="0"/>
              </a:rPr>
              <a:t>invention</a:t>
            </a:r>
            <a:r>
              <a:rPr lang="en-GB" dirty="0">
                <a:latin typeface="OpenDyslexicAlta" pitchFamily="2" charset="77"/>
                <a:ea typeface="OpenDyslexic" charset="0"/>
                <a:cs typeface="OpenDyslexic" charset="0"/>
              </a:rPr>
              <a:t>_ to the world.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birds are currently starting their _</a:t>
            </a:r>
            <a:r>
              <a:rPr lang="en-GB" dirty="0">
                <a:solidFill>
                  <a:srgbClr val="FF3860"/>
                </a:solidFill>
                <a:latin typeface="OpenDyslexicAlta" pitchFamily="2" charset="77"/>
                <a:ea typeface="OpenDyslexic" charset="0"/>
                <a:cs typeface="OpenDyslexic" charset="0"/>
              </a:rPr>
              <a:t>migration</a:t>
            </a:r>
            <a:r>
              <a:rPr lang="en-GB" dirty="0">
                <a:latin typeface="OpenDyslexicAlta" pitchFamily="2" charset="77"/>
                <a:ea typeface="OpenDyslexic" charset="0"/>
                <a:cs typeface="OpenDyslexic" charset="0"/>
              </a:rPr>
              <a:t>_ to the South.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was worried about having an _</a:t>
            </a:r>
            <a:r>
              <a:rPr lang="en-GB" dirty="0">
                <a:solidFill>
                  <a:srgbClr val="FF3860"/>
                </a:solidFill>
                <a:latin typeface="OpenDyslexicAlta" pitchFamily="2" charset="77"/>
                <a:ea typeface="OpenDyslexic" charset="0"/>
                <a:cs typeface="OpenDyslexic" charset="0"/>
              </a:rPr>
              <a:t>injection</a:t>
            </a:r>
            <a:r>
              <a:rPr lang="en-GB" dirty="0">
                <a:latin typeface="OpenDyslexicAlta" pitchFamily="2" charset="77"/>
                <a:ea typeface="OpenDyslexic" charset="0"/>
                <a:cs typeface="OpenDyslexic" charset="0"/>
              </a:rPr>
              <a:t>_ from the doctor.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a large _</a:t>
            </a:r>
            <a:r>
              <a:rPr lang="en-GB" dirty="0">
                <a:solidFill>
                  <a:srgbClr val="FF3860"/>
                </a:solidFill>
                <a:latin typeface="OpenDyslexicAlta" pitchFamily="2" charset="77"/>
                <a:ea typeface="OpenDyslexic" charset="0"/>
                <a:cs typeface="OpenDyslexic" charset="0"/>
              </a:rPr>
              <a:t>selection</a:t>
            </a:r>
            <a:r>
              <a:rPr lang="en-GB" dirty="0">
                <a:latin typeface="OpenDyslexicAlta" pitchFamily="2" charset="77"/>
                <a:ea typeface="OpenDyslexic" charset="0"/>
                <a:cs typeface="OpenDyslexic" charset="0"/>
              </a:rPr>
              <a:t>_ of sweets for sale.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new school building was nearing _</a:t>
            </a:r>
            <a:r>
              <a:rPr lang="en-GB" dirty="0">
                <a:solidFill>
                  <a:srgbClr val="FF3860"/>
                </a:solidFill>
                <a:latin typeface="OpenDyslexicAlta" pitchFamily="2" charset="77"/>
                <a:ea typeface="OpenDyslexic" charset="0"/>
                <a:cs typeface="OpenDyslexic" charset="0"/>
              </a:rPr>
              <a:t>completion</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months of _</a:t>
            </a:r>
            <a:r>
              <a:rPr lang="en-GB" dirty="0">
                <a:solidFill>
                  <a:srgbClr val="FF3860"/>
                </a:solidFill>
                <a:latin typeface="OpenDyslexicAlta" pitchFamily="2" charset="77"/>
                <a:ea typeface="OpenDyslexic" charset="0"/>
                <a:cs typeface="OpenDyslexic" charset="0"/>
              </a:rPr>
              <a:t>hesitation</a:t>
            </a:r>
            <a:r>
              <a:rPr lang="en-GB" dirty="0">
                <a:latin typeface="OpenDyslexicAlta" pitchFamily="2" charset="77"/>
                <a:ea typeface="OpenDyslexic" charset="0"/>
                <a:cs typeface="OpenDyslexic" charset="0"/>
              </a:rPr>
              <a:t>_, the two armies marched into _</a:t>
            </a:r>
            <a:r>
              <a:rPr lang="en-GB" dirty="0">
                <a:solidFill>
                  <a:srgbClr val="FF3860"/>
                </a:solidFill>
                <a:latin typeface="OpenDyslexicAlta" pitchFamily="2" charset="77"/>
                <a:ea typeface="OpenDyslexic" charset="0"/>
                <a:cs typeface="OpenDyslexic" charset="0"/>
              </a:rPr>
              <a:t>action</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Three children each received a _</a:t>
            </a:r>
            <a:r>
              <a:rPr lang="en-GB" dirty="0">
                <a:solidFill>
                  <a:srgbClr val="FF3860"/>
                </a:solidFill>
                <a:latin typeface="OpenDyslexicAlta" pitchFamily="2" charset="77"/>
                <a:ea typeface="OpenDyslexic" charset="0"/>
                <a:cs typeface="OpenDyslexic" charset="0"/>
              </a:rPr>
              <a:t>nomination</a:t>
            </a:r>
            <a:r>
              <a:rPr lang="en-GB" dirty="0">
                <a:latin typeface="OpenDyslexicAlta" pitchFamily="2" charset="77"/>
                <a:ea typeface="OpenDyslexic" charset="0"/>
                <a:cs typeface="OpenDyslexic" charset="0"/>
              </a:rPr>
              <a:t>_ for the school council.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Due to the _</a:t>
            </a:r>
            <a:r>
              <a:rPr lang="en-GB" dirty="0">
                <a:solidFill>
                  <a:srgbClr val="FF3860"/>
                </a:solidFill>
                <a:latin typeface="OpenDyslexicAlta" pitchFamily="2" charset="77"/>
                <a:ea typeface="OpenDyslexic" charset="0"/>
                <a:cs typeface="OpenDyslexic" charset="0"/>
              </a:rPr>
              <a:t>conservation</a:t>
            </a:r>
            <a:r>
              <a:rPr lang="en-GB" dirty="0">
                <a:latin typeface="OpenDyslexicAlta" pitchFamily="2" charset="77"/>
                <a:ea typeface="OpenDyslexic" charset="0"/>
                <a:cs typeface="OpenDyslexic" charset="0"/>
              </a:rPr>
              <a:t>_ project there are now more Pandas in the wild.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1757440"/>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‘-ion’ becomes ’-</a:t>
            </a:r>
            <a:r>
              <a:rPr lang="en-GB" dirty="0" err="1"/>
              <a:t>ssion</a:t>
            </a:r>
            <a:r>
              <a:rPr lang="en-GB" dirty="0"/>
              <a:t>’ when the root word ends in ’ss’ or ‘</a:t>
            </a:r>
            <a:r>
              <a:rPr lang="en-GB" dirty="0" err="1"/>
              <a:t>mit</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21</a:t>
            </a:r>
          </a:p>
        </p:txBody>
      </p:sp>
    </p:spTree>
    <p:extLst>
      <p:ext uri="{BB962C8B-B14F-4D97-AF65-F5344CB8AC3E}">
        <p14:creationId xmlns:p14="http://schemas.microsoft.com/office/powerpoint/2010/main" val="271319744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suffix ‘-ion’ becomes ’-</a:t>
            </a:r>
            <a:r>
              <a:rPr lang="en-GB" dirty="0" err="1"/>
              <a:t>ssion</a:t>
            </a:r>
            <a:r>
              <a:rPr lang="en-GB" dirty="0"/>
              <a:t>’ when the root word ends in ’ss’ or ‘</a:t>
            </a:r>
            <a:r>
              <a:rPr lang="en-GB" dirty="0" err="1"/>
              <a:t>mit</a:t>
            </a:r>
            <a:r>
              <a:rPr lang="en-GB" dirty="0"/>
              <a: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expression</a:t>
            </a:r>
          </a:p>
          <a:p>
            <a:pPr fontAlgn="t">
              <a:lnSpc>
                <a:spcPct val="100000"/>
              </a:lnSpc>
              <a:spcAft>
                <a:spcPts val="200"/>
              </a:spcAft>
            </a:pPr>
            <a:r>
              <a:rPr lang="en-GB" sz="2000" dirty="0"/>
              <a:t>discussion</a:t>
            </a:r>
          </a:p>
          <a:p>
            <a:pPr fontAlgn="t">
              <a:lnSpc>
                <a:spcPct val="100000"/>
              </a:lnSpc>
              <a:spcAft>
                <a:spcPts val="200"/>
              </a:spcAft>
            </a:pPr>
            <a:r>
              <a:rPr lang="en-GB" sz="2000" dirty="0"/>
              <a:t>confession</a:t>
            </a:r>
          </a:p>
          <a:p>
            <a:pPr fontAlgn="t">
              <a:lnSpc>
                <a:spcPct val="100000"/>
              </a:lnSpc>
              <a:spcAft>
                <a:spcPts val="200"/>
              </a:spcAft>
            </a:pPr>
            <a:r>
              <a:rPr lang="en-GB" sz="2000" dirty="0"/>
              <a:t>permission </a:t>
            </a:r>
          </a:p>
          <a:p>
            <a:pPr fontAlgn="t">
              <a:lnSpc>
                <a:spcPct val="100000"/>
              </a:lnSpc>
              <a:spcAft>
                <a:spcPts val="200"/>
              </a:spcAft>
            </a:pPr>
            <a:r>
              <a:rPr lang="en-GB" sz="2000" dirty="0"/>
              <a:t>admission</a:t>
            </a:r>
          </a:p>
          <a:p>
            <a:pPr fontAlgn="t">
              <a:lnSpc>
                <a:spcPct val="100000"/>
              </a:lnSpc>
              <a:spcAft>
                <a:spcPts val="200"/>
              </a:spcAft>
            </a:pPr>
            <a:r>
              <a:rPr lang="en-GB" sz="2000" dirty="0"/>
              <a:t>impression</a:t>
            </a:r>
          </a:p>
          <a:p>
            <a:pPr fontAlgn="t">
              <a:lnSpc>
                <a:spcPct val="100000"/>
              </a:lnSpc>
              <a:spcAft>
                <a:spcPts val="200"/>
              </a:spcAft>
            </a:pPr>
            <a:r>
              <a:rPr lang="en-GB" sz="2000" dirty="0"/>
              <a:t>obsession</a:t>
            </a:r>
          </a:p>
          <a:p>
            <a:pPr fontAlgn="t">
              <a:lnSpc>
                <a:spcPct val="100000"/>
              </a:lnSpc>
              <a:spcAft>
                <a:spcPts val="200"/>
              </a:spcAft>
            </a:pPr>
            <a:r>
              <a:rPr lang="en-GB" sz="2000" dirty="0"/>
              <a:t>procession</a:t>
            </a:r>
          </a:p>
          <a:p>
            <a:pPr fontAlgn="t">
              <a:lnSpc>
                <a:spcPct val="100000"/>
              </a:lnSpc>
              <a:spcAft>
                <a:spcPts val="200"/>
              </a:spcAft>
            </a:pPr>
            <a:r>
              <a:rPr lang="en-GB" sz="2000" dirty="0"/>
              <a:t>omission </a:t>
            </a:r>
          </a:p>
          <a:p>
            <a:pPr fontAlgn="t">
              <a:lnSpc>
                <a:spcPct val="100000"/>
              </a:lnSpc>
              <a:spcAft>
                <a:spcPts val="200"/>
              </a:spcAft>
            </a:pPr>
            <a:r>
              <a:rPr lang="en-GB" sz="2000" dirty="0"/>
              <a:t>concussion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65607420"/>
              </p:ext>
            </p:extLst>
          </p:nvPr>
        </p:nvGraphicFramePr>
        <p:xfrm>
          <a:off x="3429000" y="1311275"/>
          <a:ext cx="8363607" cy="531311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suffix ‘ion’ is written as ‘</a:t>
                      </a:r>
                      <a:r>
                        <a:rPr lang="en-GB" sz="1700" b="0" i="0" dirty="0" err="1">
                          <a:latin typeface="Muli" pitchFamily="2" charset="77"/>
                        </a:rPr>
                        <a:t>ssion</a:t>
                      </a:r>
                      <a:r>
                        <a:rPr lang="en-GB" sz="1700" b="0" i="0" dirty="0">
                          <a:latin typeface="Muli" pitchFamily="2" charset="77"/>
                        </a:rPr>
                        <a:t>’ and pronounced with the ‘shun’ sound when root words end in ‘ss’ or ‘</a:t>
                      </a:r>
                      <a:r>
                        <a:rPr lang="en-GB" sz="1700" b="0" i="0" dirty="0" err="1">
                          <a:latin typeface="Muli" pitchFamily="2" charset="77"/>
                        </a:rPr>
                        <a:t>mit</a:t>
                      </a:r>
                      <a:r>
                        <a:rPr lang="en-GB" sz="1700" b="0" i="0" dirty="0">
                          <a:latin typeface="Muli" pitchFamily="2" charset="77"/>
                        </a:rPr>
                        <a:t>’.  The rules are:</a:t>
                      </a:r>
                    </a:p>
                    <a:p>
                      <a:pPr marL="285750" indent="-285750">
                        <a:buFont typeface="Arial" panose="020B0604020202020204" pitchFamily="34" charset="0"/>
                        <a:buChar char="•"/>
                      </a:pPr>
                      <a:r>
                        <a:rPr lang="en-GB" sz="1700" b="0" i="0" dirty="0">
                          <a:latin typeface="Muli" pitchFamily="2" charset="77"/>
                        </a:rPr>
                        <a:t>When the root word ends in ‘ss’ then add ‘ion’ straight on the end.</a:t>
                      </a:r>
                    </a:p>
                    <a:p>
                      <a:pPr marL="285750" indent="-285750">
                        <a:buFont typeface="Arial" panose="020B0604020202020204" pitchFamily="34" charset="0"/>
                        <a:buChar char="•"/>
                      </a:pPr>
                      <a:r>
                        <a:rPr lang="en-GB" sz="1700" b="0" i="0" dirty="0">
                          <a:latin typeface="Muli" pitchFamily="2" charset="77"/>
                        </a:rPr>
                        <a:t>When the root word ends in ‘</a:t>
                      </a:r>
                      <a:r>
                        <a:rPr lang="en-GB" sz="1700" b="0" i="0" dirty="0" err="1">
                          <a:latin typeface="Muli" pitchFamily="2" charset="77"/>
                        </a:rPr>
                        <a:t>mit</a:t>
                      </a:r>
                      <a:r>
                        <a:rPr lang="en-GB" sz="1700" b="0" i="0" dirty="0">
                          <a:latin typeface="Muli" pitchFamily="2" charset="77"/>
                        </a:rPr>
                        <a:t>’, drop the ‘t’ and add ‘</a:t>
                      </a:r>
                      <a:r>
                        <a:rPr lang="en-GB" sz="1700" b="0" i="0" dirty="0" err="1">
                          <a:latin typeface="Muli" pitchFamily="2" charset="77"/>
                        </a:rPr>
                        <a:t>ssion</a:t>
                      </a:r>
                      <a:r>
                        <a:rPr lang="en-GB" sz="1700" b="0" i="0" dirty="0">
                          <a:latin typeface="Muli" pitchFamily="2" charset="77"/>
                        </a:rPr>
                        <a:t>’.</a:t>
                      </a:r>
                    </a:p>
                  </a:txBody>
                  <a:tcPr/>
                </a:tc>
                <a:extLst>
                  <a:ext uri="{0D108BD9-81ED-4DB2-BD59-A6C34878D82A}">
                    <a16:rowId xmlns:a16="http://schemas.microsoft.com/office/drawing/2014/main" val="10000"/>
                  </a:ext>
                </a:extLst>
              </a:tr>
              <a:tr h="197947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The trickier spelling rule is for words ending in ‘</a:t>
                      </a:r>
                      <a:r>
                        <a:rPr lang="en-GB" sz="1700" b="0" i="0" baseline="0" dirty="0" err="1">
                          <a:latin typeface="Muli" pitchFamily="2" charset="77"/>
                        </a:rPr>
                        <a:t>mit</a:t>
                      </a:r>
                      <a:r>
                        <a:rPr lang="en-GB" sz="1700" b="0" i="0" baseline="0" dirty="0">
                          <a:latin typeface="Muli" pitchFamily="2" charset="77"/>
                        </a:rPr>
                        <a:t>’ so use the power point slide to show children the method of dropping the ‘t’ and adding ‘</a:t>
                      </a:r>
                      <a:r>
                        <a:rPr lang="en-GB" sz="1700" b="0" i="0" baseline="0" dirty="0" err="1">
                          <a:latin typeface="Muli" pitchFamily="2" charset="77"/>
                        </a:rPr>
                        <a:t>ssion</a:t>
                      </a:r>
                      <a:r>
                        <a:rPr lang="en-GB" sz="1700" b="0" i="0" baseline="0" dirty="0">
                          <a:latin typeface="Muli" pitchFamily="2" charset="77"/>
                        </a:rPr>
                        <a:t>’. Have them complete the next three independently and then check with a partner.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Get children to come up to the board to show you what each ? represents.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
                      </a:r>
                      <a:br>
                        <a:rPr lang="en-GB" sz="1700" b="0" i="0" dirty="0">
                          <a:latin typeface="Muli" pitchFamily="2" charset="77"/>
                        </a:rPr>
                      </a:br>
                      <a:r>
                        <a:rPr lang="en-GB" sz="1700" b="0" i="0" dirty="0">
                          <a:latin typeface="Muli" pitchFamily="2" charset="77"/>
                        </a:rPr>
                        <a:t>Get children to pick 5 of their spelling list words and look up a definition for each one. Write the word and its definition on a post it note and, if possible, stick all of the post it notes on a door, window or wall. See if children can use any of their spelling words in their work (or conversations) during the rest of day!</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7468385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FEA81-D3B8-4A14-8489-70BF19F9CBB6}"/>
              </a:ext>
            </a:extLst>
          </p:cNvPr>
          <p:cNvSpPr txBox="1"/>
          <p:nvPr/>
        </p:nvSpPr>
        <p:spPr>
          <a:xfrm>
            <a:off x="233713" y="1477108"/>
            <a:ext cx="1979526" cy="769441"/>
          </a:xfrm>
          <a:prstGeom prst="rect">
            <a:avLst/>
          </a:prstGeom>
          <a:noFill/>
        </p:spPr>
        <p:txBody>
          <a:bodyPr wrap="square" rtlCol="0">
            <a:spAutoFit/>
          </a:bodyPr>
          <a:lstStyle/>
          <a:p>
            <a:r>
              <a:rPr lang="en-GB" sz="4400" dirty="0">
                <a:latin typeface="OpenDyslexicAlta" pitchFamily="2" charset="77"/>
              </a:rPr>
              <a:t>omit</a:t>
            </a:r>
            <a:endParaRPr lang="en-GB" sz="1200" dirty="0">
              <a:latin typeface="OpenDyslexicAlta" pitchFamily="2" charset="77"/>
            </a:endParaRPr>
          </a:p>
        </p:txBody>
      </p:sp>
      <p:sp>
        <p:nvSpPr>
          <p:cNvPr id="6" name="TextBox 5">
            <a:extLst>
              <a:ext uri="{FF2B5EF4-FFF2-40B4-BE49-F238E27FC236}">
                <a16:creationId xmlns:a16="http://schemas.microsoft.com/office/drawing/2014/main" id="{D5461E16-BA53-431D-BAAF-B314A9B680B7}"/>
              </a:ext>
            </a:extLst>
          </p:cNvPr>
          <p:cNvSpPr txBox="1"/>
          <p:nvPr/>
        </p:nvSpPr>
        <p:spPr>
          <a:xfrm>
            <a:off x="4578070" y="1599585"/>
            <a:ext cx="1979526" cy="646331"/>
          </a:xfrm>
          <a:prstGeom prst="rect">
            <a:avLst/>
          </a:prstGeom>
          <a:noFill/>
        </p:spPr>
        <p:txBody>
          <a:bodyPr wrap="square" rtlCol="0">
            <a:spAutoFit/>
          </a:bodyPr>
          <a:lstStyle/>
          <a:p>
            <a:r>
              <a:rPr lang="en-GB" sz="3600" dirty="0" err="1">
                <a:latin typeface="OpenDyslexicAlta" pitchFamily="2" charset="77"/>
              </a:rPr>
              <a:t>omi</a:t>
            </a:r>
            <a:endParaRPr lang="en-GB" sz="1200" dirty="0">
              <a:latin typeface="OpenDyslexicAlta" pitchFamily="2" charset="77"/>
            </a:endParaRPr>
          </a:p>
        </p:txBody>
      </p:sp>
      <p:sp>
        <p:nvSpPr>
          <p:cNvPr id="7" name="TextBox 6">
            <a:extLst>
              <a:ext uri="{FF2B5EF4-FFF2-40B4-BE49-F238E27FC236}">
                <a16:creationId xmlns:a16="http://schemas.microsoft.com/office/drawing/2014/main" id="{C0CF2FB2-2BC0-4BBA-8593-BAD7DA49E87D}"/>
              </a:ext>
            </a:extLst>
          </p:cNvPr>
          <p:cNvSpPr txBox="1"/>
          <p:nvPr/>
        </p:nvSpPr>
        <p:spPr>
          <a:xfrm>
            <a:off x="6647619" y="1589538"/>
            <a:ext cx="1979526" cy="646331"/>
          </a:xfrm>
          <a:prstGeom prst="rect">
            <a:avLst/>
          </a:prstGeom>
          <a:noFill/>
        </p:spPr>
        <p:txBody>
          <a:bodyPr wrap="square" rtlCol="0">
            <a:spAutoFit/>
          </a:bodyPr>
          <a:lstStyle/>
          <a:p>
            <a:r>
              <a:rPr lang="en-GB" sz="3600" dirty="0" err="1">
                <a:latin typeface="OpenDyslexicAlta" pitchFamily="2" charset="77"/>
              </a:rPr>
              <a:t>ssion</a:t>
            </a:r>
            <a:endParaRPr lang="en-GB" sz="1200" dirty="0">
              <a:latin typeface="OpenDyslexicAlta" pitchFamily="2" charset="77"/>
            </a:endParaRPr>
          </a:p>
        </p:txBody>
      </p:sp>
      <p:sp>
        <p:nvSpPr>
          <p:cNvPr id="8" name="TextBox 7">
            <a:extLst>
              <a:ext uri="{FF2B5EF4-FFF2-40B4-BE49-F238E27FC236}">
                <a16:creationId xmlns:a16="http://schemas.microsoft.com/office/drawing/2014/main" id="{95A01E19-9257-4F15-8CE9-2DB0DCEF9471}"/>
              </a:ext>
            </a:extLst>
          </p:cNvPr>
          <p:cNvSpPr txBox="1"/>
          <p:nvPr/>
        </p:nvSpPr>
        <p:spPr>
          <a:xfrm>
            <a:off x="8865110" y="1517298"/>
            <a:ext cx="3406391" cy="707886"/>
          </a:xfrm>
          <a:prstGeom prst="rect">
            <a:avLst/>
          </a:prstGeom>
          <a:noFill/>
        </p:spPr>
        <p:txBody>
          <a:bodyPr wrap="square" rtlCol="0">
            <a:spAutoFit/>
          </a:bodyPr>
          <a:lstStyle/>
          <a:p>
            <a:r>
              <a:rPr lang="en-GB" sz="4000" dirty="0">
                <a:latin typeface="OpenDyslexicAlta" pitchFamily="2" charset="77"/>
              </a:rPr>
              <a:t>omission</a:t>
            </a:r>
            <a:endParaRPr lang="en-GB" sz="1200" dirty="0">
              <a:latin typeface="OpenDyslexicAlta" pitchFamily="2" charset="77"/>
            </a:endParaRPr>
          </a:p>
        </p:txBody>
      </p:sp>
      <p:sp>
        <p:nvSpPr>
          <p:cNvPr id="4" name="TextBox 3">
            <a:extLst>
              <a:ext uri="{FF2B5EF4-FFF2-40B4-BE49-F238E27FC236}">
                <a16:creationId xmlns:a16="http://schemas.microsoft.com/office/drawing/2014/main" id="{F539E9EB-C153-437D-BA6B-73F4E2C93949}"/>
              </a:ext>
            </a:extLst>
          </p:cNvPr>
          <p:cNvSpPr txBox="1"/>
          <p:nvPr/>
        </p:nvSpPr>
        <p:spPr>
          <a:xfrm>
            <a:off x="2461008" y="1414920"/>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9" name="TextBox 8">
            <a:extLst>
              <a:ext uri="{FF2B5EF4-FFF2-40B4-BE49-F238E27FC236}">
                <a16:creationId xmlns:a16="http://schemas.microsoft.com/office/drawing/2014/main" id="{96F6A4BF-3972-42A1-A63F-C7B3FD6987F0}"/>
              </a:ext>
            </a:extLst>
          </p:cNvPr>
          <p:cNvSpPr txBox="1"/>
          <p:nvPr/>
        </p:nvSpPr>
        <p:spPr>
          <a:xfrm>
            <a:off x="3280789" y="1535496"/>
            <a:ext cx="666128" cy="707886"/>
          </a:xfrm>
          <a:prstGeom prst="rect">
            <a:avLst/>
          </a:prstGeom>
          <a:noFill/>
        </p:spPr>
        <p:txBody>
          <a:bodyPr wrap="square" rtlCol="0">
            <a:spAutoFit/>
          </a:bodyPr>
          <a:lstStyle/>
          <a:p>
            <a:r>
              <a:rPr lang="en-GB" sz="4000" dirty="0">
                <a:latin typeface="OpenDyslexicAlta" pitchFamily="2" charset="77"/>
              </a:rPr>
              <a:t>t</a:t>
            </a:r>
            <a:endParaRPr lang="en-GB" sz="1050" dirty="0">
              <a:latin typeface="OpenDyslexicAlta" pitchFamily="2" charset="77"/>
            </a:endParaRPr>
          </a:p>
        </p:txBody>
      </p:sp>
      <p:sp>
        <p:nvSpPr>
          <p:cNvPr id="10" name="TextBox 9">
            <a:extLst>
              <a:ext uri="{FF2B5EF4-FFF2-40B4-BE49-F238E27FC236}">
                <a16:creationId xmlns:a16="http://schemas.microsoft.com/office/drawing/2014/main" id="{0EBE3BD8-FAF5-4345-96EF-3F4E676E6200}"/>
              </a:ext>
            </a:extLst>
          </p:cNvPr>
          <p:cNvSpPr txBox="1"/>
          <p:nvPr/>
        </p:nvSpPr>
        <p:spPr>
          <a:xfrm>
            <a:off x="3911942" y="1567541"/>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1" name="TextBox 10">
            <a:extLst>
              <a:ext uri="{FF2B5EF4-FFF2-40B4-BE49-F238E27FC236}">
                <a16:creationId xmlns:a16="http://schemas.microsoft.com/office/drawing/2014/main" id="{6E2CCD85-54E3-4ECC-A8F9-39AEED197B32}"/>
              </a:ext>
            </a:extLst>
          </p:cNvPr>
          <p:cNvSpPr txBox="1"/>
          <p:nvPr/>
        </p:nvSpPr>
        <p:spPr>
          <a:xfrm>
            <a:off x="5852959" y="161778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12" name="Rectangle 11">
            <a:extLst>
              <a:ext uri="{FF2B5EF4-FFF2-40B4-BE49-F238E27FC236}">
                <a16:creationId xmlns:a16="http://schemas.microsoft.com/office/drawing/2014/main" id="{DFF69331-E150-4278-B610-674911148DC9}"/>
              </a:ext>
            </a:extLst>
          </p:cNvPr>
          <p:cNvSpPr/>
          <p:nvPr/>
        </p:nvSpPr>
        <p:spPr>
          <a:xfrm>
            <a:off x="8323980" y="1546161"/>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13" name="TextBox 12">
            <a:extLst>
              <a:ext uri="{FF2B5EF4-FFF2-40B4-BE49-F238E27FC236}">
                <a16:creationId xmlns:a16="http://schemas.microsoft.com/office/drawing/2014/main" id="{F0890DFA-7727-4630-992B-B5AAEE7F8151}"/>
              </a:ext>
            </a:extLst>
          </p:cNvPr>
          <p:cNvSpPr txBox="1"/>
          <p:nvPr/>
        </p:nvSpPr>
        <p:spPr>
          <a:xfrm>
            <a:off x="233713" y="2589015"/>
            <a:ext cx="2207303" cy="769441"/>
          </a:xfrm>
          <a:prstGeom prst="rect">
            <a:avLst/>
          </a:prstGeom>
          <a:noFill/>
        </p:spPr>
        <p:txBody>
          <a:bodyPr wrap="square" rtlCol="0">
            <a:spAutoFit/>
          </a:bodyPr>
          <a:lstStyle/>
          <a:p>
            <a:r>
              <a:rPr lang="en-GB" sz="4400" dirty="0">
                <a:latin typeface="OpenDyslexicAlta" pitchFamily="2" charset="77"/>
              </a:rPr>
              <a:t>remit</a:t>
            </a:r>
            <a:endParaRPr lang="en-GB" sz="1200" dirty="0">
              <a:latin typeface="OpenDyslexicAlta" pitchFamily="2" charset="77"/>
            </a:endParaRPr>
          </a:p>
        </p:txBody>
      </p:sp>
      <p:sp>
        <p:nvSpPr>
          <p:cNvPr id="14" name="TextBox 13">
            <a:extLst>
              <a:ext uri="{FF2B5EF4-FFF2-40B4-BE49-F238E27FC236}">
                <a16:creationId xmlns:a16="http://schemas.microsoft.com/office/drawing/2014/main" id="{E6928BA3-FD84-473E-9175-0D53FBC295A4}"/>
              </a:ext>
            </a:extLst>
          </p:cNvPr>
          <p:cNvSpPr txBox="1"/>
          <p:nvPr/>
        </p:nvSpPr>
        <p:spPr>
          <a:xfrm>
            <a:off x="4959124" y="272235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5" name="TextBox 14">
            <a:extLst>
              <a:ext uri="{FF2B5EF4-FFF2-40B4-BE49-F238E27FC236}">
                <a16:creationId xmlns:a16="http://schemas.microsoft.com/office/drawing/2014/main" id="{A519C305-C785-4349-B13A-6F6A66EA523F}"/>
              </a:ext>
            </a:extLst>
          </p:cNvPr>
          <p:cNvSpPr txBox="1"/>
          <p:nvPr/>
        </p:nvSpPr>
        <p:spPr>
          <a:xfrm>
            <a:off x="7016913" y="2695399"/>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6" name="TextBox 15">
            <a:extLst>
              <a:ext uri="{FF2B5EF4-FFF2-40B4-BE49-F238E27FC236}">
                <a16:creationId xmlns:a16="http://schemas.microsoft.com/office/drawing/2014/main" id="{A8736C1D-C34D-46CF-AD71-E860C66B0FA5}"/>
              </a:ext>
            </a:extLst>
          </p:cNvPr>
          <p:cNvSpPr txBox="1"/>
          <p:nvPr/>
        </p:nvSpPr>
        <p:spPr>
          <a:xfrm>
            <a:off x="8853292" y="2638911"/>
            <a:ext cx="3406391" cy="707886"/>
          </a:xfrm>
          <a:prstGeom prst="rect">
            <a:avLst/>
          </a:prstGeom>
          <a:noFill/>
        </p:spPr>
        <p:txBody>
          <a:bodyPr wrap="square" rtlCol="0">
            <a:spAutoFit/>
          </a:bodyPr>
          <a:lstStyle/>
          <a:p>
            <a:r>
              <a:rPr lang="en-GB" sz="4000" dirty="0">
                <a:latin typeface="OpenDyslexicAlta" pitchFamily="2" charset="77"/>
              </a:rPr>
              <a:t>remission</a:t>
            </a:r>
            <a:endParaRPr lang="en-GB" sz="1200" dirty="0">
              <a:latin typeface="OpenDyslexicAlta" pitchFamily="2" charset="77"/>
            </a:endParaRPr>
          </a:p>
        </p:txBody>
      </p:sp>
      <p:sp>
        <p:nvSpPr>
          <p:cNvPr id="17" name="TextBox 16">
            <a:extLst>
              <a:ext uri="{FF2B5EF4-FFF2-40B4-BE49-F238E27FC236}">
                <a16:creationId xmlns:a16="http://schemas.microsoft.com/office/drawing/2014/main" id="{24B2EF8A-B0B0-48BB-B3C8-8237DC0325ED}"/>
              </a:ext>
            </a:extLst>
          </p:cNvPr>
          <p:cNvSpPr txBox="1"/>
          <p:nvPr/>
        </p:nvSpPr>
        <p:spPr>
          <a:xfrm>
            <a:off x="2461008" y="253653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18" name="TextBox 17">
            <a:extLst>
              <a:ext uri="{FF2B5EF4-FFF2-40B4-BE49-F238E27FC236}">
                <a16:creationId xmlns:a16="http://schemas.microsoft.com/office/drawing/2014/main" id="{3FE42FAC-AE2A-47FF-B78F-F62EB342DEF0}"/>
              </a:ext>
            </a:extLst>
          </p:cNvPr>
          <p:cNvSpPr txBox="1"/>
          <p:nvPr/>
        </p:nvSpPr>
        <p:spPr>
          <a:xfrm>
            <a:off x="3280789" y="2727439"/>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19" name="TextBox 18">
            <a:extLst>
              <a:ext uri="{FF2B5EF4-FFF2-40B4-BE49-F238E27FC236}">
                <a16:creationId xmlns:a16="http://schemas.microsoft.com/office/drawing/2014/main" id="{CDFC9396-90A9-476A-8279-13311FCD7347}"/>
              </a:ext>
            </a:extLst>
          </p:cNvPr>
          <p:cNvSpPr txBox="1"/>
          <p:nvPr/>
        </p:nvSpPr>
        <p:spPr>
          <a:xfrm>
            <a:off x="3911942" y="268915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0" name="TextBox 19">
            <a:extLst>
              <a:ext uri="{FF2B5EF4-FFF2-40B4-BE49-F238E27FC236}">
                <a16:creationId xmlns:a16="http://schemas.microsoft.com/office/drawing/2014/main" id="{5C101E5B-81B4-438C-9AF3-651564909FA4}"/>
              </a:ext>
            </a:extLst>
          </p:cNvPr>
          <p:cNvSpPr txBox="1"/>
          <p:nvPr/>
        </p:nvSpPr>
        <p:spPr>
          <a:xfrm>
            <a:off x="5852959" y="273939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21" name="Rectangle 20">
            <a:extLst>
              <a:ext uri="{FF2B5EF4-FFF2-40B4-BE49-F238E27FC236}">
                <a16:creationId xmlns:a16="http://schemas.microsoft.com/office/drawing/2014/main" id="{62047EDA-9DDC-46E0-9598-9423429392CE}"/>
              </a:ext>
            </a:extLst>
          </p:cNvPr>
          <p:cNvSpPr/>
          <p:nvPr/>
        </p:nvSpPr>
        <p:spPr>
          <a:xfrm>
            <a:off x="8323980" y="266777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22" name="TextBox 21">
            <a:extLst>
              <a:ext uri="{FF2B5EF4-FFF2-40B4-BE49-F238E27FC236}">
                <a16:creationId xmlns:a16="http://schemas.microsoft.com/office/drawing/2014/main" id="{883E7005-D7CF-4103-943E-08503B176AAF}"/>
              </a:ext>
            </a:extLst>
          </p:cNvPr>
          <p:cNvSpPr txBox="1"/>
          <p:nvPr/>
        </p:nvSpPr>
        <p:spPr>
          <a:xfrm>
            <a:off x="233713" y="3790675"/>
            <a:ext cx="2207303" cy="769441"/>
          </a:xfrm>
          <a:prstGeom prst="rect">
            <a:avLst/>
          </a:prstGeom>
          <a:noFill/>
        </p:spPr>
        <p:txBody>
          <a:bodyPr wrap="square" rtlCol="0">
            <a:spAutoFit/>
          </a:bodyPr>
          <a:lstStyle/>
          <a:p>
            <a:r>
              <a:rPr lang="en-GB" sz="4400" dirty="0">
                <a:latin typeface="OpenDyslexicAlta" pitchFamily="2" charset="77"/>
              </a:rPr>
              <a:t>admit</a:t>
            </a:r>
            <a:endParaRPr lang="en-GB" sz="1200" dirty="0">
              <a:latin typeface="OpenDyslexicAlta" pitchFamily="2" charset="77"/>
            </a:endParaRPr>
          </a:p>
        </p:txBody>
      </p:sp>
      <p:sp>
        <p:nvSpPr>
          <p:cNvPr id="23" name="TextBox 22">
            <a:extLst>
              <a:ext uri="{FF2B5EF4-FFF2-40B4-BE49-F238E27FC236}">
                <a16:creationId xmlns:a16="http://schemas.microsoft.com/office/drawing/2014/main" id="{94854C36-2DD2-4FA9-9F04-3886DA2EBA9E}"/>
              </a:ext>
            </a:extLst>
          </p:cNvPr>
          <p:cNvSpPr txBox="1"/>
          <p:nvPr/>
        </p:nvSpPr>
        <p:spPr>
          <a:xfrm>
            <a:off x="4959124" y="389335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4" name="TextBox 23">
            <a:extLst>
              <a:ext uri="{FF2B5EF4-FFF2-40B4-BE49-F238E27FC236}">
                <a16:creationId xmlns:a16="http://schemas.microsoft.com/office/drawing/2014/main" id="{FBA04A09-8D5B-431D-B207-B4D557DF65D3}"/>
              </a:ext>
            </a:extLst>
          </p:cNvPr>
          <p:cNvSpPr txBox="1"/>
          <p:nvPr/>
        </p:nvSpPr>
        <p:spPr>
          <a:xfrm>
            <a:off x="7032992" y="387703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5" name="TextBox 24">
            <a:extLst>
              <a:ext uri="{FF2B5EF4-FFF2-40B4-BE49-F238E27FC236}">
                <a16:creationId xmlns:a16="http://schemas.microsoft.com/office/drawing/2014/main" id="{117D2251-2929-4DF1-99EB-4731BD699DEC}"/>
              </a:ext>
            </a:extLst>
          </p:cNvPr>
          <p:cNvSpPr txBox="1"/>
          <p:nvPr/>
        </p:nvSpPr>
        <p:spPr>
          <a:xfrm>
            <a:off x="8853292" y="3830865"/>
            <a:ext cx="3406391" cy="707886"/>
          </a:xfrm>
          <a:prstGeom prst="rect">
            <a:avLst/>
          </a:prstGeom>
          <a:noFill/>
        </p:spPr>
        <p:txBody>
          <a:bodyPr wrap="square" rtlCol="0">
            <a:spAutoFit/>
          </a:bodyPr>
          <a:lstStyle/>
          <a:p>
            <a:r>
              <a:rPr lang="en-GB" sz="4000" dirty="0">
                <a:latin typeface="OpenDyslexicAlta" pitchFamily="2" charset="77"/>
              </a:rPr>
              <a:t>admission</a:t>
            </a:r>
            <a:endParaRPr lang="en-GB" sz="1200" dirty="0">
              <a:latin typeface="OpenDyslexicAlta" pitchFamily="2" charset="77"/>
            </a:endParaRPr>
          </a:p>
        </p:txBody>
      </p:sp>
      <p:sp>
        <p:nvSpPr>
          <p:cNvPr id="26" name="TextBox 25">
            <a:extLst>
              <a:ext uri="{FF2B5EF4-FFF2-40B4-BE49-F238E27FC236}">
                <a16:creationId xmlns:a16="http://schemas.microsoft.com/office/drawing/2014/main" id="{53522B08-A341-4F4B-9CCE-D1B03E9D6CE9}"/>
              </a:ext>
            </a:extLst>
          </p:cNvPr>
          <p:cNvSpPr txBox="1"/>
          <p:nvPr/>
        </p:nvSpPr>
        <p:spPr>
          <a:xfrm>
            <a:off x="2461008" y="3728487"/>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27" name="TextBox 26">
            <a:extLst>
              <a:ext uri="{FF2B5EF4-FFF2-40B4-BE49-F238E27FC236}">
                <a16:creationId xmlns:a16="http://schemas.microsoft.com/office/drawing/2014/main" id="{9DF1FA44-608F-45A4-AF74-78FBA9A0B251}"/>
              </a:ext>
            </a:extLst>
          </p:cNvPr>
          <p:cNvSpPr txBox="1"/>
          <p:nvPr/>
        </p:nvSpPr>
        <p:spPr>
          <a:xfrm>
            <a:off x="3280789" y="3849063"/>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28" name="TextBox 27">
            <a:extLst>
              <a:ext uri="{FF2B5EF4-FFF2-40B4-BE49-F238E27FC236}">
                <a16:creationId xmlns:a16="http://schemas.microsoft.com/office/drawing/2014/main" id="{87B71084-DCCA-4C58-B740-2A9AA9C7A9DE}"/>
              </a:ext>
            </a:extLst>
          </p:cNvPr>
          <p:cNvSpPr txBox="1"/>
          <p:nvPr/>
        </p:nvSpPr>
        <p:spPr>
          <a:xfrm>
            <a:off x="3911942" y="3881108"/>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9" name="TextBox 28">
            <a:extLst>
              <a:ext uri="{FF2B5EF4-FFF2-40B4-BE49-F238E27FC236}">
                <a16:creationId xmlns:a16="http://schemas.microsoft.com/office/drawing/2014/main" id="{12D4EC1E-9C89-44F4-A560-91A93AEAA183}"/>
              </a:ext>
            </a:extLst>
          </p:cNvPr>
          <p:cNvSpPr txBox="1"/>
          <p:nvPr/>
        </p:nvSpPr>
        <p:spPr>
          <a:xfrm>
            <a:off x="5852959" y="3931351"/>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30" name="Rectangle 29">
            <a:extLst>
              <a:ext uri="{FF2B5EF4-FFF2-40B4-BE49-F238E27FC236}">
                <a16:creationId xmlns:a16="http://schemas.microsoft.com/office/drawing/2014/main" id="{4C2CED97-B876-4226-94FF-448701F19029}"/>
              </a:ext>
            </a:extLst>
          </p:cNvPr>
          <p:cNvSpPr/>
          <p:nvPr/>
        </p:nvSpPr>
        <p:spPr>
          <a:xfrm>
            <a:off x="8323980" y="3859728"/>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1" name="TextBox 30">
            <a:extLst>
              <a:ext uri="{FF2B5EF4-FFF2-40B4-BE49-F238E27FC236}">
                <a16:creationId xmlns:a16="http://schemas.microsoft.com/office/drawing/2014/main" id="{56D6E0AB-AB05-48AB-AE28-30F2518B7D1D}"/>
              </a:ext>
            </a:extLst>
          </p:cNvPr>
          <p:cNvSpPr txBox="1"/>
          <p:nvPr/>
        </p:nvSpPr>
        <p:spPr>
          <a:xfrm>
            <a:off x="382412" y="775511"/>
            <a:ext cx="8782888" cy="461665"/>
          </a:xfrm>
          <a:prstGeom prst="rect">
            <a:avLst/>
          </a:prstGeom>
          <a:noFill/>
        </p:spPr>
        <p:txBody>
          <a:bodyPr wrap="square" rtlCol="0">
            <a:spAutoFit/>
          </a:bodyPr>
          <a:lstStyle/>
          <a:p>
            <a:r>
              <a:rPr lang="en-GB" sz="2400" dirty="0">
                <a:latin typeface="OpenDyslexicAlta" pitchFamily="2" charset="77"/>
              </a:rPr>
              <a:t>Copy the first method to complete the next three: </a:t>
            </a:r>
          </a:p>
        </p:txBody>
      </p:sp>
      <p:sp>
        <p:nvSpPr>
          <p:cNvPr id="32" name="TextBox 31">
            <a:extLst>
              <a:ext uri="{FF2B5EF4-FFF2-40B4-BE49-F238E27FC236}">
                <a16:creationId xmlns:a16="http://schemas.microsoft.com/office/drawing/2014/main" id="{DDCC17C0-9F98-4744-B89C-105069F5BCE8}"/>
              </a:ext>
            </a:extLst>
          </p:cNvPr>
          <p:cNvSpPr txBox="1"/>
          <p:nvPr/>
        </p:nvSpPr>
        <p:spPr>
          <a:xfrm>
            <a:off x="233713" y="5081877"/>
            <a:ext cx="2508739" cy="769441"/>
          </a:xfrm>
          <a:prstGeom prst="rect">
            <a:avLst/>
          </a:prstGeom>
          <a:noFill/>
        </p:spPr>
        <p:txBody>
          <a:bodyPr wrap="square" rtlCol="0">
            <a:spAutoFit/>
          </a:bodyPr>
          <a:lstStyle/>
          <a:p>
            <a:r>
              <a:rPr lang="en-GB" sz="4400" dirty="0">
                <a:latin typeface="OpenDyslexicAlta" pitchFamily="2" charset="77"/>
              </a:rPr>
              <a:t>permit</a:t>
            </a:r>
            <a:endParaRPr lang="en-GB" sz="1100" dirty="0">
              <a:latin typeface="OpenDyslexicAlta" pitchFamily="2" charset="77"/>
            </a:endParaRPr>
          </a:p>
        </p:txBody>
      </p:sp>
      <p:sp>
        <p:nvSpPr>
          <p:cNvPr id="33" name="TextBox 32">
            <a:extLst>
              <a:ext uri="{FF2B5EF4-FFF2-40B4-BE49-F238E27FC236}">
                <a16:creationId xmlns:a16="http://schemas.microsoft.com/office/drawing/2014/main" id="{8B5AF28F-B52B-49E5-ACF9-82AE41715101}"/>
              </a:ext>
            </a:extLst>
          </p:cNvPr>
          <p:cNvSpPr txBox="1"/>
          <p:nvPr/>
        </p:nvSpPr>
        <p:spPr>
          <a:xfrm>
            <a:off x="4959124" y="5161667"/>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4" name="TextBox 33">
            <a:extLst>
              <a:ext uri="{FF2B5EF4-FFF2-40B4-BE49-F238E27FC236}">
                <a16:creationId xmlns:a16="http://schemas.microsoft.com/office/drawing/2014/main" id="{766613AA-6C79-41D3-AA73-B9C8AFD8C78A}"/>
              </a:ext>
            </a:extLst>
          </p:cNvPr>
          <p:cNvSpPr txBox="1"/>
          <p:nvPr/>
        </p:nvSpPr>
        <p:spPr>
          <a:xfrm>
            <a:off x="7032992" y="5145347"/>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5" name="TextBox 34">
            <a:extLst>
              <a:ext uri="{FF2B5EF4-FFF2-40B4-BE49-F238E27FC236}">
                <a16:creationId xmlns:a16="http://schemas.microsoft.com/office/drawing/2014/main" id="{6E131253-3F62-489C-9078-581EF0530DF0}"/>
              </a:ext>
            </a:extLst>
          </p:cNvPr>
          <p:cNvSpPr txBox="1"/>
          <p:nvPr/>
        </p:nvSpPr>
        <p:spPr>
          <a:xfrm>
            <a:off x="8853292" y="5099181"/>
            <a:ext cx="3406391" cy="707886"/>
          </a:xfrm>
          <a:prstGeom prst="rect">
            <a:avLst/>
          </a:prstGeom>
          <a:noFill/>
        </p:spPr>
        <p:txBody>
          <a:bodyPr wrap="square" rtlCol="0">
            <a:spAutoFit/>
          </a:bodyPr>
          <a:lstStyle/>
          <a:p>
            <a:r>
              <a:rPr lang="en-GB" sz="4000" dirty="0">
                <a:latin typeface="OpenDyslexicAlta" pitchFamily="2" charset="77"/>
              </a:rPr>
              <a:t>permission</a:t>
            </a:r>
            <a:endParaRPr lang="en-GB" sz="1100" dirty="0">
              <a:latin typeface="OpenDyslexicAlta" pitchFamily="2" charset="77"/>
            </a:endParaRPr>
          </a:p>
        </p:txBody>
      </p:sp>
      <p:sp>
        <p:nvSpPr>
          <p:cNvPr id="36" name="TextBox 35">
            <a:extLst>
              <a:ext uri="{FF2B5EF4-FFF2-40B4-BE49-F238E27FC236}">
                <a16:creationId xmlns:a16="http://schemas.microsoft.com/office/drawing/2014/main" id="{225BDFC4-67A8-46CD-8C05-965D9AF020CC}"/>
              </a:ext>
            </a:extLst>
          </p:cNvPr>
          <p:cNvSpPr txBox="1"/>
          <p:nvPr/>
        </p:nvSpPr>
        <p:spPr>
          <a:xfrm>
            <a:off x="2461008" y="499680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37" name="TextBox 36">
            <a:extLst>
              <a:ext uri="{FF2B5EF4-FFF2-40B4-BE49-F238E27FC236}">
                <a16:creationId xmlns:a16="http://schemas.microsoft.com/office/drawing/2014/main" id="{F2458597-07E7-4E78-9102-CCD871A86612}"/>
              </a:ext>
            </a:extLst>
          </p:cNvPr>
          <p:cNvSpPr txBox="1"/>
          <p:nvPr/>
        </p:nvSpPr>
        <p:spPr>
          <a:xfrm>
            <a:off x="3280789" y="5117379"/>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38" name="TextBox 37">
            <a:extLst>
              <a:ext uri="{FF2B5EF4-FFF2-40B4-BE49-F238E27FC236}">
                <a16:creationId xmlns:a16="http://schemas.microsoft.com/office/drawing/2014/main" id="{3CB320C2-C405-4177-8B11-B5C8C48358DE}"/>
              </a:ext>
            </a:extLst>
          </p:cNvPr>
          <p:cNvSpPr txBox="1"/>
          <p:nvPr/>
        </p:nvSpPr>
        <p:spPr>
          <a:xfrm>
            <a:off x="3911942" y="514942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9" name="TextBox 38">
            <a:extLst>
              <a:ext uri="{FF2B5EF4-FFF2-40B4-BE49-F238E27FC236}">
                <a16:creationId xmlns:a16="http://schemas.microsoft.com/office/drawing/2014/main" id="{78011218-39E3-4700-B40D-BDD2FEAAD592}"/>
              </a:ext>
            </a:extLst>
          </p:cNvPr>
          <p:cNvSpPr txBox="1"/>
          <p:nvPr/>
        </p:nvSpPr>
        <p:spPr>
          <a:xfrm>
            <a:off x="5852959" y="519966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40" name="Rectangle 39">
            <a:extLst>
              <a:ext uri="{FF2B5EF4-FFF2-40B4-BE49-F238E27FC236}">
                <a16:creationId xmlns:a16="http://schemas.microsoft.com/office/drawing/2014/main" id="{7444C8B7-6C91-432F-AE28-97DEFCB26788}"/>
              </a:ext>
            </a:extLst>
          </p:cNvPr>
          <p:cNvSpPr/>
          <p:nvPr/>
        </p:nvSpPr>
        <p:spPr>
          <a:xfrm>
            <a:off x="8323980" y="512804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Tree>
    <p:extLst>
      <p:ext uri="{BB962C8B-B14F-4D97-AF65-F5344CB8AC3E}">
        <p14:creationId xmlns:p14="http://schemas.microsoft.com/office/powerpoint/2010/main" val="219707209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FEA81-D3B8-4A14-8489-70BF19F9CBB6}"/>
              </a:ext>
            </a:extLst>
          </p:cNvPr>
          <p:cNvSpPr txBox="1"/>
          <p:nvPr/>
        </p:nvSpPr>
        <p:spPr>
          <a:xfrm>
            <a:off x="233713" y="1477108"/>
            <a:ext cx="1979526" cy="769441"/>
          </a:xfrm>
          <a:prstGeom prst="rect">
            <a:avLst/>
          </a:prstGeom>
          <a:noFill/>
        </p:spPr>
        <p:txBody>
          <a:bodyPr wrap="square" rtlCol="0">
            <a:spAutoFit/>
          </a:bodyPr>
          <a:lstStyle/>
          <a:p>
            <a:r>
              <a:rPr lang="en-GB" sz="4400" dirty="0">
                <a:latin typeface="OpenDyslexicAlta" pitchFamily="2" charset="77"/>
              </a:rPr>
              <a:t>omit</a:t>
            </a:r>
            <a:endParaRPr lang="en-GB" sz="1200" dirty="0">
              <a:latin typeface="OpenDyslexicAlta" pitchFamily="2" charset="77"/>
            </a:endParaRPr>
          </a:p>
        </p:txBody>
      </p:sp>
      <p:sp>
        <p:nvSpPr>
          <p:cNvPr id="6" name="TextBox 5">
            <a:extLst>
              <a:ext uri="{FF2B5EF4-FFF2-40B4-BE49-F238E27FC236}">
                <a16:creationId xmlns:a16="http://schemas.microsoft.com/office/drawing/2014/main" id="{D5461E16-BA53-431D-BAAF-B314A9B680B7}"/>
              </a:ext>
            </a:extLst>
          </p:cNvPr>
          <p:cNvSpPr txBox="1"/>
          <p:nvPr/>
        </p:nvSpPr>
        <p:spPr>
          <a:xfrm>
            <a:off x="4578070" y="1599585"/>
            <a:ext cx="1979526" cy="646331"/>
          </a:xfrm>
          <a:prstGeom prst="rect">
            <a:avLst/>
          </a:prstGeom>
          <a:noFill/>
        </p:spPr>
        <p:txBody>
          <a:bodyPr wrap="square" rtlCol="0">
            <a:spAutoFit/>
          </a:bodyPr>
          <a:lstStyle/>
          <a:p>
            <a:r>
              <a:rPr lang="en-GB" sz="3600" dirty="0" err="1">
                <a:latin typeface="OpenDyslexicAlta" pitchFamily="2" charset="77"/>
              </a:rPr>
              <a:t>omi</a:t>
            </a:r>
            <a:endParaRPr lang="en-GB" sz="1200" dirty="0">
              <a:latin typeface="OpenDyslexicAlta" pitchFamily="2" charset="77"/>
            </a:endParaRPr>
          </a:p>
        </p:txBody>
      </p:sp>
      <p:sp>
        <p:nvSpPr>
          <p:cNvPr id="7" name="TextBox 6">
            <a:extLst>
              <a:ext uri="{FF2B5EF4-FFF2-40B4-BE49-F238E27FC236}">
                <a16:creationId xmlns:a16="http://schemas.microsoft.com/office/drawing/2014/main" id="{C0CF2FB2-2BC0-4BBA-8593-BAD7DA49E87D}"/>
              </a:ext>
            </a:extLst>
          </p:cNvPr>
          <p:cNvSpPr txBox="1"/>
          <p:nvPr/>
        </p:nvSpPr>
        <p:spPr>
          <a:xfrm>
            <a:off x="6647619" y="1589538"/>
            <a:ext cx="1979526" cy="646331"/>
          </a:xfrm>
          <a:prstGeom prst="rect">
            <a:avLst/>
          </a:prstGeom>
          <a:noFill/>
        </p:spPr>
        <p:txBody>
          <a:bodyPr wrap="square" rtlCol="0">
            <a:spAutoFit/>
          </a:bodyPr>
          <a:lstStyle/>
          <a:p>
            <a:r>
              <a:rPr lang="en-GB" sz="3600" dirty="0" err="1">
                <a:latin typeface="OpenDyslexicAlta" pitchFamily="2" charset="77"/>
              </a:rPr>
              <a:t>ssion</a:t>
            </a:r>
            <a:endParaRPr lang="en-GB" sz="1200" dirty="0">
              <a:latin typeface="OpenDyslexicAlta" pitchFamily="2" charset="77"/>
            </a:endParaRPr>
          </a:p>
        </p:txBody>
      </p:sp>
      <p:sp>
        <p:nvSpPr>
          <p:cNvPr id="8" name="TextBox 7">
            <a:extLst>
              <a:ext uri="{FF2B5EF4-FFF2-40B4-BE49-F238E27FC236}">
                <a16:creationId xmlns:a16="http://schemas.microsoft.com/office/drawing/2014/main" id="{95A01E19-9257-4F15-8CE9-2DB0DCEF9471}"/>
              </a:ext>
            </a:extLst>
          </p:cNvPr>
          <p:cNvSpPr txBox="1"/>
          <p:nvPr/>
        </p:nvSpPr>
        <p:spPr>
          <a:xfrm>
            <a:off x="8865110" y="1517298"/>
            <a:ext cx="3406391" cy="707886"/>
          </a:xfrm>
          <a:prstGeom prst="rect">
            <a:avLst/>
          </a:prstGeom>
          <a:noFill/>
        </p:spPr>
        <p:txBody>
          <a:bodyPr wrap="square" rtlCol="0">
            <a:spAutoFit/>
          </a:bodyPr>
          <a:lstStyle/>
          <a:p>
            <a:r>
              <a:rPr lang="en-GB" sz="4000" dirty="0">
                <a:latin typeface="OpenDyslexicAlta" pitchFamily="2" charset="77"/>
              </a:rPr>
              <a:t>omission</a:t>
            </a:r>
            <a:endParaRPr lang="en-GB" sz="1200" dirty="0">
              <a:latin typeface="OpenDyslexicAlta" pitchFamily="2" charset="77"/>
            </a:endParaRPr>
          </a:p>
        </p:txBody>
      </p:sp>
      <p:sp>
        <p:nvSpPr>
          <p:cNvPr id="4" name="TextBox 3">
            <a:extLst>
              <a:ext uri="{FF2B5EF4-FFF2-40B4-BE49-F238E27FC236}">
                <a16:creationId xmlns:a16="http://schemas.microsoft.com/office/drawing/2014/main" id="{F539E9EB-C153-437D-BA6B-73F4E2C93949}"/>
              </a:ext>
            </a:extLst>
          </p:cNvPr>
          <p:cNvSpPr txBox="1"/>
          <p:nvPr/>
        </p:nvSpPr>
        <p:spPr>
          <a:xfrm>
            <a:off x="2461008" y="1414920"/>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9" name="TextBox 8">
            <a:extLst>
              <a:ext uri="{FF2B5EF4-FFF2-40B4-BE49-F238E27FC236}">
                <a16:creationId xmlns:a16="http://schemas.microsoft.com/office/drawing/2014/main" id="{96F6A4BF-3972-42A1-A63F-C7B3FD6987F0}"/>
              </a:ext>
            </a:extLst>
          </p:cNvPr>
          <p:cNvSpPr txBox="1"/>
          <p:nvPr/>
        </p:nvSpPr>
        <p:spPr>
          <a:xfrm>
            <a:off x="3280789" y="1535496"/>
            <a:ext cx="666128" cy="707886"/>
          </a:xfrm>
          <a:prstGeom prst="rect">
            <a:avLst/>
          </a:prstGeom>
          <a:noFill/>
        </p:spPr>
        <p:txBody>
          <a:bodyPr wrap="square" rtlCol="0">
            <a:spAutoFit/>
          </a:bodyPr>
          <a:lstStyle/>
          <a:p>
            <a:r>
              <a:rPr lang="en-GB" sz="4000" dirty="0">
                <a:latin typeface="OpenDyslexicAlta" pitchFamily="2" charset="77"/>
              </a:rPr>
              <a:t>t</a:t>
            </a:r>
            <a:endParaRPr lang="en-GB" sz="1050" dirty="0">
              <a:latin typeface="OpenDyslexicAlta" pitchFamily="2" charset="77"/>
            </a:endParaRPr>
          </a:p>
        </p:txBody>
      </p:sp>
      <p:sp>
        <p:nvSpPr>
          <p:cNvPr id="10" name="TextBox 9">
            <a:extLst>
              <a:ext uri="{FF2B5EF4-FFF2-40B4-BE49-F238E27FC236}">
                <a16:creationId xmlns:a16="http://schemas.microsoft.com/office/drawing/2014/main" id="{0EBE3BD8-FAF5-4345-96EF-3F4E676E6200}"/>
              </a:ext>
            </a:extLst>
          </p:cNvPr>
          <p:cNvSpPr txBox="1"/>
          <p:nvPr/>
        </p:nvSpPr>
        <p:spPr>
          <a:xfrm>
            <a:off x="3911942" y="1567541"/>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1" name="TextBox 10">
            <a:extLst>
              <a:ext uri="{FF2B5EF4-FFF2-40B4-BE49-F238E27FC236}">
                <a16:creationId xmlns:a16="http://schemas.microsoft.com/office/drawing/2014/main" id="{6E2CCD85-54E3-4ECC-A8F9-39AEED197B32}"/>
              </a:ext>
            </a:extLst>
          </p:cNvPr>
          <p:cNvSpPr txBox="1"/>
          <p:nvPr/>
        </p:nvSpPr>
        <p:spPr>
          <a:xfrm>
            <a:off x="5852959" y="161778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12" name="Rectangle 11">
            <a:extLst>
              <a:ext uri="{FF2B5EF4-FFF2-40B4-BE49-F238E27FC236}">
                <a16:creationId xmlns:a16="http://schemas.microsoft.com/office/drawing/2014/main" id="{DFF69331-E150-4278-B610-674911148DC9}"/>
              </a:ext>
            </a:extLst>
          </p:cNvPr>
          <p:cNvSpPr/>
          <p:nvPr/>
        </p:nvSpPr>
        <p:spPr>
          <a:xfrm>
            <a:off x="8323980" y="1546161"/>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13" name="TextBox 12">
            <a:extLst>
              <a:ext uri="{FF2B5EF4-FFF2-40B4-BE49-F238E27FC236}">
                <a16:creationId xmlns:a16="http://schemas.microsoft.com/office/drawing/2014/main" id="{F0890DFA-7727-4630-992B-B5AAEE7F8151}"/>
              </a:ext>
            </a:extLst>
          </p:cNvPr>
          <p:cNvSpPr txBox="1"/>
          <p:nvPr/>
        </p:nvSpPr>
        <p:spPr>
          <a:xfrm>
            <a:off x="233713" y="2589015"/>
            <a:ext cx="2207303" cy="769441"/>
          </a:xfrm>
          <a:prstGeom prst="rect">
            <a:avLst/>
          </a:prstGeom>
          <a:noFill/>
        </p:spPr>
        <p:txBody>
          <a:bodyPr wrap="square" rtlCol="0">
            <a:spAutoFit/>
          </a:bodyPr>
          <a:lstStyle/>
          <a:p>
            <a:r>
              <a:rPr lang="en-GB" sz="4400" dirty="0">
                <a:latin typeface="OpenDyslexicAlta" pitchFamily="2" charset="77"/>
              </a:rPr>
              <a:t>remit</a:t>
            </a:r>
            <a:endParaRPr lang="en-GB" sz="1200" dirty="0">
              <a:latin typeface="OpenDyslexicAlta" pitchFamily="2" charset="77"/>
            </a:endParaRPr>
          </a:p>
        </p:txBody>
      </p:sp>
      <p:sp>
        <p:nvSpPr>
          <p:cNvPr id="14" name="TextBox 13">
            <a:extLst>
              <a:ext uri="{FF2B5EF4-FFF2-40B4-BE49-F238E27FC236}">
                <a16:creationId xmlns:a16="http://schemas.microsoft.com/office/drawing/2014/main" id="{E6928BA3-FD84-473E-9175-0D53FBC295A4}"/>
              </a:ext>
            </a:extLst>
          </p:cNvPr>
          <p:cNvSpPr txBox="1"/>
          <p:nvPr/>
        </p:nvSpPr>
        <p:spPr>
          <a:xfrm>
            <a:off x="4534766" y="2675162"/>
            <a:ext cx="1742184" cy="646331"/>
          </a:xfrm>
          <a:prstGeom prst="rect">
            <a:avLst/>
          </a:prstGeom>
          <a:noFill/>
        </p:spPr>
        <p:txBody>
          <a:bodyPr wrap="square" rtlCol="0">
            <a:spAutoFit/>
          </a:bodyPr>
          <a:lstStyle/>
          <a:p>
            <a:r>
              <a:rPr lang="en-GB" sz="3600" dirty="0" err="1">
                <a:solidFill>
                  <a:srgbClr val="FF3860"/>
                </a:solidFill>
                <a:latin typeface="OpenDyslexicAlta" pitchFamily="2" charset="77"/>
              </a:rPr>
              <a:t>remi</a:t>
            </a:r>
            <a:endParaRPr lang="en-GB" sz="1100" dirty="0">
              <a:solidFill>
                <a:srgbClr val="FF3860"/>
              </a:solidFill>
              <a:latin typeface="OpenDyslexicAlta" pitchFamily="2" charset="77"/>
            </a:endParaRPr>
          </a:p>
        </p:txBody>
      </p:sp>
      <p:sp>
        <p:nvSpPr>
          <p:cNvPr id="15" name="TextBox 14">
            <a:extLst>
              <a:ext uri="{FF2B5EF4-FFF2-40B4-BE49-F238E27FC236}">
                <a16:creationId xmlns:a16="http://schemas.microsoft.com/office/drawing/2014/main" id="{A519C305-C785-4349-B13A-6F6A66EA523F}"/>
              </a:ext>
            </a:extLst>
          </p:cNvPr>
          <p:cNvSpPr txBox="1"/>
          <p:nvPr/>
        </p:nvSpPr>
        <p:spPr>
          <a:xfrm>
            <a:off x="6557596" y="2673844"/>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16" name="TextBox 15">
            <a:extLst>
              <a:ext uri="{FF2B5EF4-FFF2-40B4-BE49-F238E27FC236}">
                <a16:creationId xmlns:a16="http://schemas.microsoft.com/office/drawing/2014/main" id="{A8736C1D-C34D-46CF-AD71-E860C66B0FA5}"/>
              </a:ext>
            </a:extLst>
          </p:cNvPr>
          <p:cNvSpPr txBox="1"/>
          <p:nvPr/>
        </p:nvSpPr>
        <p:spPr>
          <a:xfrm>
            <a:off x="8853292" y="2638911"/>
            <a:ext cx="3406391" cy="707886"/>
          </a:xfrm>
          <a:prstGeom prst="rect">
            <a:avLst/>
          </a:prstGeom>
          <a:noFill/>
        </p:spPr>
        <p:txBody>
          <a:bodyPr wrap="square" rtlCol="0">
            <a:spAutoFit/>
          </a:bodyPr>
          <a:lstStyle/>
          <a:p>
            <a:r>
              <a:rPr lang="en-GB" sz="4000" dirty="0">
                <a:latin typeface="OpenDyslexicAlta" pitchFamily="2" charset="77"/>
              </a:rPr>
              <a:t>remission</a:t>
            </a:r>
            <a:endParaRPr lang="en-GB" sz="1200" dirty="0">
              <a:latin typeface="OpenDyslexicAlta" pitchFamily="2" charset="77"/>
            </a:endParaRPr>
          </a:p>
        </p:txBody>
      </p:sp>
      <p:sp>
        <p:nvSpPr>
          <p:cNvPr id="17" name="TextBox 16">
            <a:extLst>
              <a:ext uri="{FF2B5EF4-FFF2-40B4-BE49-F238E27FC236}">
                <a16:creationId xmlns:a16="http://schemas.microsoft.com/office/drawing/2014/main" id="{24B2EF8A-B0B0-48BB-B3C8-8237DC0325ED}"/>
              </a:ext>
            </a:extLst>
          </p:cNvPr>
          <p:cNvSpPr txBox="1"/>
          <p:nvPr/>
        </p:nvSpPr>
        <p:spPr>
          <a:xfrm>
            <a:off x="2461008" y="253653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18" name="TextBox 17">
            <a:extLst>
              <a:ext uri="{FF2B5EF4-FFF2-40B4-BE49-F238E27FC236}">
                <a16:creationId xmlns:a16="http://schemas.microsoft.com/office/drawing/2014/main" id="{3FE42FAC-AE2A-47FF-B78F-F62EB342DEF0}"/>
              </a:ext>
            </a:extLst>
          </p:cNvPr>
          <p:cNvSpPr txBox="1"/>
          <p:nvPr/>
        </p:nvSpPr>
        <p:spPr>
          <a:xfrm>
            <a:off x="3280789" y="2727439"/>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19" name="TextBox 18">
            <a:extLst>
              <a:ext uri="{FF2B5EF4-FFF2-40B4-BE49-F238E27FC236}">
                <a16:creationId xmlns:a16="http://schemas.microsoft.com/office/drawing/2014/main" id="{CDFC9396-90A9-476A-8279-13311FCD7347}"/>
              </a:ext>
            </a:extLst>
          </p:cNvPr>
          <p:cNvSpPr txBox="1"/>
          <p:nvPr/>
        </p:nvSpPr>
        <p:spPr>
          <a:xfrm>
            <a:off x="3911942" y="268915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0" name="TextBox 19">
            <a:extLst>
              <a:ext uri="{FF2B5EF4-FFF2-40B4-BE49-F238E27FC236}">
                <a16:creationId xmlns:a16="http://schemas.microsoft.com/office/drawing/2014/main" id="{5C101E5B-81B4-438C-9AF3-651564909FA4}"/>
              </a:ext>
            </a:extLst>
          </p:cNvPr>
          <p:cNvSpPr txBox="1"/>
          <p:nvPr/>
        </p:nvSpPr>
        <p:spPr>
          <a:xfrm>
            <a:off x="5852959" y="273939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21" name="Rectangle 20">
            <a:extLst>
              <a:ext uri="{FF2B5EF4-FFF2-40B4-BE49-F238E27FC236}">
                <a16:creationId xmlns:a16="http://schemas.microsoft.com/office/drawing/2014/main" id="{62047EDA-9DDC-46E0-9598-9423429392CE}"/>
              </a:ext>
            </a:extLst>
          </p:cNvPr>
          <p:cNvSpPr/>
          <p:nvPr/>
        </p:nvSpPr>
        <p:spPr>
          <a:xfrm>
            <a:off x="8323980" y="266777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22" name="TextBox 21">
            <a:extLst>
              <a:ext uri="{FF2B5EF4-FFF2-40B4-BE49-F238E27FC236}">
                <a16:creationId xmlns:a16="http://schemas.microsoft.com/office/drawing/2014/main" id="{883E7005-D7CF-4103-943E-08503B176AAF}"/>
              </a:ext>
            </a:extLst>
          </p:cNvPr>
          <p:cNvSpPr txBox="1"/>
          <p:nvPr/>
        </p:nvSpPr>
        <p:spPr>
          <a:xfrm>
            <a:off x="233713" y="3790675"/>
            <a:ext cx="2207303" cy="769441"/>
          </a:xfrm>
          <a:prstGeom prst="rect">
            <a:avLst/>
          </a:prstGeom>
          <a:noFill/>
        </p:spPr>
        <p:txBody>
          <a:bodyPr wrap="square" rtlCol="0">
            <a:spAutoFit/>
          </a:bodyPr>
          <a:lstStyle/>
          <a:p>
            <a:r>
              <a:rPr lang="en-GB" sz="4400" dirty="0">
                <a:latin typeface="OpenDyslexicAlta" pitchFamily="2" charset="77"/>
              </a:rPr>
              <a:t>admit</a:t>
            </a:r>
            <a:endParaRPr lang="en-GB" sz="1200" dirty="0">
              <a:latin typeface="OpenDyslexicAlta" pitchFamily="2" charset="77"/>
            </a:endParaRPr>
          </a:p>
        </p:txBody>
      </p:sp>
      <p:sp>
        <p:nvSpPr>
          <p:cNvPr id="23" name="TextBox 22">
            <a:extLst>
              <a:ext uri="{FF2B5EF4-FFF2-40B4-BE49-F238E27FC236}">
                <a16:creationId xmlns:a16="http://schemas.microsoft.com/office/drawing/2014/main" id="{94854C36-2DD2-4FA9-9F04-3886DA2EBA9E}"/>
              </a:ext>
            </a:extLst>
          </p:cNvPr>
          <p:cNvSpPr txBox="1"/>
          <p:nvPr/>
        </p:nvSpPr>
        <p:spPr>
          <a:xfrm>
            <a:off x="4512336" y="3905478"/>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admi</a:t>
            </a:r>
            <a:endParaRPr lang="en-GB" sz="1100" dirty="0">
              <a:solidFill>
                <a:srgbClr val="FF3860"/>
              </a:solidFill>
              <a:latin typeface="OpenDyslexicAlta" pitchFamily="2" charset="77"/>
            </a:endParaRPr>
          </a:p>
        </p:txBody>
      </p:sp>
      <p:sp>
        <p:nvSpPr>
          <p:cNvPr id="24" name="TextBox 23">
            <a:extLst>
              <a:ext uri="{FF2B5EF4-FFF2-40B4-BE49-F238E27FC236}">
                <a16:creationId xmlns:a16="http://schemas.microsoft.com/office/drawing/2014/main" id="{FBA04A09-8D5B-431D-B207-B4D557DF65D3}"/>
              </a:ext>
            </a:extLst>
          </p:cNvPr>
          <p:cNvSpPr txBox="1"/>
          <p:nvPr/>
        </p:nvSpPr>
        <p:spPr>
          <a:xfrm>
            <a:off x="6491862" y="3924022"/>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25" name="TextBox 24">
            <a:extLst>
              <a:ext uri="{FF2B5EF4-FFF2-40B4-BE49-F238E27FC236}">
                <a16:creationId xmlns:a16="http://schemas.microsoft.com/office/drawing/2014/main" id="{117D2251-2929-4DF1-99EB-4731BD699DEC}"/>
              </a:ext>
            </a:extLst>
          </p:cNvPr>
          <p:cNvSpPr txBox="1"/>
          <p:nvPr/>
        </p:nvSpPr>
        <p:spPr>
          <a:xfrm>
            <a:off x="8853292" y="3830865"/>
            <a:ext cx="3406391" cy="707886"/>
          </a:xfrm>
          <a:prstGeom prst="rect">
            <a:avLst/>
          </a:prstGeom>
          <a:noFill/>
        </p:spPr>
        <p:txBody>
          <a:bodyPr wrap="square" rtlCol="0">
            <a:spAutoFit/>
          </a:bodyPr>
          <a:lstStyle/>
          <a:p>
            <a:r>
              <a:rPr lang="en-GB" sz="4000" dirty="0">
                <a:latin typeface="OpenDyslexicAlta" pitchFamily="2" charset="77"/>
              </a:rPr>
              <a:t>admission</a:t>
            </a:r>
            <a:endParaRPr lang="en-GB" sz="1200" dirty="0">
              <a:latin typeface="OpenDyslexicAlta" pitchFamily="2" charset="77"/>
            </a:endParaRPr>
          </a:p>
        </p:txBody>
      </p:sp>
      <p:sp>
        <p:nvSpPr>
          <p:cNvPr id="26" name="TextBox 25">
            <a:extLst>
              <a:ext uri="{FF2B5EF4-FFF2-40B4-BE49-F238E27FC236}">
                <a16:creationId xmlns:a16="http://schemas.microsoft.com/office/drawing/2014/main" id="{53522B08-A341-4F4B-9CCE-D1B03E9D6CE9}"/>
              </a:ext>
            </a:extLst>
          </p:cNvPr>
          <p:cNvSpPr txBox="1"/>
          <p:nvPr/>
        </p:nvSpPr>
        <p:spPr>
          <a:xfrm>
            <a:off x="2461008" y="3728487"/>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27" name="TextBox 26">
            <a:extLst>
              <a:ext uri="{FF2B5EF4-FFF2-40B4-BE49-F238E27FC236}">
                <a16:creationId xmlns:a16="http://schemas.microsoft.com/office/drawing/2014/main" id="{9DF1FA44-608F-45A4-AF74-78FBA9A0B251}"/>
              </a:ext>
            </a:extLst>
          </p:cNvPr>
          <p:cNvSpPr txBox="1"/>
          <p:nvPr/>
        </p:nvSpPr>
        <p:spPr>
          <a:xfrm>
            <a:off x="3280789" y="3849063"/>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28" name="TextBox 27">
            <a:extLst>
              <a:ext uri="{FF2B5EF4-FFF2-40B4-BE49-F238E27FC236}">
                <a16:creationId xmlns:a16="http://schemas.microsoft.com/office/drawing/2014/main" id="{87B71084-DCCA-4C58-B740-2A9AA9C7A9DE}"/>
              </a:ext>
            </a:extLst>
          </p:cNvPr>
          <p:cNvSpPr txBox="1"/>
          <p:nvPr/>
        </p:nvSpPr>
        <p:spPr>
          <a:xfrm>
            <a:off x="3911942" y="3881108"/>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9" name="TextBox 28">
            <a:extLst>
              <a:ext uri="{FF2B5EF4-FFF2-40B4-BE49-F238E27FC236}">
                <a16:creationId xmlns:a16="http://schemas.microsoft.com/office/drawing/2014/main" id="{12D4EC1E-9C89-44F4-A560-91A93AEAA183}"/>
              </a:ext>
            </a:extLst>
          </p:cNvPr>
          <p:cNvSpPr txBox="1"/>
          <p:nvPr/>
        </p:nvSpPr>
        <p:spPr>
          <a:xfrm>
            <a:off x="5852959" y="3931351"/>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30" name="Rectangle 29">
            <a:extLst>
              <a:ext uri="{FF2B5EF4-FFF2-40B4-BE49-F238E27FC236}">
                <a16:creationId xmlns:a16="http://schemas.microsoft.com/office/drawing/2014/main" id="{4C2CED97-B876-4226-94FF-448701F19029}"/>
              </a:ext>
            </a:extLst>
          </p:cNvPr>
          <p:cNvSpPr/>
          <p:nvPr/>
        </p:nvSpPr>
        <p:spPr>
          <a:xfrm>
            <a:off x="8323980" y="3859728"/>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1" name="TextBox 30">
            <a:extLst>
              <a:ext uri="{FF2B5EF4-FFF2-40B4-BE49-F238E27FC236}">
                <a16:creationId xmlns:a16="http://schemas.microsoft.com/office/drawing/2014/main" id="{56D6E0AB-AB05-48AB-AE28-30F2518B7D1D}"/>
              </a:ext>
            </a:extLst>
          </p:cNvPr>
          <p:cNvSpPr txBox="1"/>
          <p:nvPr/>
        </p:nvSpPr>
        <p:spPr>
          <a:xfrm>
            <a:off x="382412" y="775511"/>
            <a:ext cx="8782888" cy="461665"/>
          </a:xfrm>
          <a:prstGeom prst="rect">
            <a:avLst/>
          </a:prstGeom>
          <a:noFill/>
        </p:spPr>
        <p:txBody>
          <a:bodyPr wrap="square" rtlCol="0">
            <a:spAutoFit/>
          </a:bodyPr>
          <a:lstStyle/>
          <a:p>
            <a:r>
              <a:rPr lang="en-GB" sz="2400" dirty="0">
                <a:latin typeface="OpenDyslexicAlta" pitchFamily="2" charset="77"/>
              </a:rPr>
              <a:t>Copy the first method to complete the next three: </a:t>
            </a:r>
          </a:p>
        </p:txBody>
      </p:sp>
      <p:sp>
        <p:nvSpPr>
          <p:cNvPr id="32" name="TextBox 31">
            <a:extLst>
              <a:ext uri="{FF2B5EF4-FFF2-40B4-BE49-F238E27FC236}">
                <a16:creationId xmlns:a16="http://schemas.microsoft.com/office/drawing/2014/main" id="{DDCC17C0-9F98-4744-B89C-105069F5BCE8}"/>
              </a:ext>
            </a:extLst>
          </p:cNvPr>
          <p:cNvSpPr txBox="1"/>
          <p:nvPr/>
        </p:nvSpPr>
        <p:spPr>
          <a:xfrm>
            <a:off x="233713" y="5081877"/>
            <a:ext cx="2508739" cy="769441"/>
          </a:xfrm>
          <a:prstGeom prst="rect">
            <a:avLst/>
          </a:prstGeom>
          <a:noFill/>
        </p:spPr>
        <p:txBody>
          <a:bodyPr wrap="square" rtlCol="0">
            <a:spAutoFit/>
          </a:bodyPr>
          <a:lstStyle/>
          <a:p>
            <a:r>
              <a:rPr lang="en-GB" sz="4400" dirty="0">
                <a:latin typeface="OpenDyslexicAlta" pitchFamily="2" charset="77"/>
              </a:rPr>
              <a:t>permit</a:t>
            </a:r>
            <a:endParaRPr lang="en-GB" sz="1100" dirty="0">
              <a:latin typeface="OpenDyslexicAlta" pitchFamily="2" charset="77"/>
            </a:endParaRPr>
          </a:p>
        </p:txBody>
      </p:sp>
      <p:sp>
        <p:nvSpPr>
          <p:cNvPr id="33" name="TextBox 32">
            <a:extLst>
              <a:ext uri="{FF2B5EF4-FFF2-40B4-BE49-F238E27FC236}">
                <a16:creationId xmlns:a16="http://schemas.microsoft.com/office/drawing/2014/main" id="{8B5AF28F-B52B-49E5-ACF9-82AE41715101}"/>
              </a:ext>
            </a:extLst>
          </p:cNvPr>
          <p:cNvSpPr txBox="1"/>
          <p:nvPr/>
        </p:nvSpPr>
        <p:spPr>
          <a:xfrm>
            <a:off x="4476229" y="5140093"/>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permi</a:t>
            </a:r>
            <a:endParaRPr lang="en-GB" sz="1100" dirty="0">
              <a:solidFill>
                <a:srgbClr val="FF3860"/>
              </a:solidFill>
              <a:latin typeface="OpenDyslexicAlta" pitchFamily="2" charset="77"/>
            </a:endParaRPr>
          </a:p>
        </p:txBody>
      </p:sp>
      <p:sp>
        <p:nvSpPr>
          <p:cNvPr id="34" name="TextBox 33">
            <a:extLst>
              <a:ext uri="{FF2B5EF4-FFF2-40B4-BE49-F238E27FC236}">
                <a16:creationId xmlns:a16="http://schemas.microsoft.com/office/drawing/2014/main" id="{766613AA-6C79-41D3-AA73-B9C8AFD8C78A}"/>
              </a:ext>
            </a:extLst>
          </p:cNvPr>
          <p:cNvSpPr txBox="1"/>
          <p:nvPr/>
        </p:nvSpPr>
        <p:spPr>
          <a:xfrm>
            <a:off x="6468414" y="5149424"/>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35" name="TextBox 34">
            <a:extLst>
              <a:ext uri="{FF2B5EF4-FFF2-40B4-BE49-F238E27FC236}">
                <a16:creationId xmlns:a16="http://schemas.microsoft.com/office/drawing/2014/main" id="{6E131253-3F62-489C-9078-581EF0530DF0}"/>
              </a:ext>
            </a:extLst>
          </p:cNvPr>
          <p:cNvSpPr txBox="1"/>
          <p:nvPr/>
        </p:nvSpPr>
        <p:spPr>
          <a:xfrm>
            <a:off x="8853292" y="5099181"/>
            <a:ext cx="3406391" cy="707886"/>
          </a:xfrm>
          <a:prstGeom prst="rect">
            <a:avLst/>
          </a:prstGeom>
          <a:noFill/>
        </p:spPr>
        <p:txBody>
          <a:bodyPr wrap="square" rtlCol="0">
            <a:spAutoFit/>
          </a:bodyPr>
          <a:lstStyle/>
          <a:p>
            <a:r>
              <a:rPr lang="en-GB" sz="4000" dirty="0">
                <a:latin typeface="OpenDyslexicAlta" pitchFamily="2" charset="77"/>
              </a:rPr>
              <a:t>permission</a:t>
            </a:r>
            <a:endParaRPr lang="en-GB" sz="1100" dirty="0">
              <a:latin typeface="OpenDyslexicAlta" pitchFamily="2" charset="77"/>
            </a:endParaRPr>
          </a:p>
        </p:txBody>
      </p:sp>
      <p:sp>
        <p:nvSpPr>
          <p:cNvPr id="36" name="TextBox 35">
            <a:extLst>
              <a:ext uri="{FF2B5EF4-FFF2-40B4-BE49-F238E27FC236}">
                <a16:creationId xmlns:a16="http://schemas.microsoft.com/office/drawing/2014/main" id="{225BDFC4-67A8-46CD-8C05-965D9AF020CC}"/>
              </a:ext>
            </a:extLst>
          </p:cNvPr>
          <p:cNvSpPr txBox="1"/>
          <p:nvPr/>
        </p:nvSpPr>
        <p:spPr>
          <a:xfrm>
            <a:off x="2461008" y="499680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37" name="TextBox 36">
            <a:extLst>
              <a:ext uri="{FF2B5EF4-FFF2-40B4-BE49-F238E27FC236}">
                <a16:creationId xmlns:a16="http://schemas.microsoft.com/office/drawing/2014/main" id="{F2458597-07E7-4E78-9102-CCD871A86612}"/>
              </a:ext>
            </a:extLst>
          </p:cNvPr>
          <p:cNvSpPr txBox="1"/>
          <p:nvPr/>
        </p:nvSpPr>
        <p:spPr>
          <a:xfrm>
            <a:off x="3280789" y="5117379"/>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38" name="TextBox 37">
            <a:extLst>
              <a:ext uri="{FF2B5EF4-FFF2-40B4-BE49-F238E27FC236}">
                <a16:creationId xmlns:a16="http://schemas.microsoft.com/office/drawing/2014/main" id="{3CB320C2-C405-4177-8B11-B5C8C48358DE}"/>
              </a:ext>
            </a:extLst>
          </p:cNvPr>
          <p:cNvSpPr txBox="1"/>
          <p:nvPr/>
        </p:nvSpPr>
        <p:spPr>
          <a:xfrm>
            <a:off x="3911942" y="514942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9" name="TextBox 38">
            <a:extLst>
              <a:ext uri="{FF2B5EF4-FFF2-40B4-BE49-F238E27FC236}">
                <a16:creationId xmlns:a16="http://schemas.microsoft.com/office/drawing/2014/main" id="{78011218-39E3-4700-B40D-BDD2FEAAD592}"/>
              </a:ext>
            </a:extLst>
          </p:cNvPr>
          <p:cNvSpPr txBox="1"/>
          <p:nvPr/>
        </p:nvSpPr>
        <p:spPr>
          <a:xfrm>
            <a:off x="5959263" y="514124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40" name="Rectangle 39">
            <a:extLst>
              <a:ext uri="{FF2B5EF4-FFF2-40B4-BE49-F238E27FC236}">
                <a16:creationId xmlns:a16="http://schemas.microsoft.com/office/drawing/2014/main" id="{7444C8B7-6C91-432F-AE28-97DEFCB26788}"/>
              </a:ext>
            </a:extLst>
          </p:cNvPr>
          <p:cNvSpPr/>
          <p:nvPr/>
        </p:nvSpPr>
        <p:spPr>
          <a:xfrm>
            <a:off x="8323980" y="512804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 name="TextBox 2">
            <a:extLst>
              <a:ext uri="{FF2B5EF4-FFF2-40B4-BE49-F238E27FC236}">
                <a16:creationId xmlns:a16="http://schemas.microsoft.com/office/drawing/2014/main" id="{CC7B7F96-4986-AE47-B310-4540F2F7CC54}"/>
              </a:ext>
            </a:extLst>
          </p:cNvPr>
          <p:cNvSpPr txBox="1"/>
          <p:nvPr/>
        </p:nvSpPr>
        <p:spPr>
          <a:xfrm>
            <a:off x="382412" y="266218"/>
            <a:ext cx="137694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981899868"/>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7056897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413425308"/>
                    </a:ext>
                  </a:extLst>
                </a:gridCol>
                <a:gridCol w="1858433">
                  <a:extLst>
                    <a:ext uri="{9D8B030D-6E8A-4147-A177-3AD203B41FA5}">
                      <a16:colId xmlns:a16="http://schemas.microsoft.com/office/drawing/2014/main" val="264802748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41646824"/>
              </p:ext>
            </p:extLst>
          </p:nvPr>
        </p:nvGraphicFramePr>
        <p:xfrm>
          <a:off x="508000" y="391885"/>
          <a:ext cx="9055100" cy="80191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36799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8672419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4109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65881285"/>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concussion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obsesion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permission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err="1">
                          <a:latin typeface="OpenDyslexicAlta" pitchFamily="2" charset="77"/>
                          <a:ea typeface="OpenDyslexic" charset="0"/>
                          <a:cs typeface="OpenDyslexic" charset="0"/>
                        </a:rPr>
                        <a:t>conffession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diskussion</a:t>
                      </a:r>
                      <a:r>
                        <a:rPr lang="en-GB" sz="1400" b="0" i="0" baseline="0" dirty="0">
                          <a:latin typeface="OpenDyslexicAlta" pitchFamily="2" charset="77"/>
                          <a:ea typeface="OpenDyslexic" charset="0"/>
                          <a:cs typeface="OpenDyslexic" charset="0"/>
                        </a:rPr>
                        <a:t> </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ommission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a:latin typeface="OpenDyslexicAlta" pitchFamily="2" charset="77"/>
                          <a:ea typeface="OpenDyslexic" charset="0"/>
                          <a:cs typeface="OpenDyslexic" charset="0"/>
                        </a:rPr>
                        <a:t>expression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procession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prosession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expresion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procesion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discussion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addmission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permizzion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confession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oimission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obsession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comcussion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Tree>
    <p:extLst>
      <p:ext uri="{BB962C8B-B14F-4D97-AF65-F5344CB8AC3E}">
        <p14:creationId xmlns:p14="http://schemas.microsoft.com/office/powerpoint/2010/main" val="1976155602"/>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35DE1633-A35B-124F-871B-3576E0768468}"/>
              </a:ext>
            </a:extLst>
          </p:cNvPr>
          <p:cNvSpPr/>
          <p:nvPr/>
        </p:nvSpPr>
        <p:spPr>
          <a:xfrm>
            <a:off x="3471232" y="2005677"/>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4428834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33477739"/>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concussion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obsesion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permission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err="1">
                          <a:latin typeface="OpenDyslexicAlta" pitchFamily="2" charset="77"/>
                          <a:ea typeface="OpenDyslexic" charset="0"/>
                          <a:cs typeface="OpenDyslexic" charset="0"/>
                        </a:rPr>
                        <a:t>conffession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diskussion</a:t>
                      </a:r>
                      <a:r>
                        <a:rPr lang="en-GB" sz="1400" b="0" i="0" baseline="0" dirty="0">
                          <a:latin typeface="OpenDyslexicAlta" pitchFamily="2" charset="77"/>
                          <a:ea typeface="OpenDyslexic" charset="0"/>
                          <a:cs typeface="OpenDyslexic" charset="0"/>
                        </a:rPr>
                        <a:t> </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ommission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a:latin typeface="OpenDyslexicAlta" pitchFamily="2" charset="77"/>
                          <a:ea typeface="OpenDyslexic" charset="0"/>
                          <a:cs typeface="OpenDyslexic" charset="0"/>
                        </a:rPr>
                        <a:t>expression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procession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prosession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expresion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procesion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discussion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addmission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permizzion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confession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oimission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obsession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comcussion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
        <p:nvSpPr>
          <p:cNvPr id="9" name="Oval 8">
            <a:extLst>
              <a:ext uri="{FF2B5EF4-FFF2-40B4-BE49-F238E27FC236}">
                <a16:creationId xmlns:a16="http://schemas.microsoft.com/office/drawing/2014/main" id="{8E5E3FC2-2F05-3C44-B2E7-9CF3369B2D08}"/>
              </a:ext>
            </a:extLst>
          </p:cNvPr>
          <p:cNvSpPr/>
          <p:nvPr/>
        </p:nvSpPr>
        <p:spPr>
          <a:xfrm>
            <a:off x="4915382" y="2979217"/>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275F9E57-B26C-6742-8EEB-828B1D5099FA}"/>
              </a:ext>
            </a:extLst>
          </p:cNvPr>
          <p:cNvSpPr/>
          <p:nvPr/>
        </p:nvSpPr>
        <p:spPr>
          <a:xfrm>
            <a:off x="10804301" y="2005676"/>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C2F66E10-6977-1446-9F66-6EC72E8714EF}"/>
              </a:ext>
            </a:extLst>
          </p:cNvPr>
          <p:cNvSpPr/>
          <p:nvPr/>
        </p:nvSpPr>
        <p:spPr>
          <a:xfrm>
            <a:off x="7859966" y="2956068"/>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E6A60236-6B1B-FA44-BF27-D7646E1AAF7C}"/>
              </a:ext>
            </a:extLst>
          </p:cNvPr>
          <p:cNvSpPr/>
          <p:nvPr/>
        </p:nvSpPr>
        <p:spPr>
          <a:xfrm>
            <a:off x="3471232" y="379996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5547718-ECF3-4F4B-9184-AE4D95FA6A55}"/>
              </a:ext>
            </a:extLst>
          </p:cNvPr>
          <p:cNvSpPr/>
          <p:nvPr/>
        </p:nvSpPr>
        <p:spPr>
          <a:xfrm>
            <a:off x="6459666" y="3889904"/>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5587FB8-8449-0C40-81E8-5CA133D8184A}"/>
              </a:ext>
            </a:extLst>
          </p:cNvPr>
          <p:cNvSpPr/>
          <p:nvPr/>
        </p:nvSpPr>
        <p:spPr>
          <a:xfrm>
            <a:off x="10804301" y="3867751"/>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D9CD3834-49E9-2542-BDA5-21C65FE2C812}"/>
              </a:ext>
            </a:extLst>
          </p:cNvPr>
          <p:cNvSpPr/>
          <p:nvPr/>
        </p:nvSpPr>
        <p:spPr>
          <a:xfrm>
            <a:off x="7940989" y="477350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7662B3DF-2419-2347-B42D-195F20FF084D}"/>
              </a:ext>
            </a:extLst>
          </p:cNvPr>
          <p:cNvSpPr/>
          <p:nvPr/>
        </p:nvSpPr>
        <p:spPr>
          <a:xfrm>
            <a:off x="3471232" y="5701948"/>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1D2DDB0-1D65-9D41-9B76-53F5A9C8080A}"/>
              </a:ext>
            </a:extLst>
          </p:cNvPr>
          <p:cNvSpPr/>
          <p:nvPr/>
        </p:nvSpPr>
        <p:spPr>
          <a:xfrm>
            <a:off x="6357816" y="566094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5830985"/>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cian</a:t>
            </a:r>
            <a:r>
              <a:rPr lang="en-GB" dirty="0"/>
              <a:t>’ used instead of ‘-sion’ when </a:t>
            </a:r>
          </a:p>
          <a:p>
            <a:pPr>
              <a:lnSpc>
                <a:spcPct val="100000"/>
              </a:lnSpc>
              <a:spcBef>
                <a:spcPts val="0"/>
              </a:spcBef>
              <a:defRPr/>
            </a:pPr>
            <a:r>
              <a:rPr lang="en-GB" dirty="0"/>
              <a:t>the root word ends in ’c’ or ‘cs’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22</a:t>
            </a:r>
          </a:p>
        </p:txBody>
      </p:sp>
    </p:spTree>
    <p:extLst>
      <p:ext uri="{BB962C8B-B14F-4D97-AF65-F5344CB8AC3E}">
        <p14:creationId xmlns:p14="http://schemas.microsoft.com/office/powerpoint/2010/main" val="351164853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cian</a:t>
            </a:r>
            <a:r>
              <a:rPr lang="en-GB" dirty="0"/>
              <a:t>’ used instead of ‘-sion’ when the root word ends in ’c’ or ‘cs’</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musician </a:t>
            </a:r>
          </a:p>
          <a:p>
            <a:pPr fontAlgn="t">
              <a:lnSpc>
                <a:spcPct val="100000"/>
              </a:lnSpc>
              <a:spcAft>
                <a:spcPts val="200"/>
              </a:spcAft>
            </a:pPr>
            <a:r>
              <a:rPr lang="en-GB" sz="2000" dirty="0"/>
              <a:t>magician</a:t>
            </a:r>
          </a:p>
          <a:p>
            <a:pPr fontAlgn="t">
              <a:lnSpc>
                <a:spcPct val="100000"/>
              </a:lnSpc>
              <a:spcAft>
                <a:spcPts val="200"/>
              </a:spcAft>
            </a:pPr>
            <a:r>
              <a:rPr lang="en-GB" sz="2000" dirty="0"/>
              <a:t>electrician</a:t>
            </a:r>
          </a:p>
          <a:p>
            <a:pPr fontAlgn="t">
              <a:lnSpc>
                <a:spcPct val="100000"/>
              </a:lnSpc>
              <a:spcAft>
                <a:spcPts val="200"/>
              </a:spcAft>
            </a:pPr>
            <a:r>
              <a:rPr lang="en-GB" sz="2000" dirty="0"/>
              <a:t>politician</a:t>
            </a:r>
          </a:p>
          <a:p>
            <a:pPr fontAlgn="t">
              <a:lnSpc>
                <a:spcPct val="100000"/>
              </a:lnSpc>
              <a:spcAft>
                <a:spcPts val="200"/>
              </a:spcAft>
            </a:pPr>
            <a:r>
              <a:rPr lang="en-GB" sz="2000" dirty="0"/>
              <a:t>mathematician</a:t>
            </a:r>
          </a:p>
          <a:p>
            <a:pPr fontAlgn="t">
              <a:lnSpc>
                <a:spcPct val="100000"/>
              </a:lnSpc>
              <a:spcAft>
                <a:spcPts val="200"/>
              </a:spcAft>
            </a:pPr>
            <a:r>
              <a:rPr lang="en-GB" sz="2000" dirty="0"/>
              <a:t>technician</a:t>
            </a:r>
          </a:p>
          <a:p>
            <a:pPr fontAlgn="t">
              <a:lnSpc>
                <a:spcPct val="100000"/>
              </a:lnSpc>
              <a:spcAft>
                <a:spcPts val="200"/>
              </a:spcAft>
            </a:pPr>
            <a:r>
              <a:rPr lang="en-GB" sz="2000" dirty="0"/>
              <a:t>optician</a:t>
            </a:r>
          </a:p>
          <a:p>
            <a:pPr fontAlgn="t">
              <a:lnSpc>
                <a:spcPct val="100000"/>
              </a:lnSpc>
              <a:spcAft>
                <a:spcPts val="200"/>
              </a:spcAft>
            </a:pPr>
            <a:r>
              <a:rPr lang="en-GB" sz="2000" dirty="0"/>
              <a:t>beautician</a:t>
            </a:r>
          </a:p>
          <a:p>
            <a:pPr fontAlgn="t">
              <a:lnSpc>
                <a:spcPct val="100000"/>
              </a:lnSpc>
              <a:spcAft>
                <a:spcPts val="200"/>
              </a:spcAft>
            </a:pPr>
            <a:r>
              <a:rPr lang="en-GB" sz="2000" dirty="0"/>
              <a:t>physician</a:t>
            </a:r>
          </a:p>
          <a:p>
            <a:pPr fontAlgn="t">
              <a:lnSpc>
                <a:spcPct val="100000"/>
              </a:lnSpc>
              <a:spcAft>
                <a:spcPts val="200"/>
              </a:spcAft>
            </a:pPr>
            <a:r>
              <a:rPr lang="en-GB" sz="2000" dirty="0"/>
              <a:t>dietician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641181840"/>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Continuing with the ‘shun’ sound suffix, explain that sometimes it can be spelled ‘</a:t>
                      </a:r>
                      <a:r>
                        <a:rPr lang="en-GB" sz="1700" b="0" i="0" dirty="0" err="1">
                          <a:latin typeface="Muli" pitchFamily="2" charset="77"/>
                        </a:rPr>
                        <a:t>cian</a:t>
                      </a:r>
                      <a:r>
                        <a:rPr lang="en-GB" sz="1700" b="0" i="0" dirty="0">
                          <a:latin typeface="Muli" pitchFamily="2" charset="77"/>
                        </a:rPr>
                        <a:t>’ when the root word ends in a ‘c’ or a ‘cs’. </a:t>
                      </a:r>
                    </a:p>
                    <a:p>
                      <a:endParaRPr lang="en-GB" sz="1700" b="0" i="0" dirty="0">
                        <a:latin typeface="Muli" pitchFamily="2" charset="77"/>
                      </a:endParaRPr>
                    </a:p>
                    <a:p>
                      <a:r>
                        <a:rPr lang="en-GB" sz="1700" b="0" i="0" dirty="0">
                          <a:latin typeface="Muli" pitchFamily="2" charset="77"/>
                        </a:rPr>
                        <a:t>Can children think of any words that end with ‘</a:t>
                      </a:r>
                      <a:r>
                        <a:rPr lang="en-GB" sz="1700" b="0" i="0" dirty="0" err="1">
                          <a:latin typeface="Muli" pitchFamily="2" charset="77"/>
                        </a:rPr>
                        <a:t>cian</a:t>
                      </a:r>
                      <a:r>
                        <a:rPr lang="en-GB" sz="1700" b="0" i="0" dirty="0">
                          <a:latin typeface="Muli" pitchFamily="2" charset="77"/>
                        </a:rPr>
                        <a:t>’?</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Give children the word cards and ask them, in pairs or threes, to sort the cards in to piles, depending on their endings. </a:t>
                      </a:r>
                    </a:p>
                    <a:p>
                      <a:endParaRPr lang="en-GB" sz="1700" b="0" i="0" baseline="0" dirty="0">
                        <a:latin typeface="Muli" pitchFamily="2" charset="77"/>
                      </a:endParaRPr>
                    </a:p>
                    <a:p>
                      <a:r>
                        <a:rPr lang="en-GB" sz="1700" b="0" i="0" baseline="0" dirty="0">
                          <a:latin typeface="Muli" pitchFamily="2" charset="77"/>
                        </a:rPr>
                        <a:t>There should be a pile for ‘</a:t>
                      </a:r>
                      <a:r>
                        <a:rPr lang="en-GB" sz="1700" b="0" i="0" baseline="0" dirty="0" err="1">
                          <a:latin typeface="Muli" pitchFamily="2" charset="77"/>
                        </a:rPr>
                        <a:t>cian</a:t>
                      </a:r>
                      <a:r>
                        <a:rPr lang="en-GB" sz="1700" b="0" i="0" baseline="0" dirty="0">
                          <a:latin typeface="Muli" pitchFamily="2" charset="77"/>
                        </a:rPr>
                        <a:t>’, a pile for ‘</a:t>
                      </a:r>
                      <a:r>
                        <a:rPr lang="en-GB" sz="1700" b="0" i="0" baseline="0" dirty="0" err="1">
                          <a:latin typeface="Muli" pitchFamily="2" charset="77"/>
                        </a:rPr>
                        <a:t>tion</a:t>
                      </a:r>
                      <a:r>
                        <a:rPr lang="en-GB" sz="1700" b="0" i="0" baseline="0" dirty="0">
                          <a:latin typeface="Muli" pitchFamily="2" charset="77"/>
                        </a:rPr>
                        <a:t>’ and a pile for ‘</a:t>
                      </a:r>
                      <a:r>
                        <a:rPr lang="en-GB" sz="1700" b="0" i="0" baseline="0" dirty="0" err="1">
                          <a:latin typeface="Muli" pitchFamily="2" charset="77"/>
                        </a:rPr>
                        <a:t>ssion</a:t>
                      </a:r>
                      <a:r>
                        <a:rPr lang="en-GB" sz="1700" b="0" i="0" baseline="0" dirty="0">
                          <a:latin typeface="Muli" pitchFamily="2" charset="77"/>
                        </a:rPr>
                        <a:t>’.</a:t>
                      </a:r>
                    </a:p>
                    <a:p>
                      <a:endParaRPr lang="en-GB" sz="1700" b="0" i="0" baseline="0" dirty="0">
                        <a:latin typeface="Muli" pitchFamily="2" charset="77"/>
                      </a:endParaRPr>
                    </a:p>
                    <a:p>
                      <a:r>
                        <a:rPr lang="en-GB" sz="1700" b="0" i="0" baseline="0" dirty="0">
                          <a:latin typeface="Muli" pitchFamily="2" charset="77"/>
                        </a:rPr>
                        <a:t>Discuss the words ending in ‘</a:t>
                      </a:r>
                      <a:r>
                        <a:rPr lang="en-GB" sz="1700" b="0" i="0" baseline="0" dirty="0" err="1">
                          <a:latin typeface="Muli" pitchFamily="2" charset="77"/>
                        </a:rPr>
                        <a:t>cian</a:t>
                      </a:r>
                      <a:r>
                        <a:rPr lang="en-GB" sz="1700" b="0" i="0" baseline="0" dirty="0">
                          <a:latin typeface="Muli" pitchFamily="2" charset="77"/>
                        </a:rPr>
                        <a:t>’ – what do children notice about them? They are all occupations (jobs).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use the power point slide to match jobs to their definitions, they then need to write their own definition for the remaining five occupations. A dictionary could be used for support if needed.</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08841097"/>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1282775"/>
            <a:ext cx="10515600" cy="939879"/>
          </a:xfrm>
        </p:spPr>
        <p:txBody>
          <a:bodyPr>
            <a:noAutofit/>
          </a:bodyPr>
          <a:lstStyle/>
          <a:p>
            <a:pPr algn="l"/>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3847296153"/>
              </p:ext>
            </p:extLst>
          </p:nvPr>
        </p:nvGraphicFramePr>
        <p:xfrm>
          <a:off x="304800" y="2575538"/>
          <a:ext cx="11582400" cy="3041897"/>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67821">
                <a:tc>
                  <a:txBody>
                    <a:bodyPr/>
                    <a:lstStyle/>
                    <a:p>
                      <a:pPr algn="ctr" fontAlgn="t"/>
                      <a:r>
                        <a:rPr lang="en-GB" sz="2400" b="0" i="0" dirty="0">
                          <a:latin typeface="OpenDyslexicAlta" pitchFamily="2" charset="77"/>
                        </a:rPr>
                        <a:t>omission</a:t>
                      </a:r>
                    </a:p>
                  </a:txBody>
                  <a:tcPr anchor="ctr"/>
                </a:tc>
                <a:tc>
                  <a:txBody>
                    <a:bodyPr/>
                    <a:lstStyle/>
                    <a:p>
                      <a:pPr algn="ctr"/>
                      <a:r>
                        <a:rPr lang="en-GB" sz="2400" b="0" i="0" dirty="0">
                          <a:latin typeface="OpenDyslexicAlta" pitchFamily="2" charset="77"/>
                        </a:rPr>
                        <a:t>magician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permission</a:t>
                      </a:r>
                    </a:p>
                  </a:txBody>
                  <a:tcPr anchor="ctr"/>
                </a:tc>
                <a:tc>
                  <a:txBody>
                    <a:bodyPr/>
                    <a:lstStyle/>
                    <a:p>
                      <a:pPr algn="ctr"/>
                      <a:r>
                        <a:rPr lang="en-GB" sz="2400" b="0" i="0" dirty="0">
                          <a:latin typeface="OpenDyslexicAlta" pitchFamily="2" charset="77"/>
                        </a:rPr>
                        <a:t>discussion</a:t>
                      </a:r>
                    </a:p>
                  </a:txBody>
                  <a:tcPr anchor="ctr"/>
                </a:tc>
                <a:tc>
                  <a:txBody>
                    <a:bodyPr/>
                    <a:lstStyle/>
                    <a:p>
                      <a:pPr algn="ctr"/>
                      <a:r>
                        <a:rPr lang="en-GB" sz="2400" b="0" i="0" dirty="0">
                          <a:latin typeface="OpenDyslexicAlta" pitchFamily="2" charset="77"/>
                        </a:rPr>
                        <a:t>beautician</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politician</a:t>
                      </a:r>
                    </a:p>
                  </a:txBody>
                  <a:tcPr anchor="ctr"/>
                </a:tc>
                <a:tc>
                  <a:txBody>
                    <a:bodyPr/>
                    <a:lstStyle/>
                    <a:p>
                      <a:pPr algn="ctr"/>
                      <a:r>
                        <a:rPr lang="en-GB" sz="2400" b="0" i="0" dirty="0">
                          <a:latin typeface="OpenDyslexicAlta" pitchFamily="2" charset="77"/>
                        </a:rPr>
                        <a:t>transmission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occupation</a:t>
                      </a:r>
                    </a:p>
                  </a:txBody>
                  <a:tcPr anchor="ctr"/>
                </a:tc>
                <a:tc>
                  <a:txBody>
                    <a:bodyPr/>
                    <a:lstStyle/>
                    <a:p>
                      <a:pPr algn="ctr"/>
                      <a:r>
                        <a:rPr lang="en-GB" sz="2400" b="0" i="0" dirty="0">
                          <a:latin typeface="OpenDyslexicAlta" pitchFamily="2" charset="77"/>
                        </a:rPr>
                        <a:t>injection</a:t>
                      </a:r>
                    </a:p>
                  </a:txBody>
                  <a:tcPr anchor="ctr"/>
                </a:tc>
                <a:tc>
                  <a:txBody>
                    <a:bodyPr/>
                    <a:lstStyle/>
                    <a:p>
                      <a:pPr algn="ctr"/>
                      <a:r>
                        <a:rPr lang="en-GB" sz="2400" b="0" i="0" dirty="0">
                          <a:latin typeface="OpenDyslexicAlta" pitchFamily="2" charset="77"/>
                        </a:rPr>
                        <a:t>selection</a:t>
                      </a:r>
                    </a:p>
                  </a:txBody>
                  <a:tcPr anchor="ctr"/>
                </a:tc>
                <a:extLst>
                  <a:ext uri="{0D108BD9-81ED-4DB2-BD59-A6C34878D82A}">
                    <a16:rowId xmlns:a16="http://schemas.microsoft.com/office/drawing/2014/main" val="2964611663"/>
                  </a:ext>
                </a:extLst>
              </a:tr>
              <a:tr h="1037038">
                <a:tc>
                  <a:txBody>
                    <a:bodyPr/>
                    <a:lstStyle/>
                    <a:p>
                      <a:pPr algn="ctr"/>
                      <a:r>
                        <a:rPr lang="en-GB" sz="2400" b="0" i="0" dirty="0">
                          <a:latin typeface="OpenDyslexicAlta" pitchFamily="2" charset="77"/>
                        </a:rPr>
                        <a:t>confession</a:t>
                      </a:r>
                    </a:p>
                  </a:txBody>
                  <a:tcPr anchor="ctr"/>
                </a:tc>
                <a:tc>
                  <a:txBody>
                    <a:bodyPr/>
                    <a:lstStyle/>
                    <a:p>
                      <a:pPr algn="ctr"/>
                      <a:r>
                        <a:rPr lang="en-GB" sz="2400" b="0" i="0" dirty="0">
                          <a:latin typeface="OpenDyslexicAlta" pitchFamily="2" charset="77"/>
                        </a:rPr>
                        <a:t>technician</a:t>
                      </a:r>
                    </a:p>
                  </a:txBody>
                  <a:tcPr anchor="ctr"/>
                </a:tc>
                <a:tc>
                  <a:txBody>
                    <a:bodyPr/>
                    <a:lstStyle/>
                    <a:p>
                      <a:pPr algn="ctr"/>
                      <a:r>
                        <a:rPr lang="en-GB" sz="2400" b="0" i="0" dirty="0">
                          <a:latin typeface="OpenDyslexicAlta" pitchFamily="2" charset="77"/>
                        </a:rPr>
                        <a:t>admission</a:t>
                      </a:r>
                    </a:p>
                  </a:txBody>
                  <a:tcPr anchor="ctr"/>
                </a:tc>
                <a:tc>
                  <a:txBody>
                    <a:bodyPr/>
                    <a:lstStyle/>
                    <a:p>
                      <a:pPr algn="ctr"/>
                      <a:r>
                        <a:rPr lang="en-GB" sz="2400" b="0" i="0" dirty="0">
                          <a:latin typeface="OpenDyslexicAlta" pitchFamily="2" charset="77"/>
                        </a:rPr>
                        <a:t>action</a:t>
                      </a:r>
                    </a:p>
                  </a:txBody>
                  <a:tcPr anchor="ctr"/>
                </a:tc>
                <a:tc>
                  <a:txBody>
                    <a:bodyPr/>
                    <a:lstStyle/>
                    <a:p>
                      <a:pPr algn="ctr"/>
                      <a:r>
                        <a:rPr lang="en-GB" sz="2400" b="0" i="0" dirty="0">
                          <a:latin typeface="OpenDyslexicAlta" pitchFamily="2" charset="77"/>
                        </a:rPr>
                        <a:t>electrician</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166643023"/>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5606500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733397919"/>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337443203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300976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The suffix ‘-</a:t>
                      </a:r>
                      <a:r>
                        <a:rPr lang="en-GB" sz="1400" dirty="0" err="1">
                          <a:latin typeface="Muli" pitchFamily="2" charset="77"/>
                        </a:rPr>
                        <a:t>cian</a:t>
                      </a:r>
                      <a:r>
                        <a:rPr lang="en-GB" sz="1400" dirty="0">
                          <a:latin typeface="Muli" pitchFamily="2" charset="77"/>
                        </a:rPr>
                        <a:t>’ used instead of ‘-sion’ when the root word ends in ’c’ or ‘cs’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6930408" y="2151704"/>
            <a:ext cx="2014881" cy="97855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person who performs magic.</a:t>
            </a:r>
          </a:p>
        </p:txBody>
      </p:sp>
      <p:sp>
        <p:nvSpPr>
          <p:cNvPr id="17" name="Rounded Rectangle 16"/>
          <p:cNvSpPr/>
          <p:nvPr/>
        </p:nvSpPr>
        <p:spPr>
          <a:xfrm>
            <a:off x="7827572" y="4225157"/>
            <a:ext cx="1794328" cy="9932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18" name="Rounded Rectangle 17"/>
          <p:cNvSpPr/>
          <p:nvPr/>
        </p:nvSpPr>
        <p:spPr>
          <a:xfrm>
            <a:off x="9563100" y="2288700"/>
            <a:ext cx="2014881" cy="109176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works with electricity.</a:t>
            </a:r>
          </a:p>
        </p:txBody>
      </p:sp>
      <p:sp>
        <p:nvSpPr>
          <p:cNvPr id="19" name="Rounded Rectangle 18"/>
          <p:cNvSpPr/>
          <p:nvPr/>
        </p:nvSpPr>
        <p:spPr>
          <a:xfrm>
            <a:off x="5698126" y="3349812"/>
            <a:ext cx="1948778" cy="118541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helps teach about food and diet</a:t>
            </a:r>
          </a:p>
        </p:txBody>
      </p:sp>
      <p:sp>
        <p:nvSpPr>
          <p:cNvPr id="20" name="Rounded Rectangle 19"/>
          <p:cNvSpPr/>
          <p:nvPr/>
        </p:nvSpPr>
        <p:spPr>
          <a:xfrm>
            <a:off x="3538913" y="4332619"/>
            <a:ext cx="2068561" cy="107491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1" name="Rounded Rectangle 20"/>
          <p:cNvSpPr/>
          <p:nvPr/>
        </p:nvSpPr>
        <p:spPr>
          <a:xfrm>
            <a:off x="7448670" y="5643612"/>
            <a:ext cx="1794328" cy="9932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2" name="Rounded Rectangle 21"/>
          <p:cNvSpPr/>
          <p:nvPr/>
        </p:nvSpPr>
        <p:spPr>
          <a:xfrm>
            <a:off x="9854365" y="3474910"/>
            <a:ext cx="1794328" cy="86783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person who works in politics.</a:t>
            </a:r>
          </a:p>
        </p:txBody>
      </p:sp>
      <p:sp>
        <p:nvSpPr>
          <p:cNvPr id="23" name="Rounded Rectangle 22"/>
          <p:cNvSpPr/>
          <p:nvPr/>
        </p:nvSpPr>
        <p:spPr>
          <a:xfrm>
            <a:off x="4696426" y="5580604"/>
            <a:ext cx="2068561" cy="99812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4" name="Rounded Rectangle 23"/>
          <p:cNvSpPr/>
          <p:nvPr/>
        </p:nvSpPr>
        <p:spPr>
          <a:xfrm>
            <a:off x="10002015" y="5092867"/>
            <a:ext cx="1794328" cy="109176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5" name="Rounded Rectangle 24"/>
          <p:cNvSpPr/>
          <p:nvPr/>
        </p:nvSpPr>
        <p:spPr>
          <a:xfrm>
            <a:off x="3662147" y="2098193"/>
            <a:ext cx="2068561" cy="115849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plays an musical instrument</a:t>
            </a:r>
          </a:p>
        </p:txBody>
      </p:sp>
      <p:sp>
        <p:nvSpPr>
          <p:cNvPr id="26" name="Rectangle 25"/>
          <p:cNvSpPr/>
          <p:nvPr/>
        </p:nvSpPr>
        <p:spPr>
          <a:xfrm>
            <a:off x="4484318" y="1383916"/>
            <a:ext cx="6425852" cy="566645"/>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OpenDyslexicAlta" pitchFamily="2" charset="77"/>
              </a:rPr>
              <a:t>Draw a line to match five spellings to their definition then write a definition for the missing ones.</a:t>
            </a:r>
          </a:p>
        </p:txBody>
      </p:sp>
    </p:spTree>
    <p:extLst>
      <p:ext uri="{BB962C8B-B14F-4D97-AF65-F5344CB8AC3E}">
        <p14:creationId xmlns:p14="http://schemas.microsoft.com/office/powerpoint/2010/main" val="3861803890"/>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4100072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733397919"/>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337443203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749871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The suffix ‘-</a:t>
                      </a:r>
                      <a:r>
                        <a:rPr lang="en-GB" sz="1400" dirty="0" err="1">
                          <a:latin typeface="Muli" pitchFamily="2" charset="77"/>
                        </a:rPr>
                        <a:t>cian</a:t>
                      </a:r>
                      <a:r>
                        <a:rPr lang="en-GB" sz="1400" dirty="0">
                          <a:latin typeface="Muli" pitchFamily="2" charset="77"/>
                        </a:rPr>
                        <a:t>’ used instead of ‘-sion’ when the root word ends in ’c’ or ‘cs’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4196555" y="2217119"/>
            <a:ext cx="2014881" cy="72249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person who performs magic.</a:t>
            </a:r>
          </a:p>
        </p:txBody>
      </p:sp>
      <p:sp>
        <p:nvSpPr>
          <p:cNvPr id="18" name="Rounded Rectangle 17"/>
          <p:cNvSpPr/>
          <p:nvPr/>
        </p:nvSpPr>
        <p:spPr>
          <a:xfrm>
            <a:off x="7888911" y="2582819"/>
            <a:ext cx="2014881" cy="880008"/>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works with electricity.</a:t>
            </a:r>
          </a:p>
        </p:txBody>
      </p:sp>
      <p:sp>
        <p:nvSpPr>
          <p:cNvPr id="19" name="Rounded Rectangle 18"/>
          <p:cNvSpPr/>
          <p:nvPr/>
        </p:nvSpPr>
        <p:spPr>
          <a:xfrm>
            <a:off x="4401644" y="6065916"/>
            <a:ext cx="2092514" cy="65149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helps teach about food and diet</a:t>
            </a:r>
          </a:p>
        </p:txBody>
      </p:sp>
      <p:sp>
        <p:nvSpPr>
          <p:cNvPr id="20" name="Rounded Rectangle 19"/>
          <p:cNvSpPr/>
          <p:nvPr/>
        </p:nvSpPr>
        <p:spPr>
          <a:xfrm>
            <a:off x="7934188" y="3703632"/>
            <a:ext cx="2549337" cy="74706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uses an extensive knowledge of maths in their work.</a:t>
            </a:r>
            <a:r>
              <a:rPr lang="en-GB" sz="1400" dirty="0">
                <a:solidFill>
                  <a:schemeClr val="tx1"/>
                </a:solidFill>
                <a:latin typeface="Muli" pitchFamily="2" charset="77"/>
              </a:rPr>
              <a:t>. </a:t>
            </a:r>
          </a:p>
        </p:txBody>
      </p:sp>
      <p:sp>
        <p:nvSpPr>
          <p:cNvPr id="21" name="Rounded Rectangle 20"/>
          <p:cNvSpPr/>
          <p:nvPr/>
        </p:nvSpPr>
        <p:spPr>
          <a:xfrm>
            <a:off x="7909147" y="5649208"/>
            <a:ext cx="2256148" cy="69388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practices medicine </a:t>
            </a:r>
          </a:p>
        </p:txBody>
      </p:sp>
      <p:sp>
        <p:nvSpPr>
          <p:cNvPr id="22" name="Rounded Rectangle 21"/>
          <p:cNvSpPr/>
          <p:nvPr/>
        </p:nvSpPr>
        <p:spPr>
          <a:xfrm>
            <a:off x="4734815" y="3284304"/>
            <a:ext cx="1794328" cy="700050"/>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person who works in politics.</a:t>
            </a:r>
          </a:p>
        </p:txBody>
      </p:sp>
      <p:sp>
        <p:nvSpPr>
          <p:cNvPr id="23" name="Rounded Rectangle 22"/>
          <p:cNvSpPr/>
          <p:nvPr/>
        </p:nvSpPr>
        <p:spPr>
          <a:xfrm>
            <a:off x="8414964" y="4681791"/>
            <a:ext cx="2068561" cy="80648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tests people’s sight</a:t>
            </a:r>
          </a:p>
        </p:txBody>
      </p:sp>
      <p:sp>
        <p:nvSpPr>
          <p:cNvPr id="24" name="Rounded Rectangle 23"/>
          <p:cNvSpPr/>
          <p:nvPr/>
        </p:nvSpPr>
        <p:spPr>
          <a:xfrm>
            <a:off x="4571197" y="5151546"/>
            <a:ext cx="2174527" cy="693881"/>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gives beauty treatments</a:t>
            </a:r>
          </a:p>
        </p:txBody>
      </p:sp>
      <p:sp>
        <p:nvSpPr>
          <p:cNvPr id="25" name="Rounded Rectangle 24"/>
          <p:cNvSpPr/>
          <p:nvPr/>
        </p:nvSpPr>
        <p:spPr>
          <a:xfrm>
            <a:off x="6740705" y="1366366"/>
            <a:ext cx="2068561" cy="85075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plays an musical instrument</a:t>
            </a:r>
          </a:p>
        </p:txBody>
      </p:sp>
      <p:cxnSp>
        <p:nvCxnSpPr>
          <p:cNvPr id="6" name="Straight Arrow Connector 5">
            <a:extLst>
              <a:ext uri="{FF2B5EF4-FFF2-40B4-BE49-F238E27FC236}">
                <a16:creationId xmlns:a16="http://schemas.microsoft.com/office/drawing/2014/main" id="{B9528639-52FC-9E4D-B7AD-1679FA6E3170}"/>
              </a:ext>
            </a:extLst>
          </p:cNvPr>
          <p:cNvCxnSpPr>
            <a:cxnSpLocks/>
            <a:stCxn id="3" idx="6"/>
            <a:endCxn id="25" idx="1"/>
          </p:cNvCxnSpPr>
          <p:nvPr/>
        </p:nvCxnSpPr>
        <p:spPr>
          <a:xfrm flipV="1">
            <a:off x="3382735" y="1791743"/>
            <a:ext cx="3357970" cy="499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A2A4111B-1744-A846-9EC1-9EBB3918E323}"/>
              </a:ext>
            </a:extLst>
          </p:cNvPr>
          <p:cNvCxnSpPr>
            <a:cxnSpLocks/>
            <a:stCxn id="13" idx="6"/>
            <a:endCxn id="19" idx="1"/>
          </p:cNvCxnSpPr>
          <p:nvPr/>
        </p:nvCxnSpPr>
        <p:spPr>
          <a:xfrm flipV="1">
            <a:off x="3380012" y="6391664"/>
            <a:ext cx="1021632" cy="335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294315C-BE97-B143-AF9D-809165913885}"/>
              </a:ext>
            </a:extLst>
          </p:cNvPr>
          <p:cNvCxnSpPr>
            <a:cxnSpLocks/>
            <a:stCxn id="7" idx="6"/>
            <a:endCxn id="16" idx="1"/>
          </p:cNvCxnSpPr>
          <p:nvPr/>
        </p:nvCxnSpPr>
        <p:spPr>
          <a:xfrm flipV="1">
            <a:off x="3382735" y="2578367"/>
            <a:ext cx="813820" cy="1403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AF43625-18D6-194C-AE52-DA87EDEA0595}"/>
              </a:ext>
            </a:extLst>
          </p:cNvPr>
          <p:cNvCxnSpPr>
            <a:cxnSpLocks/>
            <a:stCxn id="8" idx="6"/>
            <a:endCxn id="18" idx="1"/>
          </p:cNvCxnSpPr>
          <p:nvPr/>
        </p:nvCxnSpPr>
        <p:spPr>
          <a:xfrm flipV="1">
            <a:off x="3382735" y="3022823"/>
            <a:ext cx="4506176" cy="2047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5E9B017-1613-A84F-91B7-898F189A4655}"/>
              </a:ext>
            </a:extLst>
          </p:cNvPr>
          <p:cNvCxnSpPr>
            <a:cxnSpLocks/>
            <a:stCxn id="9" idx="6"/>
            <a:endCxn id="22" idx="1"/>
          </p:cNvCxnSpPr>
          <p:nvPr/>
        </p:nvCxnSpPr>
        <p:spPr>
          <a:xfrm flipV="1">
            <a:off x="3382735" y="3634329"/>
            <a:ext cx="1352080" cy="206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5D222FDE-9294-3B4A-8D27-90508B8F69C9}"/>
              </a:ext>
            </a:extLst>
          </p:cNvPr>
          <p:cNvCxnSpPr>
            <a:cxnSpLocks/>
            <a:stCxn id="14" idx="6"/>
            <a:endCxn id="20" idx="1"/>
          </p:cNvCxnSpPr>
          <p:nvPr/>
        </p:nvCxnSpPr>
        <p:spPr>
          <a:xfrm flipV="1">
            <a:off x="3382735" y="4077165"/>
            <a:ext cx="4551453" cy="663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50956CCF-236E-F84B-9F86-FF3D825FDC78}"/>
              </a:ext>
            </a:extLst>
          </p:cNvPr>
          <p:cNvCxnSpPr>
            <a:cxnSpLocks/>
            <a:stCxn id="10" idx="6"/>
            <a:endCxn id="23" idx="1"/>
          </p:cNvCxnSpPr>
          <p:nvPr/>
        </p:nvCxnSpPr>
        <p:spPr>
          <a:xfrm>
            <a:off x="3382735" y="5079685"/>
            <a:ext cx="5032229" cy="5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Rounded Rectangle 36">
            <a:extLst>
              <a:ext uri="{FF2B5EF4-FFF2-40B4-BE49-F238E27FC236}">
                <a16:creationId xmlns:a16="http://schemas.microsoft.com/office/drawing/2014/main" id="{2188FC4C-5835-6147-900D-91E94C19FBEF}"/>
              </a:ext>
            </a:extLst>
          </p:cNvPr>
          <p:cNvSpPr/>
          <p:nvPr/>
        </p:nvSpPr>
        <p:spPr>
          <a:xfrm>
            <a:off x="4543159" y="4162318"/>
            <a:ext cx="2289200" cy="82530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looks after technical equipment</a:t>
            </a:r>
          </a:p>
        </p:txBody>
      </p:sp>
      <p:cxnSp>
        <p:nvCxnSpPr>
          <p:cNvPr id="40" name="Straight Arrow Connector 39">
            <a:extLst>
              <a:ext uri="{FF2B5EF4-FFF2-40B4-BE49-F238E27FC236}">
                <a16:creationId xmlns:a16="http://schemas.microsoft.com/office/drawing/2014/main" id="{5B285317-89D1-4F4F-8E87-A431E1F8F569}"/>
              </a:ext>
            </a:extLst>
          </p:cNvPr>
          <p:cNvCxnSpPr>
            <a:cxnSpLocks/>
            <a:stCxn id="15" idx="6"/>
            <a:endCxn id="37" idx="1"/>
          </p:cNvCxnSpPr>
          <p:nvPr/>
        </p:nvCxnSpPr>
        <p:spPr>
          <a:xfrm flipV="1">
            <a:off x="3380013" y="4574970"/>
            <a:ext cx="1163146" cy="16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95878CA-7CA0-0E48-83D4-01BF6C5F1947}"/>
              </a:ext>
            </a:extLst>
          </p:cNvPr>
          <p:cNvCxnSpPr>
            <a:cxnSpLocks/>
            <a:stCxn id="12" idx="6"/>
            <a:endCxn id="21" idx="1"/>
          </p:cNvCxnSpPr>
          <p:nvPr/>
        </p:nvCxnSpPr>
        <p:spPr>
          <a:xfrm flipV="1">
            <a:off x="3382735" y="5996149"/>
            <a:ext cx="4526412" cy="18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0A670477-F960-4442-B212-8870F0DDDE3E}"/>
              </a:ext>
            </a:extLst>
          </p:cNvPr>
          <p:cNvCxnSpPr>
            <a:cxnSpLocks/>
            <a:stCxn id="11" idx="6"/>
            <a:endCxn id="24" idx="1"/>
          </p:cNvCxnSpPr>
          <p:nvPr/>
        </p:nvCxnSpPr>
        <p:spPr>
          <a:xfrm>
            <a:off x="3382735" y="5489176"/>
            <a:ext cx="1188462" cy="93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69576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4401450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401563417"/>
                    </a:ext>
                  </a:extLst>
                </a:gridCol>
                <a:gridCol w="1858433">
                  <a:extLst>
                    <a:ext uri="{9D8B030D-6E8A-4147-A177-3AD203B41FA5}">
                      <a16:colId xmlns:a16="http://schemas.microsoft.com/office/drawing/2014/main" val="191324244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b="0" i="0" dirty="0">
                          <a:latin typeface="OpenDyslexicAlta" pitchFamily="2" charset="77"/>
                          <a:ea typeface="OpenDyslexic" charset="0"/>
                          <a:cs typeface="OpenDyslexic" charset="0"/>
                        </a:rPr>
                        <a:t>musician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b="0" i="0" dirty="0">
                          <a:latin typeface="OpenDyslexicAlta" pitchFamily="2" charset="77"/>
                          <a:ea typeface="OpenDyslexic" charset="0"/>
                          <a:cs typeface="OpenDyslexic" charset="0"/>
                        </a:rPr>
                        <a:t>magician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b="0" i="0" dirty="0">
                          <a:latin typeface="OpenDyslexicAlta" pitchFamily="2" charset="77"/>
                          <a:ea typeface="OpenDyslexic" charset="0"/>
                          <a:cs typeface="OpenDyslexic" charset="0"/>
                        </a:rPr>
                        <a:t>electrician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b="0" i="0" dirty="0">
                          <a:latin typeface="OpenDyslexicAlta" pitchFamily="2" charset="77"/>
                          <a:ea typeface="OpenDyslexic" charset="0"/>
                          <a:cs typeface="OpenDyslexic" charset="0"/>
                        </a:rPr>
                        <a:t>politician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b="0" i="0" dirty="0">
                          <a:latin typeface="OpenDyslexicAlta" pitchFamily="2" charset="77"/>
                          <a:ea typeface="OpenDyslexic" charset="0"/>
                          <a:cs typeface="OpenDyslexic" charset="0"/>
                        </a:rPr>
                        <a:t>mathematician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b="0" i="0" dirty="0">
                          <a:latin typeface="OpenDyslexicAlta" pitchFamily="2" charset="77"/>
                          <a:ea typeface="OpenDyslexic" charset="0"/>
                          <a:cs typeface="OpenDyslexic" charset="0"/>
                        </a:rPr>
                        <a:t>technician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b="0" i="0" dirty="0">
                          <a:latin typeface="OpenDyslexicAlta" pitchFamily="2" charset="77"/>
                          <a:ea typeface="OpenDyslexic" charset="0"/>
                          <a:cs typeface="OpenDyslexic" charset="0"/>
                        </a:rPr>
                        <a:t>optician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b="0" i="0" dirty="0">
                          <a:latin typeface="OpenDyslexicAlta" pitchFamily="2" charset="77"/>
                          <a:ea typeface="OpenDyslexic" charset="0"/>
                          <a:cs typeface="OpenDyslexic" charset="0"/>
                        </a:rPr>
                        <a:t>beautician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b="0" i="0" dirty="0">
                          <a:latin typeface="OpenDyslexicAlta" pitchFamily="2" charset="77"/>
                          <a:ea typeface="OpenDyslexic" charset="0"/>
                          <a:cs typeface="OpenDyslexic" charset="0"/>
                        </a:rPr>
                        <a:t>physician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b="0" i="0" dirty="0">
                          <a:latin typeface="OpenDyslexicAlta" pitchFamily="2" charset="77"/>
                          <a:ea typeface="OpenDyslexic" charset="0"/>
                          <a:cs typeface="OpenDyslexic" charset="0"/>
                        </a:rPr>
                        <a:t>dietician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0428428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511831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289548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28254">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134288">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job pictured.</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82954" y="4903067"/>
            <a:ext cx="272460" cy="374372"/>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38005" y="2195646"/>
            <a:ext cx="7985760" cy="3883152"/>
          </a:xfrm>
          <a:prstGeom prst="rect">
            <a:avLst/>
          </a:prstGeom>
        </p:spPr>
      </p:pic>
    </p:spTree>
    <p:extLst>
      <p:ext uri="{BB962C8B-B14F-4D97-AF65-F5344CB8AC3E}">
        <p14:creationId xmlns:p14="http://schemas.microsoft.com/office/powerpoint/2010/main" val="196238590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6390015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464339023"/>
              </p:ext>
            </p:extLst>
          </p:nvPr>
        </p:nvGraphicFramePr>
        <p:xfrm>
          <a:off x="3566885" y="2069493"/>
          <a:ext cx="8128000" cy="4462542"/>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1983352">
                <a:tc>
                  <a:txBody>
                    <a:bodyPr/>
                    <a:lstStyle/>
                    <a:p>
                      <a:endParaRPr lang="en-GB" sz="1400" b="0" i="0" dirty="0">
                        <a:latin typeface="Muli" pitchFamily="2" charset="77"/>
                      </a:endParaRPr>
                    </a:p>
                    <a:p>
                      <a:endParaRPr lang="en-GB" sz="1400" dirty="0"/>
                    </a:p>
                    <a:p>
                      <a:endParaRPr lang="en-GB" sz="1400" dirty="0"/>
                    </a:p>
                    <a:p>
                      <a:endParaRPr lang="en-GB" sz="1400" dirty="0"/>
                    </a:p>
                    <a:p>
                      <a:endParaRPr lang="en-GB" sz="1400" dirty="0"/>
                    </a:p>
                    <a:p>
                      <a:endParaRPr lang="en-GB" sz="1400" dirty="0"/>
                    </a:p>
                    <a:p>
                      <a:endParaRPr lang="en-GB" sz="1400" dirty="0"/>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0"/>
                  </a:ext>
                </a:extLst>
              </a:tr>
              <a:tr h="381414">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1"/>
                  </a:ext>
                </a:extLst>
              </a:tr>
              <a:tr h="1716362">
                <a:tc>
                  <a:txBody>
                    <a:bodyPr/>
                    <a:lstStyle/>
                    <a:p>
                      <a:endParaRPr lang="en-GB" sz="1400" b="0" i="0" dirty="0">
                        <a:latin typeface="Muli" pitchFamily="2" charset="77"/>
                      </a:endParaRPr>
                    </a:p>
                    <a:p>
                      <a:endParaRPr lang="en-GB" sz="1400" dirty="0"/>
                    </a:p>
                    <a:p>
                      <a:endParaRPr lang="en-GB" sz="1400" dirty="0"/>
                    </a:p>
                    <a:p>
                      <a:endParaRPr lang="en-GB" sz="1400" dirty="0"/>
                    </a:p>
                    <a:p>
                      <a:endParaRPr lang="en-GB" sz="1400" dirty="0"/>
                    </a:p>
                    <a:p>
                      <a:endParaRPr lang="en-GB" sz="1400" dirty="0"/>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2"/>
                  </a:ext>
                </a:extLst>
              </a:tr>
              <a:tr h="3814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dietician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physician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politician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electrician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beautician</a:t>
                      </a:r>
                      <a:endParaRPr lang="en-GB" sz="1400" b="0" i="0" dirty="0">
                        <a:solidFill>
                          <a:srgbClr val="FF3860"/>
                        </a:solidFill>
                        <a:latin typeface="Muli" pitchFamily="2" charset="77"/>
                      </a:endParaRPr>
                    </a:p>
                  </a:txBody>
                  <a:tcPr anchor="ct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job pictured.</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82954" y="4903067"/>
            <a:ext cx="272460" cy="374372"/>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38005" y="2173220"/>
            <a:ext cx="7985760" cy="3883152"/>
          </a:xfrm>
          <a:prstGeom prst="rect">
            <a:avLst/>
          </a:prstGeom>
        </p:spPr>
      </p:pic>
      <p:sp>
        <p:nvSpPr>
          <p:cNvPr id="2" name="Rectangle 1">
            <a:extLst>
              <a:ext uri="{FF2B5EF4-FFF2-40B4-BE49-F238E27FC236}">
                <a16:creationId xmlns:a16="http://schemas.microsoft.com/office/drawing/2014/main" id="{A7368529-F360-B542-906E-1401D340D05F}"/>
              </a:ext>
            </a:extLst>
          </p:cNvPr>
          <p:cNvSpPr/>
          <p:nvPr/>
        </p:nvSpPr>
        <p:spPr>
          <a:xfrm>
            <a:off x="3566885" y="4137222"/>
            <a:ext cx="1585434"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mathematician</a:t>
            </a:r>
          </a:p>
        </p:txBody>
      </p:sp>
      <p:sp>
        <p:nvSpPr>
          <p:cNvPr id="7" name="Rectangle 6">
            <a:extLst>
              <a:ext uri="{FF2B5EF4-FFF2-40B4-BE49-F238E27FC236}">
                <a16:creationId xmlns:a16="http://schemas.microsoft.com/office/drawing/2014/main" id="{E6CAC1E9-E768-9045-889F-152F78D45078}"/>
              </a:ext>
            </a:extLst>
          </p:cNvPr>
          <p:cNvSpPr/>
          <p:nvPr/>
        </p:nvSpPr>
        <p:spPr>
          <a:xfrm>
            <a:off x="7165853" y="4101821"/>
            <a:ext cx="930063"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optician</a:t>
            </a:r>
          </a:p>
        </p:txBody>
      </p:sp>
      <p:sp>
        <p:nvSpPr>
          <p:cNvPr id="8" name="Rectangle 7">
            <a:extLst>
              <a:ext uri="{FF2B5EF4-FFF2-40B4-BE49-F238E27FC236}">
                <a16:creationId xmlns:a16="http://schemas.microsoft.com/office/drawing/2014/main" id="{362ED219-2237-1846-B7B7-8D6E3E9D424B}"/>
              </a:ext>
            </a:extLst>
          </p:cNvPr>
          <p:cNvSpPr/>
          <p:nvPr/>
        </p:nvSpPr>
        <p:spPr>
          <a:xfrm>
            <a:off x="8746042" y="4080501"/>
            <a:ext cx="991810"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magician</a:t>
            </a:r>
          </a:p>
        </p:txBody>
      </p:sp>
      <p:sp>
        <p:nvSpPr>
          <p:cNvPr id="9" name="Rectangle 8">
            <a:extLst>
              <a:ext uri="{FF2B5EF4-FFF2-40B4-BE49-F238E27FC236}">
                <a16:creationId xmlns:a16="http://schemas.microsoft.com/office/drawing/2014/main" id="{6DD0A95E-151B-D14A-9FEF-6C07E9F5551A}"/>
              </a:ext>
            </a:extLst>
          </p:cNvPr>
          <p:cNvSpPr/>
          <p:nvPr/>
        </p:nvSpPr>
        <p:spPr>
          <a:xfrm>
            <a:off x="10310585" y="4075667"/>
            <a:ext cx="1061509"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musician</a:t>
            </a:r>
            <a:r>
              <a:rPr lang="en-GB" sz="1400" dirty="0">
                <a:latin typeface="OpenDyslexicAlta" pitchFamily="2" charset="77"/>
                <a:ea typeface="OpenDyslexic" charset="0"/>
                <a:cs typeface="OpenDyslexic" charset="0"/>
              </a:rPr>
              <a:t> </a:t>
            </a:r>
          </a:p>
        </p:txBody>
      </p:sp>
      <p:sp>
        <p:nvSpPr>
          <p:cNvPr id="12" name="Rectangle 11">
            <a:extLst>
              <a:ext uri="{FF2B5EF4-FFF2-40B4-BE49-F238E27FC236}">
                <a16:creationId xmlns:a16="http://schemas.microsoft.com/office/drawing/2014/main" id="{CCF4608D-B8D1-3345-9EEE-A437FF659313}"/>
              </a:ext>
            </a:extLst>
          </p:cNvPr>
          <p:cNvSpPr/>
          <p:nvPr/>
        </p:nvSpPr>
        <p:spPr>
          <a:xfrm>
            <a:off x="5383751" y="4101822"/>
            <a:ext cx="1147622"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technician</a:t>
            </a:r>
          </a:p>
        </p:txBody>
      </p:sp>
    </p:spTree>
    <p:extLst>
      <p:ext uri="{BB962C8B-B14F-4D97-AF65-F5344CB8AC3E}">
        <p14:creationId xmlns:p14="http://schemas.microsoft.com/office/powerpoint/2010/main" val="1002870458"/>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‘-ly’ to create adverbs of manner.  </a:t>
            </a:r>
          </a:p>
          <a:p>
            <a:pPr>
              <a:lnSpc>
                <a:spcPct val="100000"/>
              </a:lnSpc>
              <a:spcBef>
                <a:spcPts val="0"/>
              </a:spcBef>
              <a:defRPr/>
            </a:pPr>
            <a:r>
              <a:rPr lang="en-GB" dirty="0"/>
              <a:t>These adverbs describe how the verb is occurring.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23</a:t>
            </a:r>
          </a:p>
        </p:txBody>
      </p:sp>
    </p:spTree>
    <p:extLst>
      <p:ext uri="{BB962C8B-B14F-4D97-AF65-F5344CB8AC3E}">
        <p14:creationId xmlns:p14="http://schemas.microsoft.com/office/powerpoint/2010/main" val="237258719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‘-ly’ to create adverbs of manner.  These adverbs describe how the verb is occurring.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reluctantly </a:t>
            </a:r>
          </a:p>
          <a:p>
            <a:pPr fontAlgn="t">
              <a:lnSpc>
                <a:spcPct val="100000"/>
              </a:lnSpc>
              <a:spcAft>
                <a:spcPts val="200"/>
              </a:spcAft>
            </a:pPr>
            <a:r>
              <a:rPr lang="en-GB" sz="2000" dirty="0"/>
              <a:t>quickly</a:t>
            </a:r>
          </a:p>
          <a:p>
            <a:pPr fontAlgn="t">
              <a:lnSpc>
                <a:spcPct val="100000"/>
              </a:lnSpc>
              <a:spcAft>
                <a:spcPts val="200"/>
              </a:spcAft>
            </a:pPr>
            <a:r>
              <a:rPr lang="en-GB" sz="2000" dirty="0"/>
              <a:t>generously</a:t>
            </a:r>
          </a:p>
          <a:p>
            <a:pPr fontAlgn="t">
              <a:lnSpc>
                <a:spcPct val="100000"/>
              </a:lnSpc>
              <a:spcAft>
                <a:spcPts val="200"/>
              </a:spcAft>
            </a:pPr>
            <a:r>
              <a:rPr lang="en-GB" sz="2000" dirty="0"/>
              <a:t>unexpectedly</a:t>
            </a:r>
          </a:p>
          <a:p>
            <a:pPr fontAlgn="t">
              <a:lnSpc>
                <a:spcPct val="100000"/>
              </a:lnSpc>
              <a:spcAft>
                <a:spcPts val="200"/>
              </a:spcAft>
            </a:pPr>
            <a:r>
              <a:rPr lang="en-GB" sz="2000" dirty="0"/>
              <a:t>gently</a:t>
            </a:r>
          </a:p>
          <a:p>
            <a:pPr fontAlgn="t">
              <a:lnSpc>
                <a:spcPct val="100000"/>
              </a:lnSpc>
              <a:spcAft>
                <a:spcPts val="200"/>
              </a:spcAft>
            </a:pPr>
            <a:r>
              <a:rPr lang="en-GB" sz="2000" dirty="0"/>
              <a:t>curiously</a:t>
            </a:r>
          </a:p>
          <a:p>
            <a:pPr fontAlgn="t">
              <a:lnSpc>
                <a:spcPct val="100000"/>
              </a:lnSpc>
              <a:spcAft>
                <a:spcPts val="200"/>
              </a:spcAft>
            </a:pPr>
            <a:r>
              <a:rPr lang="en-GB" sz="2000" dirty="0"/>
              <a:t>furiously</a:t>
            </a:r>
          </a:p>
          <a:p>
            <a:pPr fontAlgn="t">
              <a:lnSpc>
                <a:spcPct val="100000"/>
              </a:lnSpc>
              <a:spcAft>
                <a:spcPts val="200"/>
              </a:spcAft>
            </a:pPr>
            <a:r>
              <a:rPr lang="en-GB" sz="2000" dirty="0"/>
              <a:t>seriously</a:t>
            </a:r>
          </a:p>
          <a:p>
            <a:pPr fontAlgn="t">
              <a:lnSpc>
                <a:spcPct val="100000"/>
              </a:lnSpc>
              <a:spcAft>
                <a:spcPts val="200"/>
              </a:spcAft>
            </a:pPr>
            <a:r>
              <a:rPr lang="en-GB" sz="2000" dirty="0"/>
              <a:t>victoriously </a:t>
            </a:r>
          </a:p>
          <a:p>
            <a:pPr fontAlgn="t">
              <a:lnSpc>
                <a:spcPct val="100000"/>
              </a:lnSpc>
              <a:spcAft>
                <a:spcPts val="200"/>
              </a:spcAft>
            </a:pPr>
            <a:r>
              <a:rPr lang="en-GB" sz="2000" dirty="0"/>
              <a:t>courteously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229671251"/>
              </p:ext>
            </p:extLst>
          </p:nvPr>
        </p:nvGraphicFramePr>
        <p:xfrm>
          <a:off x="3429000" y="1311279"/>
          <a:ext cx="8363607" cy="539496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2117352">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Adding ly to a creates an adverb that describes HOW the verb in the sentence is being done. For example</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The fox jumped quickly – the adverb quickly describes how the fox jumped. </a:t>
                      </a:r>
                    </a:p>
                    <a:p>
                      <a:r>
                        <a:rPr lang="en-GB" sz="1600" b="0" i="0" dirty="0">
                          <a:latin typeface="Muli" pitchFamily="2" charset="77"/>
                        </a:rPr>
                        <a:t/>
                      </a:r>
                      <a:br>
                        <a:rPr lang="en-GB" sz="1600" b="0" i="0" dirty="0">
                          <a:latin typeface="Muli" pitchFamily="2" charset="77"/>
                        </a:rPr>
                      </a:br>
                      <a:r>
                        <a:rPr lang="en-GB" sz="1600" b="0" i="0" dirty="0">
                          <a:latin typeface="Muli" pitchFamily="2" charset="77"/>
                        </a:rPr>
                        <a:t>If the root word ends in ‘e’ remove the ‘e’ and add ‘ly  (gentle/gently)</a:t>
                      </a:r>
                      <a:br>
                        <a:rPr lang="en-GB" sz="1600" b="0" i="0" dirty="0">
                          <a:latin typeface="Muli" pitchFamily="2" charset="77"/>
                        </a:rPr>
                      </a:br>
                      <a:r>
                        <a:rPr lang="en-GB" sz="1600" b="0" i="0" dirty="0">
                          <a:latin typeface="Muli" pitchFamily="2" charset="77"/>
                        </a:rPr>
                        <a:t>If the root word ends in ‘y’, change the ‘y’ for ‘</a:t>
                      </a:r>
                      <a:r>
                        <a:rPr lang="en-GB" sz="1600" b="0" i="0" dirty="0" err="1">
                          <a:latin typeface="Muli" pitchFamily="2" charset="77"/>
                        </a:rPr>
                        <a:t>i</a:t>
                      </a:r>
                      <a:r>
                        <a:rPr lang="en-GB" sz="1600" b="0" i="0" dirty="0">
                          <a:latin typeface="Muli" pitchFamily="2" charset="77"/>
                        </a:rPr>
                        <a:t>’ and add ‘ly’. (sleepy/sleepily)</a:t>
                      </a:r>
                    </a:p>
                  </a:txBody>
                  <a:tcPr/>
                </a:tc>
                <a:extLst>
                  <a:ext uri="{0D108BD9-81ED-4DB2-BD59-A6C34878D82A}">
                    <a16:rowId xmlns:a16="http://schemas.microsoft.com/office/drawing/2014/main" val="10000"/>
                  </a:ext>
                </a:extLst>
              </a:tr>
              <a:tr h="166565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Show children the slide and get them to add ‘ly’ to change each adjective in to the adverb and therefore create their spelling list. One word follows a different rule (gentle/gently) can they spot it? Click twice for transitions on the slide.</a:t>
                      </a:r>
                    </a:p>
                    <a:p>
                      <a:endParaRPr lang="en-GB" sz="1600" b="0" i="0" baseline="0" dirty="0">
                        <a:latin typeface="Muli" pitchFamily="2" charset="77"/>
                      </a:endParaRPr>
                    </a:p>
                    <a:p>
                      <a:r>
                        <a:rPr lang="en-GB" sz="1600" b="0" i="0" baseline="0" dirty="0">
                          <a:latin typeface="Muli" pitchFamily="2" charset="77"/>
                        </a:rPr>
                        <a:t>Discuss misconceptions and the spelling rules to check children understand them before moving on.</a:t>
                      </a:r>
                    </a:p>
                  </a:txBody>
                  <a:tcPr/>
                </a:tc>
                <a:extLst>
                  <a:ext uri="{0D108BD9-81ED-4DB2-BD59-A6C34878D82A}">
                    <a16:rowId xmlns:a16="http://schemas.microsoft.com/office/drawing/2014/main" val="10001"/>
                  </a:ext>
                </a:extLst>
              </a:tr>
              <a:tr h="1231364">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Children choose a word for each sentence, adding the suffix ‘-</a:t>
                      </a:r>
                      <a:r>
                        <a:rPr lang="en-GB" sz="1600" b="0" i="0" dirty="0" err="1">
                          <a:latin typeface="Muli" pitchFamily="2" charset="77"/>
                        </a:rPr>
                        <a:t>ly</a:t>
                      </a:r>
                      <a:r>
                        <a:rPr lang="en-GB" sz="1600" b="0" i="0" dirty="0">
                          <a:latin typeface="Muli" pitchFamily="2" charset="77"/>
                        </a:rPr>
                        <a:t>’ to each to create an adverb. They can either write their word on the sheet or write out full sentences including their spelling words. </a:t>
                      </a:r>
                    </a:p>
                    <a:p>
                      <a:endParaRPr lang="en-GB" sz="1600" b="0" i="0" dirty="0">
                        <a:latin typeface="Muli" pitchFamily="2" charset="77"/>
                      </a:endParaRPr>
                    </a:p>
                    <a:p>
                      <a:r>
                        <a:rPr lang="en-GB" sz="1600" b="0" i="0" dirty="0">
                          <a:latin typeface="Muli" pitchFamily="2" charset="77"/>
                        </a:rPr>
                        <a:t>Can they write sentences for the missing words?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509687"/>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70375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a:t>reluctant </a:t>
            </a:r>
          </a:p>
          <a:p>
            <a:pPr marL="0" indent="0" fontAlgn="t">
              <a:buNone/>
            </a:pPr>
            <a:r>
              <a:rPr lang="en-GB" dirty="0"/>
              <a:t>quick</a:t>
            </a:r>
          </a:p>
          <a:p>
            <a:pPr marL="0" indent="0" fontAlgn="t">
              <a:buNone/>
            </a:pPr>
            <a:r>
              <a:rPr lang="en-GB" dirty="0"/>
              <a:t>generous</a:t>
            </a:r>
          </a:p>
          <a:p>
            <a:pPr marL="0" indent="0" fontAlgn="t">
              <a:buNone/>
            </a:pPr>
            <a:r>
              <a:rPr lang="en-GB" dirty="0"/>
              <a:t>unexpected</a:t>
            </a:r>
          </a:p>
          <a:p>
            <a:pPr marL="0" indent="0" fontAlgn="t">
              <a:buNone/>
            </a:pPr>
            <a:r>
              <a:rPr lang="en-GB" dirty="0"/>
              <a:t>gentle</a:t>
            </a:r>
          </a:p>
          <a:p>
            <a:pPr marL="0" indent="0" fontAlgn="t">
              <a:buNone/>
            </a:pPr>
            <a:r>
              <a:rPr lang="en-GB" dirty="0"/>
              <a:t>curious</a:t>
            </a:r>
          </a:p>
          <a:p>
            <a:pPr marL="0" indent="0" fontAlgn="t">
              <a:buNone/>
            </a:pPr>
            <a:r>
              <a:rPr lang="en-GB" dirty="0"/>
              <a:t>furious</a:t>
            </a:r>
          </a:p>
          <a:p>
            <a:pPr marL="0" indent="0" fontAlgn="t">
              <a:buNone/>
            </a:pPr>
            <a:r>
              <a:rPr lang="en-GB" dirty="0"/>
              <a:t>serious</a:t>
            </a:r>
          </a:p>
          <a:p>
            <a:pPr marL="0" indent="0" fontAlgn="t">
              <a:buNone/>
            </a:pPr>
            <a:r>
              <a:rPr lang="en-GB" dirty="0"/>
              <a:t>victorious </a:t>
            </a:r>
          </a:p>
          <a:p>
            <a:pPr marL="0" indent="0" fontAlgn="t">
              <a:buNone/>
            </a:pPr>
            <a:r>
              <a:rPr lang="en-GB" dirty="0"/>
              <a:t>courteous</a:t>
            </a:r>
          </a:p>
          <a:p>
            <a:endParaRPr lang="en-GB" dirty="0"/>
          </a:p>
        </p:txBody>
      </p:sp>
      <p:sp>
        <p:nvSpPr>
          <p:cNvPr id="2" name="TextBox 1">
            <a:extLst>
              <a:ext uri="{FF2B5EF4-FFF2-40B4-BE49-F238E27FC236}">
                <a16:creationId xmlns:a16="http://schemas.microsoft.com/office/drawing/2014/main" id="{039378FF-91E4-45C4-85FE-C0763FA765D4}"/>
              </a:ext>
            </a:extLst>
          </p:cNvPr>
          <p:cNvSpPr txBox="1"/>
          <p:nvPr/>
        </p:nvSpPr>
        <p:spPr>
          <a:xfrm>
            <a:off x="4491404" y="3114989"/>
            <a:ext cx="2110154" cy="1446550"/>
          </a:xfrm>
          <a:prstGeom prst="rect">
            <a:avLst/>
          </a:prstGeom>
          <a:noFill/>
        </p:spPr>
        <p:txBody>
          <a:bodyPr wrap="square" rtlCol="0">
            <a:spAutoFit/>
          </a:bodyPr>
          <a:lstStyle/>
          <a:p>
            <a:r>
              <a:rPr lang="en-GB" sz="4400" dirty="0">
                <a:latin typeface="Muli" pitchFamily="2" charset="77"/>
              </a:rPr>
              <a:t>+   </a:t>
            </a:r>
            <a:r>
              <a:rPr lang="en-GB" sz="4400" dirty="0">
                <a:latin typeface="OpenDyslexicAlta" pitchFamily="2" charset="77"/>
              </a:rPr>
              <a:t>ly</a:t>
            </a:r>
            <a:r>
              <a:rPr lang="en-GB" sz="4400" dirty="0">
                <a:latin typeface="Muli" pitchFamily="2" charset="77"/>
              </a:rPr>
              <a:t>   = </a:t>
            </a:r>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a:t>reluctantly </a:t>
            </a:r>
          </a:p>
          <a:p>
            <a:pPr marL="0" indent="0" fontAlgn="t">
              <a:buNone/>
            </a:pPr>
            <a:r>
              <a:rPr lang="en-GB" dirty="0"/>
              <a:t>quickly</a:t>
            </a:r>
          </a:p>
          <a:p>
            <a:pPr marL="0" indent="0" fontAlgn="t">
              <a:buNone/>
            </a:pPr>
            <a:r>
              <a:rPr lang="en-GB" dirty="0"/>
              <a:t>generously</a:t>
            </a:r>
          </a:p>
          <a:p>
            <a:pPr marL="0" indent="0" fontAlgn="t">
              <a:buNone/>
            </a:pPr>
            <a:r>
              <a:rPr lang="en-GB" dirty="0"/>
              <a:t>unexpectedly</a:t>
            </a:r>
          </a:p>
          <a:p>
            <a:pPr marL="0" indent="0" fontAlgn="t">
              <a:buNone/>
            </a:pPr>
            <a:r>
              <a:rPr lang="en-GB" dirty="0"/>
              <a:t>gently</a:t>
            </a:r>
          </a:p>
          <a:p>
            <a:pPr marL="0" indent="0" fontAlgn="t">
              <a:buNone/>
            </a:pPr>
            <a:r>
              <a:rPr lang="en-GB" dirty="0"/>
              <a:t>curiously</a:t>
            </a:r>
          </a:p>
          <a:p>
            <a:pPr marL="0" indent="0" fontAlgn="t">
              <a:buNone/>
            </a:pPr>
            <a:r>
              <a:rPr lang="en-GB" dirty="0"/>
              <a:t>furiously</a:t>
            </a:r>
          </a:p>
          <a:p>
            <a:pPr marL="0" indent="0" fontAlgn="t">
              <a:buNone/>
            </a:pPr>
            <a:r>
              <a:rPr lang="en-GB" dirty="0"/>
              <a:t>seriously</a:t>
            </a:r>
          </a:p>
          <a:p>
            <a:pPr marL="0" indent="0" fontAlgn="t">
              <a:buNone/>
            </a:pPr>
            <a:r>
              <a:rPr lang="en-GB" dirty="0"/>
              <a:t>victoriously </a:t>
            </a:r>
          </a:p>
          <a:p>
            <a:pPr marL="0" indent="0" fontAlgn="t">
              <a:buNone/>
            </a:pPr>
            <a:r>
              <a:rPr lang="en-GB" dirty="0"/>
              <a:t>courteously</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441918" y="422808"/>
            <a:ext cx="8098972" cy="1015663"/>
          </a:xfrm>
          <a:prstGeom prst="rect">
            <a:avLst/>
          </a:prstGeom>
          <a:noFill/>
        </p:spPr>
        <p:txBody>
          <a:bodyPr wrap="square" rtlCol="0">
            <a:spAutoFit/>
          </a:bodyPr>
          <a:lstStyle/>
          <a:p>
            <a:r>
              <a:rPr lang="en-GB" sz="2000" dirty="0">
                <a:latin typeface="OpenDyslexicAlta" pitchFamily="2" charset="77"/>
              </a:rPr>
              <a:t>Add ‘ly’ to each of these adjectives to turn them in to adverbs – there is one word that follows a different rule, can you spot it?</a:t>
            </a:r>
          </a:p>
        </p:txBody>
      </p:sp>
      <p:sp>
        <p:nvSpPr>
          <p:cNvPr id="7" name="TextBox 6">
            <a:extLst>
              <a:ext uri="{FF2B5EF4-FFF2-40B4-BE49-F238E27FC236}">
                <a16:creationId xmlns:a16="http://schemas.microsoft.com/office/drawing/2014/main" id="{3A4DBDE4-023F-4434-A835-E99745A4BB3F}"/>
              </a:ext>
            </a:extLst>
          </p:cNvPr>
          <p:cNvSpPr txBox="1"/>
          <p:nvPr/>
        </p:nvSpPr>
        <p:spPr>
          <a:xfrm>
            <a:off x="9389208" y="3415229"/>
            <a:ext cx="2787650" cy="584775"/>
          </a:xfrm>
          <a:prstGeom prst="rect">
            <a:avLst/>
          </a:prstGeom>
          <a:noFill/>
        </p:spPr>
        <p:txBody>
          <a:bodyPr wrap="square" rtlCol="0">
            <a:spAutoFit/>
          </a:bodyPr>
          <a:lstStyle/>
          <a:p>
            <a:r>
              <a:rPr lang="en-GB" sz="1600" dirty="0">
                <a:solidFill>
                  <a:srgbClr val="FF0000"/>
                </a:solidFill>
                <a:latin typeface="OpenDyslexicAlta" pitchFamily="2" charset="77"/>
              </a:rPr>
              <a:t>This word is different, can you see how?</a:t>
            </a:r>
          </a:p>
        </p:txBody>
      </p:sp>
      <p:cxnSp>
        <p:nvCxnSpPr>
          <p:cNvPr id="9" name="Straight Arrow Connector 8">
            <a:extLst>
              <a:ext uri="{FF2B5EF4-FFF2-40B4-BE49-F238E27FC236}">
                <a16:creationId xmlns:a16="http://schemas.microsoft.com/office/drawing/2014/main" id="{8E4454E9-8DF5-436A-891A-1BAC43593CF4}"/>
              </a:ext>
            </a:extLst>
          </p:cNvPr>
          <p:cNvCxnSpPr/>
          <p:nvPr/>
        </p:nvCxnSpPr>
        <p:spPr>
          <a:xfrm flipH="1">
            <a:off x="8806403" y="3723655"/>
            <a:ext cx="582805"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06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010417" y="1529760"/>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sz="2400" dirty="0"/>
              <a:t>reluctant </a:t>
            </a:r>
          </a:p>
          <a:p>
            <a:pPr marL="0" indent="0" fontAlgn="t">
              <a:buNone/>
            </a:pPr>
            <a:r>
              <a:rPr lang="en-GB" sz="2400" dirty="0"/>
              <a:t>quick</a:t>
            </a:r>
          </a:p>
          <a:p>
            <a:pPr marL="0" indent="0" fontAlgn="t">
              <a:buNone/>
            </a:pPr>
            <a:r>
              <a:rPr lang="en-GB" sz="2400" dirty="0"/>
              <a:t>generous</a:t>
            </a:r>
          </a:p>
          <a:p>
            <a:pPr marL="0" indent="0" fontAlgn="t">
              <a:buNone/>
            </a:pPr>
            <a:r>
              <a:rPr lang="en-GB" sz="2400" dirty="0"/>
              <a:t>unexpected</a:t>
            </a:r>
          </a:p>
          <a:p>
            <a:pPr marL="0" indent="0" fontAlgn="t">
              <a:buNone/>
            </a:pPr>
            <a:r>
              <a:rPr lang="en-GB" sz="2400" dirty="0"/>
              <a:t>gentle</a:t>
            </a:r>
          </a:p>
          <a:p>
            <a:pPr marL="0" indent="0" fontAlgn="t">
              <a:buNone/>
            </a:pPr>
            <a:r>
              <a:rPr lang="en-GB" sz="2400" dirty="0"/>
              <a:t>curious</a:t>
            </a:r>
          </a:p>
          <a:p>
            <a:pPr marL="0" indent="0" fontAlgn="t">
              <a:buNone/>
            </a:pPr>
            <a:r>
              <a:rPr lang="en-GB" sz="2400" dirty="0"/>
              <a:t>furious</a:t>
            </a:r>
          </a:p>
          <a:p>
            <a:pPr marL="0" indent="0" fontAlgn="t">
              <a:buNone/>
            </a:pPr>
            <a:r>
              <a:rPr lang="en-GB" sz="2400" dirty="0"/>
              <a:t>serious</a:t>
            </a:r>
          </a:p>
          <a:p>
            <a:pPr marL="0" indent="0" fontAlgn="t">
              <a:buNone/>
            </a:pPr>
            <a:r>
              <a:rPr lang="en-GB" sz="2400" dirty="0"/>
              <a:t>victorious </a:t>
            </a:r>
          </a:p>
          <a:p>
            <a:pPr marL="0" indent="0" fontAlgn="t">
              <a:buNone/>
            </a:pPr>
            <a:r>
              <a:rPr lang="en-GB" sz="2400" dirty="0"/>
              <a:t>courteous</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707886"/>
          </a:xfrm>
          <a:prstGeom prst="rect">
            <a:avLst/>
          </a:prstGeom>
          <a:noFill/>
        </p:spPr>
        <p:txBody>
          <a:bodyPr wrap="square" rtlCol="0">
            <a:spAutoFit/>
          </a:bodyPr>
          <a:lstStyle/>
          <a:p>
            <a:r>
              <a:rPr lang="en-GB" sz="2000" dirty="0">
                <a:latin typeface="OpenDyslexicAlta" pitchFamily="2" charset="77"/>
              </a:rPr>
              <a:t>Change the words below in to adverbs by adding ‘ly’ and then complete the sentences using the correct word.</a:t>
            </a:r>
          </a:p>
        </p:txBody>
      </p:sp>
      <p:sp>
        <p:nvSpPr>
          <p:cNvPr id="5" name="TextBox 4">
            <a:extLst>
              <a:ext uri="{FF2B5EF4-FFF2-40B4-BE49-F238E27FC236}">
                <a16:creationId xmlns:a16="http://schemas.microsoft.com/office/drawing/2014/main" id="{20DBCADA-3D7D-4AE0-9C0A-C99D4D6AD45F}"/>
              </a:ext>
            </a:extLst>
          </p:cNvPr>
          <p:cNvSpPr txBox="1"/>
          <p:nvPr/>
        </p:nvSpPr>
        <p:spPr>
          <a:xfrm>
            <a:off x="3587261" y="1242063"/>
            <a:ext cx="7999313" cy="5024645"/>
          </a:xfrm>
          <a:prstGeom prst="rect">
            <a:avLst/>
          </a:prstGeom>
          <a:noFill/>
          <a:ln>
            <a:noFill/>
          </a:ln>
        </p:spPr>
        <p:txBody>
          <a:bodyPr wrap="square" rtlCol="0">
            <a:spAutoFit/>
          </a:bodyPr>
          <a:lstStyle/>
          <a:p>
            <a:pPr>
              <a:lnSpc>
                <a:spcPct val="150000"/>
              </a:lnSpc>
            </a:pPr>
            <a:r>
              <a:rPr lang="en-GB" dirty="0">
                <a:latin typeface="OpenDyslexicAlta" pitchFamily="2" charset="77"/>
              </a:rPr>
              <a:t>The cheetah ran _______________ across the dusty land.</a:t>
            </a:r>
            <a:br>
              <a:rPr lang="en-GB" dirty="0">
                <a:latin typeface="OpenDyslexicAlta" pitchFamily="2" charset="77"/>
              </a:rPr>
            </a:br>
            <a:endParaRPr lang="en-GB" dirty="0">
              <a:latin typeface="OpenDyslexicAlta" pitchFamily="2" charset="77"/>
            </a:endParaRPr>
          </a:p>
          <a:p>
            <a:pPr>
              <a:lnSpc>
                <a:spcPct val="150000"/>
              </a:lnSpc>
            </a:pPr>
            <a:r>
              <a:rPr lang="en-GB" dirty="0">
                <a:latin typeface="OpenDyslexicAlta" pitchFamily="2" charset="77"/>
              </a:rPr>
              <a:t>Tommy ______________ shared his sweets with his sister.</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________________, the boy peered in to the dark cupboard.</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Alfie stroked his new puppy very ________________.</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They had won the final match, _____________ the team lifted the cup above their heads!</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 girl was ____________  injured when she fell off her bike. </a:t>
            </a:r>
          </a:p>
        </p:txBody>
      </p:sp>
    </p:spTree>
    <p:extLst>
      <p:ext uri="{BB962C8B-B14F-4D97-AF65-F5344CB8AC3E}">
        <p14:creationId xmlns:p14="http://schemas.microsoft.com/office/powerpoint/2010/main" val="2031299815"/>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200189" y="1368620"/>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lnSpc>
                <a:spcPct val="100000"/>
              </a:lnSpc>
              <a:buNone/>
            </a:pPr>
            <a:r>
              <a:rPr lang="en-GB" sz="2400" dirty="0"/>
              <a:t>reluctant</a:t>
            </a:r>
            <a:r>
              <a:rPr lang="en-GB" sz="2400" dirty="0">
                <a:solidFill>
                  <a:srgbClr val="FF3860"/>
                </a:solidFill>
              </a:rPr>
              <a:t>ly</a:t>
            </a:r>
            <a:r>
              <a:rPr lang="en-GB" sz="2400" dirty="0"/>
              <a:t> </a:t>
            </a:r>
          </a:p>
          <a:p>
            <a:pPr marL="0" indent="0" fontAlgn="t">
              <a:lnSpc>
                <a:spcPct val="100000"/>
              </a:lnSpc>
              <a:buNone/>
            </a:pPr>
            <a:r>
              <a:rPr lang="en-GB" sz="2400" dirty="0"/>
              <a:t>quick</a:t>
            </a:r>
            <a:r>
              <a:rPr lang="en-GB" sz="2400" dirty="0">
                <a:solidFill>
                  <a:srgbClr val="FF3860"/>
                </a:solidFill>
              </a:rPr>
              <a:t>ly</a:t>
            </a:r>
            <a:endParaRPr lang="en-GB" sz="2400" dirty="0"/>
          </a:p>
          <a:p>
            <a:pPr marL="0" indent="0" fontAlgn="t">
              <a:lnSpc>
                <a:spcPct val="100000"/>
              </a:lnSpc>
              <a:buNone/>
            </a:pPr>
            <a:r>
              <a:rPr lang="en-GB" sz="2400" dirty="0"/>
              <a:t>generous</a:t>
            </a:r>
            <a:r>
              <a:rPr lang="en-GB" sz="2400" dirty="0">
                <a:solidFill>
                  <a:srgbClr val="FF3860"/>
                </a:solidFill>
              </a:rPr>
              <a:t>ly</a:t>
            </a:r>
          </a:p>
          <a:p>
            <a:pPr marL="0" indent="0" fontAlgn="t">
              <a:lnSpc>
                <a:spcPct val="100000"/>
              </a:lnSpc>
              <a:buNone/>
            </a:pPr>
            <a:r>
              <a:rPr lang="en-GB" sz="2400" dirty="0"/>
              <a:t>unexpected</a:t>
            </a:r>
            <a:r>
              <a:rPr lang="en-GB" sz="2400" dirty="0">
                <a:solidFill>
                  <a:srgbClr val="FF3860"/>
                </a:solidFill>
              </a:rPr>
              <a:t>ly</a:t>
            </a:r>
          </a:p>
          <a:p>
            <a:pPr marL="0" indent="0" fontAlgn="t">
              <a:lnSpc>
                <a:spcPct val="100000"/>
              </a:lnSpc>
              <a:buNone/>
            </a:pPr>
            <a:r>
              <a:rPr lang="en-GB" sz="2400" dirty="0"/>
              <a:t>gent</a:t>
            </a:r>
            <a:r>
              <a:rPr lang="en-GB" sz="2400" dirty="0">
                <a:solidFill>
                  <a:srgbClr val="FF3860"/>
                </a:solidFill>
              </a:rPr>
              <a:t>ly</a:t>
            </a:r>
            <a:endParaRPr lang="en-GB" sz="2400" dirty="0"/>
          </a:p>
          <a:p>
            <a:pPr marL="0" indent="0" fontAlgn="t">
              <a:lnSpc>
                <a:spcPct val="100000"/>
              </a:lnSpc>
              <a:buNone/>
            </a:pPr>
            <a:r>
              <a:rPr lang="en-GB" sz="2400" dirty="0"/>
              <a:t>curious</a:t>
            </a:r>
            <a:r>
              <a:rPr lang="en-GB" sz="2400" dirty="0">
                <a:solidFill>
                  <a:srgbClr val="FF3860"/>
                </a:solidFill>
              </a:rPr>
              <a:t>ly</a:t>
            </a:r>
            <a:endParaRPr lang="en-GB" sz="2400" dirty="0"/>
          </a:p>
          <a:p>
            <a:pPr marL="0" indent="0" fontAlgn="t">
              <a:lnSpc>
                <a:spcPct val="100000"/>
              </a:lnSpc>
              <a:buNone/>
            </a:pPr>
            <a:r>
              <a:rPr lang="en-GB" sz="2400" dirty="0"/>
              <a:t>furious</a:t>
            </a:r>
            <a:r>
              <a:rPr lang="en-GB" sz="2400" dirty="0">
                <a:solidFill>
                  <a:srgbClr val="FF3860"/>
                </a:solidFill>
              </a:rPr>
              <a:t>ly</a:t>
            </a:r>
            <a:endParaRPr lang="en-GB" sz="2400" dirty="0"/>
          </a:p>
          <a:p>
            <a:pPr marL="0" indent="0" fontAlgn="t">
              <a:lnSpc>
                <a:spcPct val="100000"/>
              </a:lnSpc>
              <a:buNone/>
            </a:pPr>
            <a:r>
              <a:rPr lang="en-GB" sz="2400" dirty="0"/>
              <a:t>serious</a:t>
            </a:r>
            <a:r>
              <a:rPr lang="en-GB" sz="2400" dirty="0">
                <a:solidFill>
                  <a:srgbClr val="FF3860"/>
                </a:solidFill>
              </a:rPr>
              <a:t>ly</a:t>
            </a:r>
            <a:endParaRPr lang="en-GB" sz="2400" dirty="0"/>
          </a:p>
          <a:p>
            <a:pPr marL="0" indent="0" fontAlgn="t">
              <a:lnSpc>
                <a:spcPct val="100000"/>
              </a:lnSpc>
              <a:buNone/>
            </a:pPr>
            <a:r>
              <a:rPr lang="en-GB" sz="2400" dirty="0"/>
              <a:t>victorious</a:t>
            </a:r>
            <a:r>
              <a:rPr lang="en-GB" sz="2400" dirty="0">
                <a:solidFill>
                  <a:srgbClr val="FF3860"/>
                </a:solidFill>
              </a:rPr>
              <a:t>ly</a:t>
            </a:r>
            <a:r>
              <a:rPr lang="en-GB" sz="2400" dirty="0"/>
              <a:t> </a:t>
            </a:r>
          </a:p>
          <a:p>
            <a:pPr marL="0" indent="0" fontAlgn="t">
              <a:lnSpc>
                <a:spcPct val="100000"/>
              </a:lnSpc>
              <a:buNone/>
            </a:pPr>
            <a:r>
              <a:rPr lang="en-GB" sz="2400" dirty="0"/>
              <a:t>courteous</a:t>
            </a:r>
            <a:r>
              <a:rPr lang="en-GB" sz="2400" dirty="0">
                <a:solidFill>
                  <a:srgbClr val="FF3860"/>
                </a:solidFill>
              </a:rPr>
              <a:t>ly</a:t>
            </a:r>
            <a:endParaRPr lang="en-GB" sz="2400" dirty="0"/>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707886"/>
          </a:xfrm>
          <a:prstGeom prst="rect">
            <a:avLst/>
          </a:prstGeom>
          <a:noFill/>
        </p:spPr>
        <p:txBody>
          <a:bodyPr wrap="square" rtlCol="0">
            <a:spAutoFit/>
          </a:bodyPr>
          <a:lstStyle/>
          <a:p>
            <a:r>
              <a:rPr lang="en-GB" sz="2000" dirty="0">
                <a:latin typeface="OpenDyslexicAlta" pitchFamily="2" charset="77"/>
              </a:rPr>
              <a:t>Change the words below in to adverbs by adding ‘ly’ and then complete the sentences using the correct word.</a:t>
            </a:r>
          </a:p>
        </p:txBody>
      </p:sp>
      <p:sp>
        <p:nvSpPr>
          <p:cNvPr id="5" name="TextBox 4">
            <a:extLst>
              <a:ext uri="{FF2B5EF4-FFF2-40B4-BE49-F238E27FC236}">
                <a16:creationId xmlns:a16="http://schemas.microsoft.com/office/drawing/2014/main" id="{20DBCADA-3D7D-4AE0-9C0A-C99D4D6AD45F}"/>
              </a:ext>
            </a:extLst>
          </p:cNvPr>
          <p:cNvSpPr txBox="1"/>
          <p:nvPr/>
        </p:nvSpPr>
        <p:spPr>
          <a:xfrm>
            <a:off x="3587261" y="1242063"/>
            <a:ext cx="7999313" cy="5024645"/>
          </a:xfrm>
          <a:prstGeom prst="rect">
            <a:avLst/>
          </a:prstGeom>
          <a:noFill/>
          <a:ln>
            <a:noFill/>
          </a:ln>
        </p:spPr>
        <p:txBody>
          <a:bodyPr wrap="square" rtlCol="0">
            <a:spAutoFit/>
          </a:bodyPr>
          <a:lstStyle/>
          <a:p>
            <a:pPr>
              <a:lnSpc>
                <a:spcPct val="150000"/>
              </a:lnSpc>
            </a:pPr>
            <a:r>
              <a:rPr lang="en-GB" dirty="0">
                <a:latin typeface="OpenDyslexicAlta" pitchFamily="2" charset="77"/>
              </a:rPr>
              <a:t>The cheetah ran _</a:t>
            </a:r>
            <a:r>
              <a:rPr lang="en-GB" dirty="0">
                <a:solidFill>
                  <a:srgbClr val="FF3860"/>
                </a:solidFill>
                <a:latin typeface="OpenDyslexicAlta" pitchFamily="2" charset="77"/>
              </a:rPr>
              <a:t>quickly</a:t>
            </a:r>
            <a:r>
              <a:rPr lang="en-GB" dirty="0">
                <a:latin typeface="OpenDyslexicAlta" pitchFamily="2" charset="77"/>
              </a:rPr>
              <a:t>_ across the dusty land.</a:t>
            </a:r>
            <a:br>
              <a:rPr lang="en-GB" dirty="0">
                <a:latin typeface="OpenDyslexicAlta" pitchFamily="2" charset="77"/>
              </a:rPr>
            </a:br>
            <a:endParaRPr lang="en-GB" dirty="0">
              <a:latin typeface="OpenDyslexicAlta" pitchFamily="2" charset="77"/>
            </a:endParaRPr>
          </a:p>
          <a:p>
            <a:pPr>
              <a:lnSpc>
                <a:spcPct val="150000"/>
              </a:lnSpc>
            </a:pPr>
            <a:r>
              <a:rPr lang="en-GB" dirty="0">
                <a:latin typeface="OpenDyslexicAlta" pitchFamily="2" charset="77"/>
              </a:rPr>
              <a:t>Tommy _</a:t>
            </a:r>
            <a:r>
              <a:rPr lang="en-GB" dirty="0">
                <a:solidFill>
                  <a:srgbClr val="FF3860"/>
                </a:solidFill>
                <a:latin typeface="OpenDyslexicAlta" pitchFamily="2" charset="77"/>
              </a:rPr>
              <a:t>generously</a:t>
            </a:r>
            <a:r>
              <a:rPr lang="en-GB" dirty="0">
                <a:latin typeface="OpenDyslexicAlta" pitchFamily="2" charset="77"/>
              </a:rPr>
              <a:t>_ shared his sweets with his sister.</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_</a:t>
            </a:r>
            <a:r>
              <a:rPr lang="en-GB" dirty="0">
                <a:solidFill>
                  <a:srgbClr val="FF3860"/>
                </a:solidFill>
                <a:latin typeface="OpenDyslexicAlta" pitchFamily="2" charset="77"/>
              </a:rPr>
              <a:t> reluctantly </a:t>
            </a:r>
            <a:r>
              <a:rPr lang="en-GB" dirty="0">
                <a:latin typeface="OpenDyslexicAlta" pitchFamily="2" charset="77"/>
              </a:rPr>
              <a:t>_, the boy peered in to the dark cupboard.</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Alfie stroked his new puppy very _</a:t>
            </a:r>
            <a:r>
              <a:rPr lang="en-GB" dirty="0">
                <a:solidFill>
                  <a:srgbClr val="FF3860"/>
                </a:solidFill>
                <a:latin typeface="OpenDyslexicAlta" pitchFamily="2" charset="77"/>
              </a:rPr>
              <a:t>gently</a:t>
            </a:r>
            <a:r>
              <a:rPr lang="en-GB" dirty="0">
                <a:latin typeface="OpenDyslexicAlta" pitchFamily="2" charset="77"/>
              </a:rPr>
              <a:t>_.</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They had won the final match, _</a:t>
            </a:r>
            <a:r>
              <a:rPr lang="en-GB" dirty="0">
                <a:solidFill>
                  <a:srgbClr val="FF3860"/>
                </a:solidFill>
                <a:latin typeface="OpenDyslexicAlta" pitchFamily="2" charset="77"/>
              </a:rPr>
              <a:t>victoriously</a:t>
            </a:r>
            <a:r>
              <a:rPr lang="en-GB" dirty="0">
                <a:latin typeface="OpenDyslexicAlta" pitchFamily="2" charset="77"/>
              </a:rPr>
              <a:t>_ the team lifted the cup above their heads!</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 girl was _</a:t>
            </a:r>
            <a:r>
              <a:rPr lang="en-GB" dirty="0">
                <a:solidFill>
                  <a:srgbClr val="FF3860"/>
                </a:solidFill>
                <a:latin typeface="OpenDyslexicAlta" pitchFamily="2" charset="77"/>
              </a:rPr>
              <a:t>seriously</a:t>
            </a:r>
            <a:r>
              <a:rPr lang="en-GB" dirty="0">
                <a:latin typeface="OpenDyslexicAlta" pitchFamily="2" charset="77"/>
              </a:rPr>
              <a:t>_  injured when she fell off her bike. </a:t>
            </a:r>
          </a:p>
        </p:txBody>
      </p:sp>
      <p:sp>
        <p:nvSpPr>
          <p:cNvPr id="2" name="TextBox 1">
            <a:extLst>
              <a:ext uri="{FF2B5EF4-FFF2-40B4-BE49-F238E27FC236}">
                <a16:creationId xmlns:a16="http://schemas.microsoft.com/office/drawing/2014/main" id="{0FAEF51F-5E28-F646-8291-262A2E14DCDF}"/>
              </a:ext>
            </a:extLst>
          </p:cNvPr>
          <p:cNvSpPr txBox="1"/>
          <p:nvPr/>
        </p:nvSpPr>
        <p:spPr>
          <a:xfrm>
            <a:off x="486137" y="999288"/>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75497227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725956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999798727"/>
                    </a:ext>
                  </a:extLst>
                </a:gridCol>
                <a:gridCol w="1858433">
                  <a:extLst>
                    <a:ext uri="{9D8B030D-6E8A-4147-A177-3AD203B41FA5}">
                      <a16:colId xmlns:a16="http://schemas.microsoft.com/office/drawing/2014/main" val="39460304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reluctantly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quickly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generously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unexpectedly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curiously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furiously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victoriously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courteously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5400667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create adverbs of manner.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adverbs describe how the verb is occurring.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66071516"/>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reluctantly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quickly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generously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unexpectedly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curiously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furiously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seriously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victoriously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courteously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712310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create adverbs of manner.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adverbs describe how the verb is occurring.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491524" y="2111826"/>
          <a:ext cx="8128000" cy="4517570"/>
        </p:xfrm>
        <a:graphic>
          <a:graphicData uri="http://schemas.openxmlformats.org/drawingml/2006/table">
            <a:tbl>
              <a:tblPr>
                <a:tableStyleId>{616DA210-FB5B-4158-B5E0-FEB733F419BA}</a:tableStyleId>
              </a:tblPr>
              <a:tblGrid>
                <a:gridCol w="8128000">
                  <a:extLst>
                    <a:ext uri="{9D8B030D-6E8A-4147-A177-3AD203B41FA5}">
                      <a16:colId xmlns:a16="http://schemas.microsoft.com/office/drawing/2014/main" val="20000"/>
                    </a:ext>
                  </a:extLst>
                </a:gridCol>
              </a:tblGrid>
              <a:tr h="451757">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bl>
          </a:graphicData>
        </a:graphic>
      </p:graphicFrame>
      <p:sp>
        <p:nvSpPr>
          <p:cNvPr id="6" name="TextBox 5"/>
          <p:cNvSpPr txBox="1"/>
          <p:nvPr/>
        </p:nvSpPr>
        <p:spPr>
          <a:xfrm>
            <a:off x="3491524" y="1396998"/>
            <a:ext cx="8128000" cy="584775"/>
          </a:xfrm>
          <a:prstGeom prst="rect">
            <a:avLst/>
          </a:prstGeom>
          <a:solidFill>
            <a:srgbClr val="FF7E79"/>
          </a:solidFill>
        </p:spPr>
        <p:txBody>
          <a:bodyPr wrap="square" rtlCol="0">
            <a:spAutoFit/>
          </a:bodyPr>
          <a:lstStyle/>
          <a:p>
            <a:pPr algn="ctr"/>
            <a:r>
              <a:rPr lang="en-GB" sz="1600" dirty="0">
                <a:latin typeface="OpenDyslexicAlta" pitchFamily="2" charset="77"/>
                <a:ea typeface="OpenDyslexic" charset="0"/>
                <a:cs typeface="OpenDyslexic" charset="0"/>
              </a:rPr>
              <a:t>Choose five of these sentences to use in a sentence.  </a:t>
            </a:r>
          </a:p>
          <a:p>
            <a:pPr algn="ctr"/>
            <a:r>
              <a:rPr lang="en-GB" sz="1600" dirty="0">
                <a:latin typeface="OpenDyslexicAlta" pitchFamily="2" charset="77"/>
                <a:ea typeface="OpenDyslexic" charset="0"/>
                <a:cs typeface="OpenDyslexic" charset="0"/>
              </a:rPr>
              <a:t>Make it trickier by starting your sentence with the spelling word. </a:t>
            </a:r>
          </a:p>
        </p:txBody>
      </p:sp>
    </p:spTree>
    <p:extLst>
      <p:ext uri="{BB962C8B-B14F-4D97-AF65-F5344CB8AC3E}">
        <p14:creationId xmlns:p14="http://schemas.microsoft.com/office/powerpoint/2010/main" val="1199505647"/>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24</a:t>
            </a:r>
          </a:p>
        </p:txBody>
      </p:sp>
    </p:spTree>
    <p:extLst>
      <p:ext uri="{BB962C8B-B14F-4D97-AF65-F5344CB8AC3E}">
        <p14:creationId xmlns:p14="http://schemas.microsoft.com/office/powerpoint/2010/main" val="3078205811"/>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a:p>
            <a:pPr>
              <a:lnSpc>
                <a:spcPct val="100000"/>
              </a:lnSpc>
              <a:spcBef>
                <a:spcPts val="0"/>
              </a:spcBef>
              <a:defRPr/>
            </a:pPr>
            <a:endParaRPr lang="en-GB" b="1" dirty="0">
              <a:solidFill>
                <a:srgbClr val="FF386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group</a:t>
            </a:r>
          </a:p>
          <a:p>
            <a:pPr fontAlgn="t">
              <a:lnSpc>
                <a:spcPct val="100000"/>
              </a:lnSpc>
              <a:spcAft>
                <a:spcPts val="200"/>
              </a:spcAft>
            </a:pPr>
            <a:r>
              <a:rPr lang="en-GB" sz="2000" dirty="0"/>
              <a:t>height</a:t>
            </a:r>
          </a:p>
          <a:p>
            <a:pPr fontAlgn="t">
              <a:lnSpc>
                <a:spcPct val="100000"/>
              </a:lnSpc>
              <a:spcAft>
                <a:spcPts val="200"/>
              </a:spcAft>
            </a:pPr>
            <a:r>
              <a:rPr lang="en-GB" sz="2000" dirty="0"/>
              <a:t>particular</a:t>
            </a:r>
          </a:p>
          <a:p>
            <a:pPr fontAlgn="t">
              <a:lnSpc>
                <a:spcPct val="100000"/>
              </a:lnSpc>
              <a:spcAft>
                <a:spcPts val="200"/>
              </a:spcAft>
            </a:pPr>
            <a:r>
              <a:rPr lang="en-GB" sz="2000" dirty="0"/>
              <a:t>potatoes</a:t>
            </a:r>
          </a:p>
          <a:p>
            <a:pPr fontAlgn="t">
              <a:lnSpc>
                <a:spcPct val="100000"/>
              </a:lnSpc>
              <a:spcAft>
                <a:spcPts val="200"/>
              </a:spcAft>
            </a:pPr>
            <a:r>
              <a:rPr lang="en-GB" sz="2000" dirty="0"/>
              <a:t>separate</a:t>
            </a:r>
          </a:p>
          <a:p>
            <a:pPr fontAlgn="t">
              <a:lnSpc>
                <a:spcPct val="100000"/>
              </a:lnSpc>
              <a:spcAft>
                <a:spcPts val="200"/>
              </a:spcAft>
            </a:pPr>
            <a:r>
              <a:rPr lang="en-GB" sz="2000" dirty="0"/>
              <a:t>surprise</a:t>
            </a:r>
          </a:p>
          <a:p>
            <a:pPr fontAlgn="t">
              <a:lnSpc>
                <a:spcPct val="100000"/>
              </a:lnSpc>
              <a:spcAft>
                <a:spcPts val="200"/>
              </a:spcAft>
            </a:pPr>
            <a:r>
              <a:rPr lang="en-GB" sz="2000" dirty="0"/>
              <a:t>through</a:t>
            </a:r>
          </a:p>
          <a:p>
            <a:pPr fontAlgn="t">
              <a:lnSpc>
                <a:spcPct val="100000"/>
              </a:lnSpc>
              <a:spcAft>
                <a:spcPts val="200"/>
              </a:spcAft>
            </a:pPr>
            <a:r>
              <a:rPr lang="en-GB" sz="2000" dirty="0"/>
              <a:t>various</a:t>
            </a:r>
          </a:p>
          <a:p>
            <a:pPr fontAlgn="t">
              <a:lnSpc>
                <a:spcPct val="100000"/>
              </a:lnSpc>
              <a:spcAft>
                <a:spcPts val="200"/>
              </a:spcAft>
            </a:pPr>
            <a:r>
              <a:rPr lang="en-GB" sz="2000" dirty="0"/>
              <a:t>though</a:t>
            </a:r>
          </a:p>
          <a:p>
            <a:pPr fontAlgn="t">
              <a:lnSpc>
                <a:spcPct val="100000"/>
              </a:lnSpc>
              <a:spcAft>
                <a:spcPts val="200"/>
              </a:spcAft>
            </a:pPr>
            <a:r>
              <a:rPr lang="en-GB" sz="2000" dirty="0"/>
              <a:t>woman</a:t>
            </a:r>
          </a:p>
          <a:p>
            <a:endParaRPr lang="en-GB" dirty="0"/>
          </a:p>
        </p:txBody>
      </p:sp>
      <p:sp>
        <p:nvSpPr>
          <p:cNvPr id="6" name="Rectangle 5"/>
          <p:cNvSpPr/>
          <p:nvPr/>
        </p:nvSpPr>
        <p:spPr>
          <a:xfrm>
            <a:off x="3467100" y="1395003"/>
            <a:ext cx="8216900"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289674802"/>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70440551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85406828"/>
                    </a:ext>
                  </a:extLst>
                </a:gridCol>
                <a:gridCol w="1858433">
                  <a:extLst>
                    <a:ext uri="{9D8B030D-6E8A-4147-A177-3AD203B41FA5}">
                      <a16:colId xmlns:a16="http://schemas.microsoft.com/office/drawing/2014/main" val="429352367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105724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62414740"/>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3157900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373050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2"/>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5"/>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10"/>
                  </a:ext>
                </a:extLst>
              </a:tr>
            </a:tbl>
          </a:graphicData>
        </a:graphic>
      </p:graphicFrame>
      <p:sp>
        <p:nvSpPr>
          <p:cNvPr id="8" name="TextBox 7"/>
          <p:cNvSpPr txBox="1"/>
          <p:nvPr/>
        </p:nvSpPr>
        <p:spPr>
          <a:xfrm>
            <a:off x="7517108" y="5762718"/>
            <a:ext cx="308065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144228771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6761883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177242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212790225"/>
              </p:ext>
            </p:extLst>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2"/>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5"/>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10"/>
                  </a:ext>
                </a:extLst>
              </a:tr>
            </a:tbl>
          </a:graphicData>
        </a:graphic>
      </p:graphicFrame>
      <p:sp>
        <p:nvSpPr>
          <p:cNvPr id="8" name="TextBox 7"/>
          <p:cNvSpPr txBox="1"/>
          <p:nvPr/>
        </p:nvSpPr>
        <p:spPr>
          <a:xfrm>
            <a:off x="7517108" y="5762718"/>
            <a:ext cx="308065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29436515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Homophones </a:t>
            </a:r>
            <a:r>
              <a:rPr lang="mr-IN" dirty="0"/>
              <a:t>–</a:t>
            </a:r>
            <a:r>
              <a:rPr lang="en-GB" dirty="0"/>
              <a:t> words which have the same pronunciation </a:t>
            </a:r>
          </a:p>
          <a:p>
            <a:pPr>
              <a:lnSpc>
                <a:spcPct val="100000"/>
              </a:lnSpc>
              <a:spcBef>
                <a:spcPts val="0"/>
              </a:spcBef>
              <a:defRPr/>
            </a:pPr>
            <a:r>
              <a:rPr lang="en-GB" dirty="0"/>
              <a:t>but different meanings and/or spellings.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25</a:t>
            </a:r>
          </a:p>
        </p:txBody>
      </p:sp>
    </p:spTree>
    <p:extLst>
      <p:ext uri="{BB962C8B-B14F-4D97-AF65-F5344CB8AC3E}">
        <p14:creationId xmlns:p14="http://schemas.microsoft.com/office/powerpoint/2010/main" val="3528577743"/>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Homophones </a:t>
            </a:r>
            <a:r>
              <a:rPr lang="mr-IN" dirty="0"/>
              <a:t>–</a:t>
            </a:r>
            <a:r>
              <a:rPr lang="en-GB" dirty="0"/>
              <a:t> words which have the same pronunciation but different meanings and/or spellings.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scene</a:t>
            </a:r>
          </a:p>
          <a:p>
            <a:pPr fontAlgn="t">
              <a:lnSpc>
                <a:spcPct val="100000"/>
              </a:lnSpc>
              <a:spcAft>
                <a:spcPts val="200"/>
              </a:spcAft>
            </a:pPr>
            <a:r>
              <a:rPr lang="en-GB" sz="2000" dirty="0"/>
              <a:t>seen</a:t>
            </a:r>
          </a:p>
          <a:p>
            <a:pPr fontAlgn="t">
              <a:lnSpc>
                <a:spcPct val="100000"/>
              </a:lnSpc>
              <a:spcAft>
                <a:spcPts val="200"/>
              </a:spcAft>
            </a:pPr>
            <a:r>
              <a:rPr lang="en-GB" sz="2000" dirty="0"/>
              <a:t>whose</a:t>
            </a:r>
          </a:p>
          <a:p>
            <a:pPr fontAlgn="t">
              <a:lnSpc>
                <a:spcPct val="100000"/>
              </a:lnSpc>
              <a:spcAft>
                <a:spcPts val="200"/>
              </a:spcAft>
            </a:pPr>
            <a:r>
              <a:rPr lang="en-GB" sz="2000" dirty="0"/>
              <a:t>who’s</a:t>
            </a:r>
          </a:p>
          <a:p>
            <a:pPr fontAlgn="t">
              <a:lnSpc>
                <a:spcPct val="100000"/>
              </a:lnSpc>
              <a:spcAft>
                <a:spcPts val="200"/>
              </a:spcAft>
            </a:pPr>
            <a:r>
              <a:rPr lang="en-GB" sz="2000" dirty="0"/>
              <a:t>affect</a:t>
            </a:r>
          </a:p>
          <a:p>
            <a:pPr fontAlgn="t">
              <a:lnSpc>
                <a:spcPct val="100000"/>
              </a:lnSpc>
              <a:spcAft>
                <a:spcPts val="200"/>
              </a:spcAft>
            </a:pPr>
            <a:r>
              <a:rPr lang="en-GB" sz="2000" dirty="0"/>
              <a:t>effect</a:t>
            </a:r>
          </a:p>
          <a:p>
            <a:pPr fontAlgn="t">
              <a:lnSpc>
                <a:spcPct val="100000"/>
              </a:lnSpc>
              <a:spcAft>
                <a:spcPts val="200"/>
              </a:spcAft>
            </a:pPr>
            <a:r>
              <a:rPr lang="en-GB" sz="2000" dirty="0"/>
              <a:t>here</a:t>
            </a:r>
          </a:p>
          <a:p>
            <a:pPr fontAlgn="t">
              <a:lnSpc>
                <a:spcPct val="100000"/>
              </a:lnSpc>
              <a:spcAft>
                <a:spcPts val="200"/>
              </a:spcAft>
            </a:pPr>
            <a:r>
              <a:rPr lang="en-GB" sz="2000" dirty="0"/>
              <a:t>hear</a:t>
            </a:r>
          </a:p>
          <a:p>
            <a:pPr fontAlgn="t">
              <a:lnSpc>
                <a:spcPct val="100000"/>
              </a:lnSpc>
              <a:spcAft>
                <a:spcPts val="200"/>
              </a:spcAft>
            </a:pPr>
            <a:r>
              <a:rPr lang="en-GB" sz="2000" dirty="0"/>
              <a:t>heel</a:t>
            </a:r>
          </a:p>
          <a:p>
            <a:pPr fontAlgn="t">
              <a:lnSpc>
                <a:spcPct val="100000"/>
              </a:lnSpc>
              <a:spcAft>
                <a:spcPts val="200"/>
              </a:spcAft>
            </a:pPr>
            <a:r>
              <a:rPr lang="en-GB" sz="2000" dirty="0"/>
              <a:t>heal</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91720976"/>
              </p:ext>
            </p:extLst>
          </p:nvPr>
        </p:nvGraphicFramePr>
        <p:xfrm>
          <a:off x="3429000" y="1311275"/>
          <a:ext cx="8545882" cy="5268593"/>
        </p:xfrm>
        <a:graphic>
          <a:graphicData uri="http://schemas.openxmlformats.org/drawingml/2006/table">
            <a:tbl>
              <a:tblPr firstRow="1" bandRow="1">
                <a:tableStyleId>{5940675A-B579-460E-94D1-54222C63F5DA}</a:tableStyleId>
              </a:tblPr>
              <a:tblGrid>
                <a:gridCol w="1607975">
                  <a:extLst>
                    <a:ext uri="{9D8B030D-6E8A-4147-A177-3AD203B41FA5}">
                      <a16:colId xmlns:a16="http://schemas.microsoft.com/office/drawing/2014/main" val="20000"/>
                    </a:ext>
                  </a:extLst>
                </a:gridCol>
                <a:gridCol w="6937907">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Can the children remember what the word homophone means?</a:t>
                      </a:r>
                      <a:r>
                        <a:rPr lang="en-GB" sz="1600" b="0" i="0" baseline="0" dirty="0">
                          <a:latin typeface="Muli" pitchFamily="2" charset="77"/>
                        </a:rPr>
                        <a:t> Can they think of any examples?  Define them as words which have the same pronunciation but different meanings and/or spellings.   Remind them how near homophones have slightly different pronunciations. </a:t>
                      </a:r>
                      <a:endParaRPr lang="en-GB" sz="16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PowerPoint, display each example on the whiteboard. Ask the children to write down the word that they think goes in each gap.</a:t>
                      </a:r>
                    </a:p>
                    <a:p>
                      <a:endParaRPr lang="en-GB" sz="1600" b="0" i="0" baseline="0" dirty="0">
                        <a:latin typeface="Muli" pitchFamily="2" charset="77"/>
                      </a:endParaRPr>
                    </a:p>
                    <a:p>
                      <a:r>
                        <a:rPr lang="en-GB" sz="1600" b="0" i="0" baseline="0" dirty="0">
                          <a:latin typeface="Muli" pitchFamily="2" charset="77"/>
                        </a:rPr>
                        <a:t>After each example ask the children to share their responses and discuss any errors or misconceptions. </a:t>
                      </a:r>
                      <a:br>
                        <a:rPr lang="en-GB" sz="1600" b="0" i="0" baseline="0" dirty="0">
                          <a:latin typeface="Muli" pitchFamily="2" charset="77"/>
                        </a:rPr>
                      </a:br>
                      <a:endParaRPr lang="en-GB" sz="1600" b="0" i="0" baseline="0" dirty="0">
                        <a:latin typeface="Muli" pitchFamily="2" charset="77"/>
                      </a:endParaRPr>
                    </a:p>
                    <a:p>
                      <a:r>
                        <a:rPr lang="en-GB" sz="16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In</a:t>
                      </a:r>
                      <a:r>
                        <a:rPr lang="en-GB" sz="1600" b="0" i="0" baseline="0" dirty="0">
                          <a:latin typeface="Muli" pitchFamily="2" charset="77"/>
                        </a:rPr>
                        <a:t> small groups.  One child writes a sentence with one of this week’s spellings missing. E.g. We travelled to France by ________.</a:t>
                      </a:r>
                    </a:p>
                    <a:p>
                      <a:endParaRPr lang="en-GB" sz="1600" b="0" i="0" baseline="0" dirty="0">
                        <a:latin typeface="Muli" pitchFamily="2" charset="77"/>
                      </a:endParaRPr>
                    </a:p>
                    <a:p>
                      <a:r>
                        <a:rPr lang="en-GB" sz="16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6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99542966"/>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so noisy, the boy struggled to ______ what his mum said.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here           hear</a:t>
            </a:r>
          </a:p>
        </p:txBody>
      </p:sp>
    </p:spTree>
    <p:extLst>
      <p:ext uri="{BB962C8B-B14F-4D97-AF65-F5344CB8AC3E}">
        <p14:creationId xmlns:p14="http://schemas.microsoft.com/office/powerpoint/2010/main" val="243701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so noisy, the boy struggled to </a:t>
            </a:r>
            <a:r>
              <a:rPr lang="en-GB" u="sng" dirty="0">
                <a:solidFill>
                  <a:srgbClr val="FF3860"/>
                </a:solidFill>
              </a:rPr>
              <a:t>hear</a:t>
            </a:r>
            <a:r>
              <a:rPr lang="en-GB" dirty="0"/>
              <a:t> what his mum said.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here           </a:t>
            </a:r>
            <a:r>
              <a:rPr lang="en-GB" sz="4200" dirty="0">
                <a:solidFill>
                  <a:srgbClr val="FF3860"/>
                </a:solidFill>
              </a:rPr>
              <a:t>hear</a:t>
            </a:r>
          </a:p>
        </p:txBody>
      </p:sp>
      <p:sp>
        <p:nvSpPr>
          <p:cNvPr id="3" name="TextBox 2">
            <a:extLst>
              <a:ext uri="{FF2B5EF4-FFF2-40B4-BE49-F238E27FC236}">
                <a16:creationId xmlns:a16="http://schemas.microsoft.com/office/drawing/2014/main" id="{1087F76E-7642-5F4D-A5C5-90C20AF411E6}"/>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4609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200" y="1544659"/>
            <a:ext cx="10515600" cy="1325563"/>
          </a:xfrm>
        </p:spPr>
        <p:txBody>
          <a:bodyPr>
            <a:normAutofit fontScale="90000"/>
          </a:bodyPr>
          <a:lstStyle/>
          <a:p>
            <a:r>
              <a:rPr lang="en-GB" dirty="0"/>
              <a:t>The teacher had lost the whiteboard rubber, she asked if anyone had _______ it.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seen           scene</a:t>
            </a:r>
          </a:p>
        </p:txBody>
      </p:sp>
    </p:spTree>
    <p:extLst>
      <p:ext uri="{BB962C8B-B14F-4D97-AF65-F5344CB8AC3E}">
        <p14:creationId xmlns:p14="http://schemas.microsoft.com/office/powerpoint/2010/main" val="624646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200" y="1544659"/>
            <a:ext cx="10515600" cy="1325563"/>
          </a:xfrm>
        </p:spPr>
        <p:txBody>
          <a:bodyPr>
            <a:normAutofit fontScale="90000"/>
          </a:bodyPr>
          <a:lstStyle/>
          <a:p>
            <a:r>
              <a:rPr lang="en-GB" dirty="0"/>
              <a:t>The teacher had lost the whiteboard rubber, she asked if anyone had</a:t>
            </a:r>
            <a:br>
              <a:rPr lang="en-GB" dirty="0"/>
            </a:br>
            <a:r>
              <a:rPr lang="en-GB" dirty="0"/>
              <a:t> </a:t>
            </a:r>
            <a:r>
              <a:rPr lang="en-GB" u="sng" dirty="0">
                <a:solidFill>
                  <a:srgbClr val="FF3860"/>
                </a:solidFill>
              </a:rPr>
              <a:t>seen</a:t>
            </a:r>
            <a:r>
              <a:rPr lang="en-GB" dirty="0"/>
              <a:t> it.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seen </a:t>
            </a:r>
            <a:r>
              <a:rPr lang="en-GB" sz="4200" dirty="0"/>
              <a:t>          scene</a:t>
            </a:r>
          </a:p>
        </p:txBody>
      </p:sp>
      <p:sp>
        <p:nvSpPr>
          <p:cNvPr id="4" name="TextBox 3">
            <a:extLst>
              <a:ext uri="{FF2B5EF4-FFF2-40B4-BE49-F238E27FC236}">
                <a16:creationId xmlns:a16="http://schemas.microsoft.com/office/drawing/2014/main" id="{55974759-8CB6-9C4D-9569-6C332D12A664}"/>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358495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_______ are these trainers?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whose</a:t>
            </a:r>
            <a:r>
              <a:rPr lang="en-GB" sz="4200" dirty="0"/>
              <a:t>           who’s</a:t>
            </a:r>
          </a:p>
        </p:txBody>
      </p:sp>
    </p:spTree>
    <p:extLst>
      <p:ext uri="{BB962C8B-B14F-4D97-AF65-F5344CB8AC3E}">
        <p14:creationId xmlns:p14="http://schemas.microsoft.com/office/powerpoint/2010/main" val="272127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u="sng" dirty="0">
                <a:solidFill>
                  <a:srgbClr val="FF3860"/>
                </a:solidFill>
              </a:rPr>
              <a:t>whose</a:t>
            </a:r>
            <a:r>
              <a:rPr lang="en-GB" dirty="0"/>
              <a:t> are these trainers?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rgbClr val="FF3860"/>
                </a:solidFill>
              </a:rPr>
              <a:t>whose</a:t>
            </a:r>
            <a:r>
              <a:rPr lang="en-GB" sz="4200" dirty="0">
                <a:solidFill>
                  <a:srgbClr val="FF3860"/>
                </a:solidFill>
              </a:rPr>
              <a:t> </a:t>
            </a:r>
            <a:r>
              <a:rPr lang="en-GB" sz="4200" dirty="0"/>
              <a:t>          who’s</a:t>
            </a:r>
          </a:p>
        </p:txBody>
      </p:sp>
      <p:sp>
        <p:nvSpPr>
          <p:cNvPr id="4" name="TextBox 3">
            <a:extLst>
              <a:ext uri="{FF2B5EF4-FFF2-40B4-BE49-F238E27FC236}">
                <a16:creationId xmlns:a16="http://schemas.microsoft.com/office/drawing/2014/main" id="{F9BC24F7-0CF5-8D49-BEE0-11483F69E628}"/>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25154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At last her broken arm had begun to ______!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heel</a:t>
            </a:r>
            <a:r>
              <a:rPr lang="en-GB" sz="4200" dirty="0"/>
              <a:t>           heal</a:t>
            </a:r>
          </a:p>
        </p:txBody>
      </p:sp>
    </p:spTree>
    <p:extLst>
      <p:ext uri="{BB962C8B-B14F-4D97-AF65-F5344CB8AC3E}">
        <p14:creationId xmlns:p14="http://schemas.microsoft.com/office/powerpoint/2010/main" val="10182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At last her broken arm had begun to </a:t>
            </a:r>
            <a:r>
              <a:rPr lang="en-GB" u="sng" dirty="0">
                <a:solidFill>
                  <a:srgbClr val="FF3860"/>
                </a:solidFill>
              </a:rPr>
              <a:t> heal </a:t>
            </a:r>
            <a:r>
              <a:rPr lang="en-GB" dirty="0"/>
              <a: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chemeClr val="tx1"/>
                </a:solidFill>
              </a:rPr>
              <a:t>heel</a:t>
            </a:r>
            <a:r>
              <a:rPr lang="en-GB" sz="4200" dirty="0">
                <a:solidFill>
                  <a:schemeClr val="tx1"/>
                </a:solidFill>
              </a:rPr>
              <a:t> </a:t>
            </a:r>
            <a:r>
              <a:rPr lang="en-GB" sz="4200" dirty="0"/>
              <a:t>          </a:t>
            </a:r>
            <a:r>
              <a:rPr lang="en-GB" sz="4200" dirty="0">
                <a:solidFill>
                  <a:srgbClr val="FF3860"/>
                </a:solidFill>
              </a:rPr>
              <a:t>heal</a:t>
            </a:r>
          </a:p>
        </p:txBody>
      </p:sp>
      <p:sp>
        <p:nvSpPr>
          <p:cNvPr id="4" name="TextBox 3">
            <a:extLst>
              <a:ext uri="{FF2B5EF4-FFF2-40B4-BE49-F238E27FC236}">
                <a16:creationId xmlns:a16="http://schemas.microsoft.com/office/drawing/2014/main" id="{8555814D-602E-1E4F-B36A-B861EB9762D5}"/>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62651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_______ of plastic on the environment is devastating.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effect</a:t>
            </a:r>
            <a:r>
              <a:rPr lang="en-GB" sz="4200" dirty="0"/>
              <a:t>           affect</a:t>
            </a:r>
          </a:p>
        </p:txBody>
      </p:sp>
    </p:spTree>
    <p:extLst>
      <p:ext uri="{BB962C8B-B14F-4D97-AF65-F5344CB8AC3E}">
        <p14:creationId xmlns:p14="http://schemas.microsoft.com/office/powerpoint/2010/main" val="962572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a:t>
            </a:r>
            <a:r>
              <a:rPr lang="en-GB" u="sng" dirty="0">
                <a:solidFill>
                  <a:srgbClr val="FF3860"/>
                </a:solidFill>
              </a:rPr>
              <a:t>effect</a:t>
            </a:r>
            <a:r>
              <a:rPr lang="en-GB" dirty="0"/>
              <a:t> of plastic on the environment is devastating.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rgbClr val="FF3860"/>
                </a:solidFill>
              </a:rPr>
              <a:t>effect</a:t>
            </a:r>
            <a:r>
              <a:rPr lang="en-GB" sz="4200" dirty="0">
                <a:solidFill>
                  <a:srgbClr val="FF3860"/>
                </a:solidFill>
              </a:rPr>
              <a:t> </a:t>
            </a:r>
            <a:r>
              <a:rPr lang="en-GB" sz="4200" dirty="0"/>
              <a:t>          affect</a:t>
            </a:r>
          </a:p>
        </p:txBody>
      </p:sp>
      <p:sp>
        <p:nvSpPr>
          <p:cNvPr id="4" name="TextBox 3">
            <a:extLst>
              <a:ext uri="{FF2B5EF4-FFF2-40B4-BE49-F238E27FC236}">
                <a16:creationId xmlns:a16="http://schemas.microsoft.com/office/drawing/2014/main" id="{E4FBDF9C-EF3E-B648-A349-884CB24ABCDC}"/>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594644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7203902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372360496"/>
                    </a:ext>
                  </a:extLst>
                </a:gridCol>
                <a:gridCol w="1858433">
                  <a:extLst>
                    <a:ext uri="{9D8B030D-6E8A-4147-A177-3AD203B41FA5}">
                      <a16:colId xmlns:a16="http://schemas.microsoft.com/office/drawing/2014/main" val="46128092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5865854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724973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2374850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216061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3712028" y="2659078"/>
            <a:ext cx="8479972" cy="3970318"/>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opening of the story set the ____________ for the reader.</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“_________ socks are these?” asked the teacher.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medicine had an immediate _________.</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It was difficult to _______ over the noise in the playground.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Daniel hurt his ________ playing football in the park. </a:t>
            </a:r>
          </a:p>
          <a:p>
            <a:pPr>
              <a:defRPr/>
            </a:pPr>
            <a:endParaRPr lang="en-GB" dirty="0">
              <a:latin typeface="OpenDyslexicAlta" pitchFamily="2" charset="77"/>
              <a:ea typeface="OpenDyslexic" charset="0"/>
              <a:cs typeface="OpenDyslexic" charset="0"/>
            </a:endParaRPr>
          </a:p>
        </p:txBody>
      </p:sp>
      <p:sp>
        <p:nvSpPr>
          <p:cNvPr id="6" name="Rectangle 5"/>
          <p:cNvSpPr/>
          <p:nvPr/>
        </p:nvSpPr>
        <p:spPr>
          <a:xfrm>
            <a:off x="3712028" y="1600196"/>
            <a:ext cx="8235044" cy="646331"/>
          </a:xfrm>
          <a:prstGeom prst="rect">
            <a:avLst/>
          </a:prstGeom>
          <a:solidFill>
            <a:srgbClr val="FF7E79"/>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263108110"/>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2280629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4218036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3712028" y="2659078"/>
            <a:ext cx="8479972" cy="3970318"/>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opening of the story set the _</a:t>
            </a:r>
            <a:r>
              <a:rPr lang="en-GB" dirty="0">
                <a:solidFill>
                  <a:srgbClr val="FF3860"/>
                </a:solidFill>
                <a:latin typeface="OpenDyslexicAlta" pitchFamily="2" charset="77"/>
                <a:ea typeface="OpenDyslexic" charset="0"/>
                <a:cs typeface="OpenDyslexic" charset="0"/>
              </a:rPr>
              <a:t>scene</a:t>
            </a:r>
            <a:r>
              <a:rPr lang="en-GB" dirty="0">
                <a:latin typeface="OpenDyslexicAlta" pitchFamily="2" charset="77"/>
                <a:ea typeface="OpenDyslexic" charset="0"/>
                <a:cs typeface="OpenDyslexic" charset="0"/>
              </a:rPr>
              <a:t>_ for the reader.</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whose</a:t>
            </a:r>
            <a:r>
              <a:rPr lang="en-GB" dirty="0">
                <a:latin typeface="OpenDyslexicAlta" pitchFamily="2" charset="77"/>
                <a:ea typeface="OpenDyslexic" charset="0"/>
                <a:cs typeface="OpenDyslexic" charset="0"/>
              </a:rPr>
              <a:t>_ socks are these?” asked the teacher.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medicine had an immediate _</a:t>
            </a:r>
            <a:r>
              <a:rPr lang="en-GB" dirty="0">
                <a:solidFill>
                  <a:srgbClr val="FF3860"/>
                </a:solidFill>
                <a:latin typeface="OpenDyslexicAlta" pitchFamily="2" charset="77"/>
                <a:ea typeface="OpenDyslexic" charset="0"/>
                <a:cs typeface="OpenDyslexic" charset="0"/>
              </a:rPr>
              <a:t>effect</a:t>
            </a:r>
            <a:r>
              <a:rPr lang="en-GB" dirty="0">
                <a:latin typeface="OpenDyslexicAlta" pitchFamily="2" charset="77"/>
                <a:ea typeface="OpenDyslexic" charset="0"/>
                <a:cs typeface="OpenDyslexic" charset="0"/>
              </a:rPr>
              <a:t>_.</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It was difficult to _</a:t>
            </a:r>
            <a:r>
              <a:rPr lang="en-GB" dirty="0">
                <a:solidFill>
                  <a:srgbClr val="FF3860"/>
                </a:solidFill>
                <a:latin typeface="OpenDyslexicAlta" pitchFamily="2" charset="77"/>
                <a:ea typeface="OpenDyslexic" charset="0"/>
                <a:cs typeface="OpenDyslexic" charset="0"/>
              </a:rPr>
              <a:t>hear</a:t>
            </a:r>
            <a:r>
              <a:rPr lang="en-GB" dirty="0">
                <a:latin typeface="OpenDyslexicAlta" pitchFamily="2" charset="77"/>
                <a:ea typeface="OpenDyslexic" charset="0"/>
                <a:cs typeface="OpenDyslexic" charset="0"/>
              </a:rPr>
              <a:t>_ over the noise in the playground.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Daniel hurt his _</a:t>
            </a:r>
            <a:r>
              <a:rPr lang="en-GB" dirty="0">
                <a:solidFill>
                  <a:srgbClr val="FF3860"/>
                </a:solidFill>
                <a:latin typeface="OpenDyslexicAlta" pitchFamily="2" charset="77"/>
                <a:ea typeface="OpenDyslexic" charset="0"/>
                <a:cs typeface="OpenDyslexic" charset="0"/>
              </a:rPr>
              <a:t>heel</a:t>
            </a:r>
            <a:r>
              <a:rPr lang="en-GB" dirty="0">
                <a:latin typeface="OpenDyslexicAlta" pitchFamily="2" charset="77"/>
                <a:ea typeface="OpenDyslexic" charset="0"/>
                <a:cs typeface="OpenDyslexic" charset="0"/>
              </a:rPr>
              <a:t>_ playing football in the park. </a:t>
            </a:r>
          </a:p>
          <a:p>
            <a:pPr>
              <a:defRPr/>
            </a:pPr>
            <a:endParaRPr lang="en-GB" dirty="0">
              <a:latin typeface="OpenDyslexicAlta" pitchFamily="2" charset="77"/>
              <a:ea typeface="OpenDyslexic" charset="0"/>
              <a:cs typeface="OpenDyslexic" charset="0"/>
            </a:endParaRPr>
          </a:p>
        </p:txBody>
      </p:sp>
      <p:sp>
        <p:nvSpPr>
          <p:cNvPr id="6" name="Rectangle 5"/>
          <p:cNvSpPr/>
          <p:nvPr/>
        </p:nvSpPr>
        <p:spPr>
          <a:xfrm>
            <a:off x="3712028" y="1600196"/>
            <a:ext cx="8235044" cy="646331"/>
          </a:xfrm>
          <a:prstGeom prst="rect">
            <a:avLst/>
          </a:prstGeom>
          <a:solidFill>
            <a:srgbClr val="FF7E79"/>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3950550143"/>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 sound spelt c before ’</a:t>
            </a:r>
            <a:r>
              <a:rPr lang="en-GB" dirty="0" err="1"/>
              <a:t>i</a:t>
            </a:r>
            <a:r>
              <a:rPr lang="en-GB" dirty="0"/>
              <a:t>’ and ‘e’.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26</a:t>
            </a:r>
          </a:p>
        </p:txBody>
      </p:sp>
    </p:spTree>
    <p:extLst>
      <p:ext uri="{BB962C8B-B14F-4D97-AF65-F5344CB8AC3E}">
        <p14:creationId xmlns:p14="http://schemas.microsoft.com/office/powerpoint/2010/main" val="339526964"/>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/s/ sound spelt c before ’</a:t>
            </a:r>
            <a:r>
              <a:rPr lang="en-GB" dirty="0" err="1"/>
              <a:t>i</a:t>
            </a:r>
            <a:r>
              <a:rPr lang="en-GB" dirty="0"/>
              <a:t>’ and ‘e’.</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circle </a:t>
            </a:r>
          </a:p>
          <a:p>
            <a:pPr fontAlgn="t">
              <a:lnSpc>
                <a:spcPct val="100000"/>
              </a:lnSpc>
              <a:spcAft>
                <a:spcPts val="200"/>
              </a:spcAft>
            </a:pPr>
            <a:r>
              <a:rPr lang="en-GB" sz="2000" dirty="0"/>
              <a:t>century</a:t>
            </a:r>
          </a:p>
          <a:p>
            <a:pPr fontAlgn="t">
              <a:lnSpc>
                <a:spcPct val="100000"/>
              </a:lnSpc>
              <a:spcAft>
                <a:spcPts val="200"/>
              </a:spcAft>
            </a:pPr>
            <a:r>
              <a:rPr lang="en-GB" sz="2000" dirty="0"/>
              <a:t>centaur</a:t>
            </a:r>
          </a:p>
          <a:p>
            <a:pPr fontAlgn="t">
              <a:lnSpc>
                <a:spcPct val="100000"/>
              </a:lnSpc>
              <a:spcAft>
                <a:spcPts val="200"/>
              </a:spcAft>
            </a:pPr>
            <a:r>
              <a:rPr lang="en-GB" sz="2000" dirty="0"/>
              <a:t>circus</a:t>
            </a:r>
          </a:p>
          <a:p>
            <a:pPr fontAlgn="t">
              <a:lnSpc>
                <a:spcPct val="100000"/>
              </a:lnSpc>
              <a:spcAft>
                <a:spcPts val="200"/>
              </a:spcAft>
            </a:pPr>
            <a:r>
              <a:rPr lang="en-GB" sz="2000" dirty="0"/>
              <a:t>princess</a:t>
            </a:r>
          </a:p>
          <a:p>
            <a:pPr fontAlgn="t">
              <a:lnSpc>
                <a:spcPct val="100000"/>
              </a:lnSpc>
              <a:spcAft>
                <a:spcPts val="200"/>
              </a:spcAft>
            </a:pPr>
            <a:r>
              <a:rPr lang="en-GB" sz="2000" dirty="0"/>
              <a:t>voice</a:t>
            </a:r>
          </a:p>
          <a:p>
            <a:pPr fontAlgn="t">
              <a:lnSpc>
                <a:spcPct val="100000"/>
              </a:lnSpc>
              <a:spcAft>
                <a:spcPts val="200"/>
              </a:spcAft>
            </a:pPr>
            <a:r>
              <a:rPr lang="en-GB" sz="2000" dirty="0"/>
              <a:t>medicine</a:t>
            </a:r>
          </a:p>
          <a:p>
            <a:pPr fontAlgn="t">
              <a:lnSpc>
                <a:spcPct val="100000"/>
              </a:lnSpc>
              <a:spcAft>
                <a:spcPts val="200"/>
              </a:spcAft>
            </a:pPr>
            <a:r>
              <a:rPr lang="en-GB" sz="2000" dirty="0"/>
              <a:t>celebrate</a:t>
            </a:r>
          </a:p>
          <a:p>
            <a:pPr fontAlgn="t">
              <a:lnSpc>
                <a:spcPct val="100000"/>
              </a:lnSpc>
              <a:spcAft>
                <a:spcPts val="200"/>
              </a:spcAft>
            </a:pPr>
            <a:r>
              <a:rPr lang="en-GB" sz="2000" dirty="0"/>
              <a:t>celery</a:t>
            </a:r>
          </a:p>
          <a:p>
            <a:pPr fontAlgn="t">
              <a:lnSpc>
                <a:spcPct val="100000"/>
              </a:lnSpc>
              <a:spcAft>
                <a:spcPts val="200"/>
              </a:spcAft>
            </a:pPr>
            <a:r>
              <a:rPr lang="en-GB" sz="2000" dirty="0"/>
              <a:t>pencil</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71391395"/>
              </p:ext>
            </p:extLst>
          </p:nvPr>
        </p:nvGraphicFramePr>
        <p:xfrm>
          <a:off x="3429000" y="1540410"/>
          <a:ext cx="8363607" cy="503945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6737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we will look at the /s/ sound when it is spelled with a ‘c’. This occurs generally when the ‘c’ comes before an ‘</a:t>
                      </a:r>
                      <a:r>
                        <a:rPr lang="en-GB" sz="1700" b="0" i="0" dirty="0" err="1">
                          <a:latin typeface="Muli" pitchFamily="2" charset="77"/>
                        </a:rPr>
                        <a:t>i</a:t>
                      </a:r>
                      <a:r>
                        <a:rPr lang="en-GB" sz="1700" b="0" i="0" dirty="0">
                          <a:latin typeface="Muli" pitchFamily="2" charset="77"/>
                        </a:rPr>
                        <a:t>’ or an ‘e’. </a:t>
                      </a:r>
                    </a:p>
                    <a:p>
                      <a:endParaRPr lang="en-GB" sz="1700" b="0" i="0" dirty="0">
                        <a:latin typeface="Muli" pitchFamily="2" charset="77"/>
                      </a:endParaRPr>
                    </a:p>
                  </a:txBody>
                  <a:tcPr/>
                </a:tc>
                <a:extLst>
                  <a:ext uri="{0D108BD9-81ED-4DB2-BD59-A6C34878D82A}">
                    <a16:rowId xmlns:a16="http://schemas.microsoft.com/office/drawing/2014/main" val="10000"/>
                  </a:ext>
                </a:extLst>
              </a:tr>
              <a:tr h="1682477">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children the slide and ask them to, using mini whiteboard, sort the spelling list words in to words with ‘</a:t>
                      </a:r>
                      <a:r>
                        <a:rPr lang="en-GB" sz="1700" b="0" i="0" baseline="0" dirty="0" err="1">
                          <a:latin typeface="Muli" pitchFamily="2" charset="77"/>
                        </a:rPr>
                        <a:t>i</a:t>
                      </a:r>
                      <a:r>
                        <a:rPr lang="en-GB" sz="1700" b="0" i="0" baseline="0" dirty="0">
                          <a:latin typeface="Muli" pitchFamily="2" charset="77"/>
                        </a:rPr>
                        <a:t>’ before ‘c’ and words with ‘e’ before ‘c’.</a:t>
                      </a:r>
                    </a:p>
                    <a:p>
                      <a:endParaRPr lang="en-GB" sz="1700" b="0" i="0" baseline="0" dirty="0">
                        <a:latin typeface="Muli" pitchFamily="2" charset="77"/>
                      </a:endParaRPr>
                    </a:p>
                    <a:p>
                      <a:r>
                        <a:rPr lang="en-GB" sz="1700" b="0" i="0" baseline="0" dirty="0">
                          <a:latin typeface="Muli" pitchFamily="2" charset="77"/>
                        </a:rPr>
                        <a:t>Discuss misconceptions and check understanding.</a:t>
                      </a:r>
                    </a:p>
                  </a:txBody>
                  <a:tcPr/>
                </a:tc>
                <a:extLst>
                  <a:ext uri="{0D108BD9-81ED-4DB2-BD59-A6C34878D82A}">
                    <a16:rowId xmlns:a16="http://schemas.microsoft.com/office/drawing/2014/main" val="10001"/>
                  </a:ext>
                </a:extLst>
              </a:tr>
              <a:tr h="2089604">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power point ask children to work independently to identify the images and then spell what they are. Remind children that the ‘s’ sound in the words will be spelled using a ‘c’.</a:t>
                      </a:r>
                    </a:p>
                    <a:p>
                      <a:endParaRPr lang="en-GB" sz="1700" b="0" i="0" dirty="0">
                        <a:latin typeface="Muli" pitchFamily="2" charset="77"/>
                      </a:endParaRPr>
                    </a:p>
                    <a:p>
                      <a:r>
                        <a:rPr lang="en-GB" sz="1700" b="0" i="0" dirty="0">
                          <a:latin typeface="Muli" pitchFamily="2" charset="77"/>
                        </a:rPr>
                        <a:t>Check answers and discuss errors or misconceptions.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8278694"/>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g, Sack, Paper Bag, Container">
            <a:extLst>
              <a:ext uri="{FF2B5EF4-FFF2-40B4-BE49-F238E27FC236}">
                <a16:creationId xmlns:a16="http://schemas.microsoft.com/office/drawing/2014/main" id="{83FDC957-26BC-4517-8FEC-5116B3A4382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20811" y="4053839"/>
            <a:ext cx="2808482" cy="23176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Bag, Sack, Paper Bag, Container">
            <a:extLst>
              <a:ext uri="{FF2B5EF4-FFF2-40B4-BE49-F238E27FC236}">
                <a16:creationId xmlns:a16="http://schemas.microsoft.com/office/drawing/2014/main" id="{5F430227-E328-4566-8167-4546FAAAD9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70207" y="4178581"/>
            <a:ext cx="2808482" cy="23176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0A06B16-137F-48BF-8281-F3434B4CFCC9}"/>
              </a:ext>
            </a:extLst>
          </p:cNvPr>
          <p:cNvSpPr txBox="1"/>
          <p:nvPr/>
        </p:nvSpPr>
        <p:spPr>
          <a:xfrm>
            <a:off x="301451" y="361740"/>
            <a:ext cx="8581292" cy="1200329"/>
          </a:xfrm>
          <a:prstGeom prst="rect">
            <a:avLst/>
          </a:prstGeom>
          <a:noFill/>
        </p:spPr>
        <p:txBody>
          <a:bodyPr wrap="square" rtlCol="0">
            <a:spAutoFit/>
          </a:bodyPr>
          <a:lstStyle/>
          <a:p>
            <a:r>
              <a:rPr lang="en-GB" sz="2400" dirty="0">
                <a:latin typeface="OpenDyslexicAlta" pitchFamily="2" charset="77"/>
              </a:rPr>
              <a:t>Get children to sort the spelling list words in to ones where the ‘c’ comes before an ‘</a:t>
            </a:r>
            <a:r>
              <a:rPr lang="en-GB" sz="2400" dirty="0" err="1">
                <a:latin typeface="OpenDyslexicAlta" pitchFamily="2" charset="77"/>
              </a:rPr>
              <a:t>i</a:t>
            </a:r>
            <a:r>
              <a:rPr lang="en-GB" sz="2400" dirty="0">
                <a:latin typeface="OpenDyslexicAlta" pitchFamily="2" charset="77"/>
              </a:rPr>
              <a:t>’ and ones where the ‘c’ comes before an ‘e’. </a:t>
            </a:r>
          </a:p>
        </p:txBody>
      </p:sp>
      <p:sp>
        <p:nvSpPr>
          <p:cNvPr id="6" name="Rectangle 5">
            <a:extLst>
              <a:ext uri="{FF2B5EF4-FFF2-40B4-BE49-F238E27FC236}">
                <a16:creationId xmlns:a16="http://schemas.microsoft.com/office/drawing/2014/main" id="{FC6A682E-390E-438B-8AF1-3C067A419676}"/>
              </a:ext>
            </a:extLst>
          </p:cNvPr>
          <p:cNvSpPr/>
          <p:nvPr/>
        </p:nvSpPr>
        <p:spPr>
          <a:xfrm>
            <a:off x="3530321" y="1490008"/>
            <a:ext cx="1962677" cy="1938992"/>
          </a:xfrm>
          <a:prstGeom prst="rect">
            <a:avLst/>
          </a:prstGeom>
        </p:spPr>
        <p:txBody>
          <a:bodyPr wrap="square">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circle </a:t>
            </a:r>
          </a:p>
          <a:p>
            <a:pPr fontAlgn="t"/>
            <a:r>
              <a:rPr lang="en-GB" sz="2400" dirty="0">
                <a:latin typeface="OpenDyslexicAlta" pitchFamily="2" charset="77"/>
                <a:ea typeface="Open Sans" panose="020B0606030504020204" pitchFamily="34" charset="0"/>
                <a:cs typeface="Open Sans" panose="020B0606030504020204" pitchFamily="34" charset="0"/>
              </a:rPr>
              <a:t>century</a:t>
            </a:r>
          </a:p>
          <a:p>
            <a:pPr fontAlgn="t"/>
            <a:r>
              <a:rPr lang="en-GB" sz="2400" dirty="0">
                <a:latin typeface="OpenDyslexicAlta" pitchFamily="2" charset="77"/>
                <a:ea typeface="Open Sans" panose="020B0606030504020204" pitchFamily="34" charset="0"/>
                <a:cs typeface="Open Sans" panose="020B0606030504020204" pitchFamily="34" charset="0"/>
              </a:rPr>
              <a:t>centaur</a:t>
            </a:r>
          </a:p>
          <a:p>
            <a:pPr fontAlgn="t"/>
            <a:r>
              <a:rPr lang="en-GB" sz="2400" dirty="0">
                <a:latin typeface="OpenDyslexicAlta" pitchFamily="2" charset="77"/>
                <a:ea typeface="Open Sans" panose="020B0606030504020204" pitchFamily="34" charset="0"/>
                <a:cs typeface="Open Sans" panose="020B0606030504020204" pitchFamily="34" charset="0"/>
              </a:rPr>
              <a:t>circus</a:t>
            </a:r>
          </a:p>
          <a:p>
            <a:pPr fontAlgn="t"/>
            <a:r>
              <a:rPr lang="en-GB" sz="2400" dirty="0">
                <a:latin typeface="OpenDyslexicAlta" pitchFamily="2" charset="77"/>
                <a:ea typeface="Open Sans" panose="020B0606030504020204" pitchFamily="34" charset="0"/>
                <a:cs typeface="Open Sans" panose="020B0606030504020204" pitchFamily="34" charset="0"/>
              </a:rPr>
              <a:t>princess</a:t>
            </a:r>
          </a:p>
        </p:txBody>
      </p:sp>
      <p:sp>
        <p:nvSpPr>
          <p:cNvPr id="7" name="TextBox 6">
            <a:extLst>
              <a:ext uri="{FF2B5EF4-FFF2-40B4-BE49-F238E27FC236}">
                <a16:creationId xmlns:a16="http://schemas.microsoft.com/office/drawing/2014/main" id="{C19D0292-7C44-4A43-8AC1-971014736C86}"/>
              </a:ext>
            </a:extLst>
          </p:cNvPr>
          <p:cNvSpPr txBox="1"/>
          <p:nvPr/>
        </p:nvSpPr>
        <p:spPr>
          <a:xfrm>
            <a:off x="5576834" y="1490008"/>
            <a:ext cx="1775944" cy="1938992"/>
          </a:xfrm>
          <a:prstGeom prst="rect">
            <a:avLst/>
          </a:prstGeom>
          <a:noFill/>
        </p:spPr>
        <p:txBody>
          <a:bodyPr wrap="square" rtlCol="0">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voice</a:t>
            </a:r>
          </a:p>
          <a:p>
            <a:pPr fontAlgn="t"/>
            <a:r>
              <a:rPr lang="en-GB" sz="2400" dirty="0">
                <a:latin typeface="OpenDyslexicAlta" pitchFamily="2" charset="77"/>
                <a:ea typeface="Open Sans" panose="020B0606030504020204" pitchFamily="34" charset="0"/>
                <a:cs typeface="Open Sans" panose="020B0606030504020204" pitchFamily="34" charset="0"/>
              </a:rPr>
              <a:t>medicine</a:t>
            </a:r>
          </a:p>
          <a:p>
            <a:pPr fontAlgn="t"/>
            <a:r>
              <a:rPr lang="en-GB" sz="2400" dirty="0">
                <a:latin typeface="OpenDyslexicAlta" pitchFamily="2" charset="77"/>
                <a:ea typeface="Open Sans" panose="020B0606030504020204" pitchFamily="34" charset="0"/>
                <a:cs typeface="Open Sans" panose="020B0606030504020204" pitchFamily="34" charset="0"/>
              </a:rPr>
              <a:t>celebrate</a:t>
            </a:r>
          </a:p>
          <a:p>
            <a:pPr fontAlgn="t"/>
            <a:r>
              <a:rPr lang="en-GB" sz="2400" dirty="0">
                <a:latin typeface="OpenDyslexicAlta" pitchFamily="2" charset="77"/>
                <a:ea typeface="Open Sans" panose="020B0606030504020204" pitchFamily="34" charset="0"/>
                <a:cs typeface="Open Sans" panose="020B0606030504020204" pitchFamily="34" charset="0"/>
              </a:rPr>
              <a:t>celery</a:t>
            </a:r>
          </a:p>
          <a:p>
            <a:pPr fontAlgn="t"/>
            <a:r>
              <a:rPr lang="en-GB" sz="2400" dirty="0">
                <a:latin typeface="OpenDyslexicAlta" pitchFamily="2" charset="77"/>
                <a:ea typeface="Open Sans" panose="020B0606030504020204" pitchFamily="34" charset="0"/>
                <a:cs typeface="Open Sans" panose="020B0606030504020204" pitchFamily="34" charset="0"/>
              </a:rPr>
              <a:t>pencil</a:t>
            </a:r>
          </a:p>
        </p:txBody>
      </p:sp>
      <p:sp>
        <p:nvSpPr>
          <p:cNvPr id="8" name="TextBox 7">
            <a:extLst>
              <a:ext uri="{FF2B5EF4-FFF2-40B4-BE49-F238E27FC236}">
                <a16:creationId xmlns:a16="http://schemas.microsoft.com/office/drawing/2014/main" id="{D1946448-55A2-48A3-80E3-356F844C7C6F}"/>
              </a:ext>
            </a:extLst>
          </p:cNvPr>
          <p:cNvSpPr txBox="1"/>
          <p:nvPr/>
        </p:nvSpPr>
        <p:spPr>
          <a:xfrm rot="20798439">
            <a:off x="2964264" y="4762222"/>
            <a:ext cx="1828800" cy="338554"/>
          </a:xfrm>
          <a:prstGeom prst="rect">
            <a:avLst/>
          </a:prstGeom>
          <a:noFill/>
        </p:spPr>
        <p:txBody>
          <a:bodyPr wrap="square" rtlCol="0">
            <a:spAutoFit/>
          </a:bodyPr>
          <a:lstStyle/>
          <a:p>
            <a:r>
              <a:rPr lang="en-GB" sz="1600" dirty="0">
                <a:latin typeface="OpenDyslexicAlta" pitchFamily="2" charset="77"/>
              </a:rPr>
              <a:t>‘c’ before </a:t>
            </a:r>
            <a:r>
              <a:rPr lang="en-GB" sz="1600" dirty="0" err="1">
                <a:latin typeface="OpenDyslexicAlta" pitchFamily="2" charset="77"/>
              </a:rPr>
              <a:t>i</a:t>
            </a:r>
            <a:endParaRPr lang="en-GB" sz="1600" dirty="0">
              <a:latin typeface="OpenDyslexicAlta" pitchFamily="2" charset="77"/>
            </a:endParaRPr>
          </a:p>
        </p:txBody>
      </p:sp>
      <p:sp>
        <p:nvSpPr>
          <p:cNvPr id="9" name="TextBox 8">
            <a:extLst>
              <a:ext uri="{FF2B5EF4-FFF2-40B4-BE49-F238E27FC236}">
                <a16:creationId xmlns:a16="http://schemas.microsoft.com/office/drawing/2014/main" id="{5AA5FBAF-C915-4544-82F6-191BE80B12AF}"/>
              </a:ext>
            </a:extLst>
          </p:cNvPr>
          <p:cNvSpPr txBox="1"/>
          <p:nvPr/>
        </p:nvSpPr>
        <p:spPr>
          <a:xfrm rot="20798439">
            <a:off x="8170985" y="4762221"/>
            <a:ext cx="1828800" cy="338554"/>
          </a:xfrm>
          <a:prstGeom prst="rect">
            <a:avLst/>
          </a:prstGeom>
          <a:noFill/>
        </p:spPr>
        <p:txBody>
          <a:bodyPr wrap="square" rtlCol="0">
            <a:spAutoFit/>
          </a:bodyPr>
          <a:lstStyle/>
          <a:p>
            <a:r>
              <a:rPr lang="en-GB" sz="1600" dirty="0">
                <a:latin typeface="OpenDyslexicAlta" pitchFamily="2" charset="77"/>
              </a:rPr>
              <a:t>‘c’ before e</a:t>
            </a:r>
          </a:p>
        </p:txBody>
      </p:sp>
    </p:spTree>
    <p:extLst>
      <p:ext uri="{BB962C8B-B14F-4D97-AF65-F5344CB8AC3E}">
        <p14:creationId xmlns:p14="http://schemas.microsoft.com/office/powerpoint/2010/main" val="2808300234"/>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g, Sack, Paper Bag, Container">
            <a:extLst>
              <a:ext uri="{FF2B5EF4-FFF2-40B4-BE49-F238E27FC236}">
                <a16:creationId xmlns:a16="http://schemas.microsoft.com/office/drawing/2014/main" id="{83FDC957-26BC-4517-8FEC-5116B3A4382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20811" y="4053839"/>
            <a:ext cx="2808482" cy="23176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Bag, Sack, Paper Bag, Container">
            <a:extLst>
              <a:ext uri="{FF2B5EF4-FFF2-40B4-BE49-F238E27FC236}">
                <a16:creationId xmlns:a16="http://schemas.microsoft.com/office/drawing/2014/main" id="{5F430227-E328-4566-8167-4546FAAAD9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70207" y="4178581"/>
            <a:ext cx="2808482" cy="23176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0A06B16-137F-48BF-8281-F3434B4CFCC9}"/>
              </a:ext>
            </a:extLst>
          </p:cNvPr>
          <p:cNvSpPr txBox="1"/>
          <p:nvPr/>
        </p:nvSpPr>
        <p:spPr>
          <a:xfrm>
            <a:off x="301451" y="361740"/>
            <a:ext cx="8581292" cy="1200329"/>
          </a:xfrm>
          <a:prstGeom prst="rect">
            <a:avLst/>
          </a:prstGeom>
          <a:noFill/>
        </p:spPr>
        <p:txBody>
          <a:bodyPr wrap="square" rtlCol="0">
            <a:spAutoFit/>
          </a:bodyPr>
          <a:lstStyle/>
          <a:p>
            <a:r>
              <a:rPr lang="en-GB" sz="2400" dirty="0">
                <a:latin typeface="OpenDyslexicAlta" pitchFamily="2" charset="77"/>
              </a:rPr>
              <a:t>Get children to sort the spelling list words in to ones where the ‘c’ comes before an ‘</a:t>
            </a:r>
            <a:r>
              <a:rPr lang="en-GB" sz="2400" dirty="0" err="1">
                <a:latin typeface="OpenDyslexicAlta" pitchFamily="2" charset="77"/>
              </a:rPr>
              <a:t>i</a:t>
            </a:r>
            <a:r>
              <a:rPr lang="en-GB" sz="2400" dirty="0">
                <a:latin typeface="OpenDyslexicAlta" pitchFamily="2" charset="77"/>
              </a:rPr>
              <a:t>’ and ones where the ‘c’ comes before an ‘e’. </a:t>
            </a:r>
          </a:p>
        </p:txBody>
      </p:sp>
      <p:sp>
        <p:nvSpPr>
          <p:cNvPr id="6" name="Rectangle 5">
            <a:extLst>
              <a:ext uri="{FF2B5EF4-FFF2-40B4-BE49-F238E27FC236}">
                <a16:creationId xmlns:a16="http://schemas.microsoft.com/office/drawing/2014/main" id="{FC6A682E-390E-438B-8AF1-3C067A419676}"/>
              </a:ext>
            </a:extLst>
          </p:cNvPr>
          <p:cNvSpPr/>
          <p:nvPr/>
        </p:nvSpPr>
        <p:spPr>
          <a:xfrm>
            <a:off x="3530321" y="1490008"/>
            <a:ext cx="1962677" cy="1938992"/>
          </a:xfrm>
          <a:prstGeom prst="rect">
            <a:avLst/>
          </a:prstGeom>
        </p:spPr>
        <p:txBody>
          <a:bodyPr wrap="square">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circle </a:t>
            </a:r>
          </a:p>
          <a:p>
            <a:pPr fontAlgn="t"/>
            <a:r>
              <a:rPr lang="en-GB" sz="2400" dirty="0">
                <a:latin typeface="OpenDyslexicAlta" pitchFamily="2" charset="77"/>
                <a:ea typeface="Open Sans" panose="020B0606030504020204" pitchFamily="34" charset="0"/>
                <a:cs typeface="Open Sans" panose="020B0606030504020204" pitchFamily="34" charset="0"/>
              </a:rPr>
              <a:t>century</a:t>
            </a:r>
          </a:p>
          <a:p>
            <a:pPr fontAlgn="t"/>
            <a:r>
              <a:rPr lang="en-GB" sz="2400" dirty="0">
                <a:latin typeface="OpenDyslexicAlta" pitchFamily="2" charset="77"/>
                <a:ea typeface="Open Sans" panose="020B0606030504020204" pitchFamily="34" charset="0"/>
                <a:cs typeface="Open Sans" panose="020B0606030504020204" pitchFamily="34" charset="0"/>
              </a:rPr>
              <a:t>centaur</a:t>
            </a:r>
          </a:p>
          <a:p>
            <a:pPr fontAlgn="t"/>
            <a:r>
              <a:rPr lang="en-GB" sz="2400" dirty="0">
                <a:latin typeface="OpenDyslexicAlta" pitchFamily="2" charset="77"/>
                <a:ea typeface="Open Sans" panose="020B0606030504020204" pitchFamily="34" charset="0"/>
                <a:cs typeface="Open Sans" panose="020B0606030504020204" pitchFamily="34" charset="0"/>
              </a:rPr>
              <a:t>circus</a:t>
            </a:r>
          </a:p>
          <a:p>
            <a:pPr fontAlgn="t"/>
            <a:r>
              <a:rPr lang="en-GB" sz="2400" dirty="0">
                <a:latin typeface="OpenDyslexicAlta" pitchFamily="2" charset="77"/>
                <a:ea typeface="Open Sans" panose="020B0606030504020204" pitchFamily="34" charset="0"/>
                <a:cs typeface="Open Sans" panose="020B0606030504020204" pitchFamily="34" charset="0"/>
              </a:rPr>
              <a:t>princess</a:t>
            </a:r>
          </a:p>
        </p:txBody>
      </p:sp>
      <p:sp>
        <p:nvSpPr>
          <p:cNvPr id="7" name="TextBox 6">
            <a:extLst>
              <a:ext uri="{FF2B5EF4-FFF2-40B4-BE49-F238E27FC236}">
                <a16:creationId xmlns:a16="http://schemas.microsoft.com/office/drawing/2014/main" id="{C19D0292-7C44-4A43-8AC1-971014736C86}"/>
              </a:ext>
            </a:extLst>
          </p:cNvPr>
          <p:cNvSpPr txBox="1"/>
          <p:nvPr/>
        </p:nvSpPr>
        <p:spPr>
          <a:xfrm>
            <a:off x="5623133" y="1490008"/>
            <a:ext cx="1775944" cy="1938992"/>
          </a:xfrm>
          <a:prstGeom prst="rect">
            <a:avLst/>
          </a:prstGeom>
          <a:noFill/>
        </p:spPr>
        <p:txBody>
          <a:bodyPr wrap="square" rtlCol="0">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voice</a:t>
            </a:r>
          </a:p>
          <a:p>
            <a:pPr fontAlgn="t"/>
            <a:r>
              <a:rPr lang="en-GB" sz="2400" dirty="0">
                <a:latin typeface="OpenDyslexicAlta" pitchFamily="2" charset="77"/>
                <a:ea typeface="Open Sans" panose="020B0606030504020204" pitchFamily="34" charset="0"/>
                <a:cs typeface="Open Sans" panose="020B0606030504020204" pitchFamily="34" charset="0"/>
              </a:rPr>
              <a:t>medicine</a:t>
            </a:r>
          </a:p>
          <a:p>
            <a:pPr fontAlgn="t"/>
            <a:r>
              <a:rPr lang="en-GB" sz="2400" dirty="0">
                <a:latin typeface="OpenDyslexicAlta" pitchFamily="2" charset="77"/>
                <a:ea typeface="Open Sans" panose="020B0606030504020204" pitchFamily="34" charset="0"/>
                <a:cs typeface="Open Sans" panose="020B0606030504020204" pitchFamily="34" charset="0"/>
              </a:rPr>
              <a:t>celebrate</a:t>
            </a:r>
          </a:p>
          <a:p>
            <a:pPr fontAlgn="t"/>
            <a:r>
              <a:rPr lang="en-GB" sz="2400" dirty="0">
                <a:latin typeface="OpenDyslexicAlta" pitchFamily="2" charset="77"/>
                <a:ea typeface="Open Sans" panose="020B0606030504020204" pitchFamily="34" charset="0"/>
                <a:cs typeface="Open Sans" panose="020B0606030504020204" pitchFamily="34" charset="0"/>
              </a:rPr>
              <a:t>celery</a:t>
            </a:r>
          </a:p>
          <a:p>
            <a:pPr fontAlgn="t"/>
            <a:r>
              <a:rPr lang="en-GB" sz="2400" dirty="0">
                <a:latin typeface="OpenDyslexicAlta" pitchFamily="2" charset="77"/>
                <a:ea typeface="Open Sans" panose="020B0606030504020204" pitchFamily="34" charset="0"/>
                <a:cs typeface="Open Sans" panose="020B0606030504020204" pitchFamily="34" charset="0"/>
              </a:rPr>
              <a:t>pencil</a:t>
            </a:r>
          </a:p>
        </p:txBody>
      </p:sp>
      <p:sp>
        <p:nvSpPr>
          <p:cNvPr id="8" name="TextBox 7">
            <a:extLst>
              <a:ext uri="{FF2B5EF4-FFF2-40B4-BE49-F238E27FC236}">
                <a16:creationId xmlns:a16="http://schemas.microsoft.com/office/drawing/2014/main" id="{D1946448-55A2-48A3-80E3-356F844C7C6F}"/>
              </a:ext>
            </a:extLst>
          </p:cNvPr>
          <p:cNvSpPr txBox="1"/>
          <p:nvPr/>
        </p:nvSpPr>
        <p:spPr>
          <a:xfrm rot="20798439">
            <a:off x="2964264" y="4762222"/>
            <a:ext cx="1828800" cy="338554"/>
          </a:xfrm>
          <a:prstGeom prst="rect">
            <a:avLst/>
          </a:prstGeom>
          <a:noFill/>
        </p:spPr>
        <p:txBody>
          <a:bodyPr wrap="square" rtlCol="0">
            <a:spAutoFit/>
          </a:bodyPr>
          <a:lstStyle/>
          <a:p>
            <a:r>
              <a:rPr lang="en-GB" sz="1600" dirty="0">
                <a:latin typeface="OpenDyslexicAlta" pitchFamily="2" charset="77"/>
              </a:rPr>
              <a:t>‘c’ before </a:t>
            </a:r>
            <a:r>
              <a:rPr lang="en-GB" sz="1600" dirty="0" err="1">
                <a:latin typeface="OpenDyslexicAlta" pitchFamily="2" charset="77"/>
              </a:rPr>
              <a:t>i</a:t>
            </a:r>
            <a:endParaRPr lang="en-GB" sz="1600" dirty="0">
              <a:latin typeface="OpenDyslexicAlta" pitchFamily="2" charset="77"/>
            </a:endParaRPr>
          </a:p>
        </p:txBody>
      </p:sp>
      <p:sp>
        <p:nvSpPr>
          <p:cNvPr id="9" name="TextBox 8">
            <a:extLst>
              <a:ext uri="{FF2B5EF4-FFF2-40B4-BE49-F238E27FC236}">
                <a16:creationId xmlns:a16="http://schemas.microsoft.com/office/drawing/2014/main" id="{5AA5FBAF-C915-4544-82F6-191BE80B12AF}"/>
              </a:ext>
            </a:extLst>
          </p:cNvPr>
          <p:cNvSpPr txBox="1"/>
          <p:nvPr/>
        </p:nvSpPr>
        <p:spPr>
          <a:xfrm rot="20798439">
            <a:off x="8170985" y="4762221"/>
            <a:ext cx="1828800" cy="338554"/>
          </a:xfrm>
          <a:prstGeom prst="rect">
            <a:avLst/>
          </a:prstGeom>
          <a:noFill/>
        </p:spPr>
        <p:txBody>
          <a:bodyPr wrap="square" rtlCol="0">
            <a:spAutoFit/>
          </a:bodyPr>
          <a:lstStyle/>
          <a:p>
            <a:r>
              <a:rPr lang="en-GB" sz="1600" dirty="0">
                <a:latin typeface="OpenDyslexicAlta" pitchFamily="2" charset="77"/>
              </a:rPr>
              <a:t>‘c’ before e</a:t>
            </a:r>
          </a:p>
        </p:txBody>
      </p:sp>
      <p:sp>
        <p:nvSpPr>
          <p:cNvPr id="5" name="TextBox 4">
            <a:extLst>
              <a:ext uri="{FF2B5EF4-FFF2-40B4-BE49-F238E27FC236}">
                <a16:creationId xmlns:a16="http://schemas.microsoft.com/office/drawing/2014/main" id="{F7AC0A36-7949-B54B-9550-FD621AB6B2D4}"/>
              </a:ext>
            </a:extLst>
          </p:cNvPr>
          <p:cNvSpPr txBox="1"/>
          <p:nvPr/>
        </p:nvSpPr>
        <p:spPr>
          <a:xfrm>
            <a:off x="347241" y="1747777"/>
            <a:ext cx="1473570" cy="369332"/>
          </a:xfrm>
          <a:prstGeom prst="rect">
            <a:avLst/>
          </a:prstGeom>
          <a:noFill/>
        </p:spPr>
        <p:txBody>
          <a:bodyPr wrap="square" rtlCol="0">
            <a:spAutoFit/>
          </a:bodyPr>
          <a:lstStyle/>
          <a:p>
            <a:r>
              <a:rPr lang="en-US" dirty="0">
                <a:solidFill>
                  <a:srgbClr val="FF3860"/>
                </a:solidFill>
              </a:rPr>
              <a:t>Answers: </a:t>
            </a:r>
          </a:p>
        </p:txBody>
      </p:sp>
      <p:sp>
        <p:nvSpPr>
          <p:cNvPr id="10" name="Rectangle 9">
            <a:extLst>
              <a:ext uri="{FF2B5EF4-FFF2-40B4-BE49-F238E27FC236}">
                <a16:creationId xmlns:a16="http://schemas.microsoft.com/office/drawing/2014/main" id="{F2A93AF3-6860-EE4E-AF31-013F268D0F6A}"/>
              </a:ext>
            </a:extLst>
          </p:cNvPr>
          <p:cNvSpPr/>
          <p:nvPr/>
        </p:nvSpPr>
        <p:spPr>
          <a:xfrm>
            <a:off x="7240353" y="3640142"/>
            <a:ext cx="940707"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celery</a:t>
            </a:r>
          </a:p>
        </p:txBody>
      </p:sp>
      <p:sp>
        <p:nvSpPr>
          <p:cNvPr id="12" name="Rectangle 11">
            <a:extLst>
              <a:ext uri="{FF2B5EF4-FFF2-40B4-BE49-F238E27FC236}">
                <a16:creationId xmlns:a16="http://schemas.microsoft.com/office/drawing/2014/main" id="{B49BD68F-E284-6F40-AACD-D193A6338C7A}"/>
              </a:ext>
            </a:extLst>
          </p:cNvPr>
          <p:cNvSpPr/>
          <p:nvPr/>
        </p:nvSpPr>
        <p:spPr>
          <a:xfrm>
            <a:off x="8289535" y="3656561"/>
            <a:ext cx="1186415"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princess</a:t>
            </a:r>
          </a:p>
        </p:txBody>
      </p:sp>
      <p:sp>
        <p:nvSpPr>
          <p:cNvPr id="13" name="Rectangle 12">
            <a:extLst>
              <a:ext uri="{FF2B5EF4-FFF2-40B4-BE49-F238E27FC236}">
                <a16:creationId xmlns:a16="http://schemas.microsoft.com/office/drawing/2014/main" id="{38718ED5-6794-074D-91C8-CD5A905F206A}"/>
              </a:ext>
            </a:extLst>
          </p:cNvPr>
          <p:cNvSpPr/>
          <p:nvPr/>
        </p:nvSpPr>
        <p:spPr>
          <a:xfrm>
            <a:off x="1340884" y="3622930"/>
            <a:ext cx="835806" cy="369332"/>
          </a:xfrm>
          <a:prstGeom prst="rect">
            <a:avLst/>
          </a:prstGeom>
        </p:spPr>
        <p:txBody>
          <a:bodyPr wrap="none">
            <a:spAutoFit/>
          </a:bodyPr>
          <a:lstStyle/>
          <a:p>
            <a:r>
              <a:rPr lang="en-GB" dirty="0">
                <a:latin typeface="OpenDyslexicAlta" pitchFamily="2" charset="77"/>
                <a:ea typeface="Open Sans" panose="020B0606030504020204" pitchFamily="34" charset="0"/>
                <a:cs typeface="Open Sans" panose="020B0606030504020204" pitchFamily="34" charset="0"/>
              </a:rPr>
              <a:t>circle</a:t>
            </a:r>
            <a:endParaRPr lang="en-US" dirty="0"/>
          </a:p>
        </p:txBody>
      </p:sp>
      <p:sp>
        <p:nvSpPr>
          <p:cNvPr id="14" name="Rectangle 13">
            <a:extLst>
              <a:ext uri="{FF2B5EF4-FFF2-40B4-BE49-F238E27FC236}">
                <a16:creationId xmlns:a16="http://schemas.microsoft.com/office/drawing/2014/main" id="{0C067362-B267-104A-8819-9CDD0AE06F8E}"/>
              </a:ext>
            </a:extLst>
          </p:cNvPr>
          <p:cNvSpPr/>
          <p:nvPr/>
        </p:nvSpPr>
        <p:spPr>
          <a:xfrm>
            <a:off x="2364278" y="3582479"/>
            <a:ext cx="879087"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circus</a:t>
            </a:r>
          </a:p>
        </p:txBody>
      </p:sp>
      <p:sp>
        <p:nvSpPr>
          <p:cNvPr id="15" name="Rectangle 14">
            <a:extLst>
              <a:ext uri="{FF2B5EF4-FFF2-40B4-BE49-F238E27FC236}">
                <a16:creationId xmlns:a16="http://schemas.microsoft.com/office/drawing/2014/main" id="{F4977AB9-3244-F642-A70E-2574D61E948A}"/>
              </a:ext>
            </a:extLst>
          </p:cNvPr>
          <p:cNvSpPr/>
          <p:nvPr/>
        </p:nvSpPr>
        <p:spPr>
          <a:xfrm>
            <a:off x="6511105" y="3952561"/>
            <a:ext cx="818109"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voice</a:t>
            </a:r>
          </a:p>
        </p:txBody>
      </p:sp>
      <p:sp>
        <p:nvSpPr>
          <p:cNvPr id="16" name="Rectangle 15">
            <a:extLst>
              <a:ext uri="{FF2B5EF4-FFF2-40B4-BE49-F238E27FC236}">
                <a16:creationId xmlns:a16="http://schemas.microsoft.com/office/drawing/2014/main" id="{0F18ECD6-58F4-A648-A7DD-1C3451B763B0}"/>
              </a:ext>
            </a:extLst>
          </p:cNvPr>
          <p:cNvSpPr/>
          <p:nvPr/>
        </p:nvSpPr>
        <p:spPr>
          <a:xfrm>
            <a:off x="800622" y="3125845"/>
            <a:ext cx="1253613"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medicine</a:t>
            </a:r>
          </a:p>
        </p:txBody>
      </p:sp>
      <p:sp>
        <p:nvSpPr>
          <p:cNvPr id="17" name="Rectangle 16">
            <a:extLst>
              <a:ext uri="{FF2B5EF4-FFF2-40B4-BE49-F238E27FC236}">
                <a16:creationId xmlns:a16="http://schemas.microsoft.com/office/drawing/2014/main" id="{4297B82E-C883-5243-B69F-B6D4D0533915}"/>
              </a:ext>
            </a:extLst>
          </p:cNvPr>
          <p:cNvSpPr/>
          <p:nvPr/>
        </p:nvSpPr>
        <p:spPr>
          <a:xfrm>
            <a:off x="3243365" y="3531028"/>
            <a:ext cx="896464"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pencil</a:t>
            </a:r>
          </a:p>
        </p:txBody>
      </p:sp>
      <p:sp>
        <p:nvSpPr>
          <p:cNvPr id="18" name="Rectangle 17">
            <a:extLst>
              <a:ext uri="{FF2B5EF4-FFF2-40B4-BE49-F238E27FC236}">
                <a16:creationId xmlns:a16="http://schemas.microsoft.com/office/drawing/2014/main" id="{7CA22230-BAE9-2D42-96EA-ECDD24224480}"/>
              </a:ext>
            </a:extLst>
          </p:cNvPr>
          <p:cNvSpPr/>
          <p:nvPr/>
        </p:nvSpPr>
        <p:spPr>
          <a:xfrm>
            <a:off x="9464902" y="3841227"/>
            <a:ext cx="1098506"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century</a:t>
            </a:r>
          </a:p>
        </p:txBody>
      </p:sp>
      <p:sp>
        <p:nvSpPr>
          <p:cNvPr id="19" name="Rectangle 18">
            <a:extLst>
              <a:ext uri="{FF2B5EF4-FFF2-40B4-BE49-F238E27FC236}">
                <a16:creationId xmlns:a16="http://schemas.microsoft.com/office/drawing/2014/main" id="{0F026E9D-E85C-4D46-B1C5-F511C6FB96DB}"/>
              </a:ext>
            </a:extLst>
          </p:cNvPr>
          <p:cNvSpPr/>
          <p:nvPr/>
        </p:nvSpPr>
        <p:spPr>
          <a:xfrm>
            <a:off x="9584425" y="3395551"/>
            <a:ext cx="1101648"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centaur</a:t>
            </a:r>
          </a:p>
        </p:txBody>
      </p:sp>
      <p:sp>
        <p:nvSpPr>
          <p:cNvPr id="20" name="Rectangle 19">
            <a:extLst>
              <a:ext uri="{FF2B5EF4-FFF2-40B4-BE49-F238E27FC236}">
                <a16:creationId xmlns:a16="http://schemas.microsoft.com/office/drawing/2014/main" id="{2FC7B903-59C5-C146-A7ED-D5D54710A6A0}"/>
              </a:ext>
            </a:extLst>
          </p:cNvPr>
          <p:cNvSpPr/>
          <p:nvPr/>
        </p:nvSpPr>
        <p:spPr>
          <a:xfrm>
            <a:off x="8126394" y="3182070"/>
            <a:ext cx="1338508"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celebrate</a:t>
            </a:r>
          </a:p>
        </p:txBody>
      </p:sp>
      <p:cxnSp>
        <p:nvCxnSpPr>
          <p:cNvPr id="22" name="Straight Arrow Connector 21">
            <a:extLst>
              <a:ext uri="{FF2B5EF4-FFF2-40B4-BE49-F238E27FC236}">
                <a16:creationId xmlns:a16="http://schemas.microsoft.com/office/drawing/2014/main" id="{5FEC1978-7E6B-3547-AB24-18E8FF3EAA74}"/>
              </a:ext>
            </a:extLst>
          </p:cNvPr>
          <p:cNvCxnSpPr>
            <a:cxnSpLocks/>
          </p:cNvCxnSpPr>
          <p:nvPr/>
        </p:nvCxnSpPr>
        <p:spPr>
          <a:xfrm>
            <a:off x="1806019" y="3427802"/>
            <a:ext cx="1045214" cy="1076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F3AD6757-0CC7-5645-BC44-1B6FA137CFE1}"/>
              </a:ext>
            </a:extLst>
          </p:cNvPr>
          <p:cNvCxnSpPr/>
          <p:nvPr/>
        </p:nvCxnSpPr>
        <p:spPr>
          <a:xfrm>
            <a:off x="1866003" y="3900360"/>
            <a:ext cx="915549" cy="6035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2728AC62-9885-B84F-AEB3-8CE313157726}"/>
              </a:ext>
            </a:extLst>
          </p:cNvPr>
          <p:cNvCxnSpPr/>
          <p:nvPr/>
        </p:nvCxnSpPr>
        <p:spPr>
          <a:xfrm>
            <a:off x="2937187" y="3946311"/>
            <a:ext cx="6466" cy="6090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4F393B90-190B-3146-852C-FE8289A8E1FF}"/>
              </a:ext>
            </a:extLst>
          </p:cNvPr>
          <p:cNvCxnSpPr>
            <a:stCxn id="17" idx="2"/>
          </p:cNvCxnSpPr>
          <p:nvPr/>
        </p:nvCxnSpPr>
        <p:spPr>
          <a:xfrm flipH="1">
            <a:off x="3225052" y="3900360"/>
            <a:ext cx="466545" cy="6551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26BA1963-1EB1-2B46-B012-CFFC28E0FBD4}"/>
              </a:ext>
            </a:extLst>
          </p:cNvPr>
          <p:cNvCxnSpPr/>
          <p:nvPr/>
        </p:nvCxnSpPr>
        <p:spPr>
          <a:xfrm>
            <a:off x="7240353" y="4210559"/>
            <a:ext cx="1134095" cy="3660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F1F4DC2-8D43-D94F-862B-C15E833FCF44}"/>
              </a:ext>
            </a:extLst>
          </p:cNvPr>
          <p:cNvCxnSpPr/>
          <p:nvPr/>
        </p:nvCxnSpPr>
        <p:spPr>
          <a:xfrm>
            <a:off x="7986904" y="3992262"/>
            <a:ext cx="387544" cy="5556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D1420D3B-6D24-C14F-AC7C-41000F2DBEA6}"/>
              </a:ext>
            </a:extLst>
          </p:cNvPr>
          <p:cNvCxnSpPr/>
          <p:nvPr/>
        </p:nvCxnSpPr>
        <p:spPr>
          <a:xfrm flipH="1">
            <a:off x="8419668" y="3503873"/>
            <a:ext cx="84913" cy="1000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A477D30C-5B90-8648-80DE-937EF5746D6C}"/>
              </a:ext>
            </a:extLst>
          </p:cNvPr>
          <p:cNvCxnSpPr>
            <a:stCxn id="12" idx="2"/>
          </p:cNvCxnSpPr>
          <p:nvPr/>
        </p:nvCxnSpPr>
        <p:spPr>
          <a:xfrm flipH="1">
            <a:off x="8493971" y="4025893"/>
            <a:ext cx="388772" cy="550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C3233BB-25FA-4F4B-922C-7D7C7B8C0438}"/>
              </a:ext>
            </a:extLst>
          </p:cNvPr>
          <p:cNvCxnSpPr/>
          <p:nvPr/>
        </p:nvCxnSpPr>
        <p:spPr>
          <a:xfrm flipH="1">
            <a:off x="8677079" y="3734526"/>
            <a:ext cx="1210085" cy="9557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F7EF059A-B137-CE4E-9C59-42F00B2EECFC}"/>
              </a:ext>
            </a:extLst>
          </p:cNvPr>
          <p:cNvCxnSpPr/>
          <p:nvPr/>
        </p:nvCxnSpPr>
        <p:spPr>
          <a:xfrm flipH="1">
            <a:off x="8795648" y="4227941"/>
            <a:ext cx="1028261" cy="4598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8185454"/>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2">
            <a:extLst>
              <a:ext uri="{FF2B5EF4-FFF2-40B4-BE49-F238E27FC236}">
                <a16:creationId xmlns:a16="http://schemas.microsoft.com/office/drawing/2014/main" id="{0E4D9DC5-D838-664D-9EBB-89A6E7265080}"/>
              </a:ext>
            </a:extLst>
          </p:cNvPr>
          <p:cNvGraphicFramePr>
            <a:graphicFrameLocks noGrp="1"/>
          </p:cNvGraphicFramePr>
          <p:nvPr>
            <p:extLst>
              <p:ext uri="{D42A27DB-BD31-4B8C-83A1-F6EECF244321}">
                <p14:modId xmlns:p14="http://schemas.microsoft.com/office/powerpoint/2010/main" val="3814080882"/>
              </p:ext>
            </p:extLst>
          </p:nvPr>
        </p:nvGraphicFramePr>
        <p:xfrm>
          <a:off x="1352964" y="1876806"/>
          <a:ext cx="9415330" cy="4615965"/>
        </p:xfrm>
        <a:graphic>
          <a:graphicData uri="http://schemas.openxmlformats.org/drawingml/2006/table">
            <a:tbl>
              <a:tblPr>
                <a:tableStyleId>{5940675A-B579-460E-94D1-54222C63F5DA}</a:tableStyleId>
              </a:tblPr>
              <a:tblGrid>
                <a:gridCol w="1883066">
                  <a:extLst>
                    <a:ext uri="{9D8B030D-6E8A-4147-A177-3AD203B41FA5}">
                      <a16:colId xmlns:a16="http://schemas.microsoft.com/office/drawing/2014/main" val="20000"/>
                    </a:ext>
                  </a:extLst>
                </a:gridCol>
                <a:gridCol w="1883066">
                  <a:extLst>
                    <a:ext uri="{9D8B030D-6E8A-4147-A177-3AD203B41FA5}">
                      <a16:colId xmlns:a16="http://schemas.microsoft.com/office/drawing/2014/main" val="20001"/>
                    </a:ext>
                  </a:extLst>
                </a:gridCol>
                <a:gridCol w="1883066">
                  <a:extLst>
                    <a:ext uri="{9D8B030D-6E8A-4147-A177-3AD203B41FA5}">
                      <a16:colId xmlns:a16="http://schemas.microsoft.com/office/drawing/2014/main" val="20002"/>
                    </a:ext>
                  </a:extLst>
                </a:gridCol>
                <a:gridCol w="1883066">
                  <a:extLst>
                    <a:ext uri="{9D8B030D-6E8A-4147-A177-3AD203B41FA5}">
                      <a16:colId xmlns:a16="http://schemas.microsoft.com/office/drawing/2014/main" val="20003"/>
                    </a:ext>
                  </a:extLst>
                </a:gridCol>
                <a:gridCol w="1883066">
                  <a:extLst>
                    <a:ext uri="{9D8B030D-6E8A-4147-A177-3AD203B41FA5}">
                      <a16:colId xmlns:a16="http://schemas.microsoft.com/office/drawing/2014/main" val="20004"/>
                    </a:ext>
                  </a:extLst>
                </a:gridCol>
              </a:tblGrid>
              <a:tr h="2101395">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latin typeface="OpenDyslexicAlta" pitchFamily="2" charset="77"/>
                        </a:rPr>
                        <a:t>100 Years</a:t>
                      </a:r>
                    </a:p>
                    <a:p>
                      <a:endParaRPr lang="en-GB" b="0" i="0" dirty="0">
                        <a:latin typeface="Muli" pitchFamily="2" charset="77"/>
                      </a:endParaRPr>
                    </a:p>
                  </a:txBody>
                  <a:tcPr anchor="ctr"/>
                </a:tc>
                <a:extLst>
                  <a:ext uri="{0D108BD9-81ED-4DB2-BD59-A6C34878D82A}">
                    <a16:rowId xmlns:a16="http://schemas.microsoft.com/office/drawing/2014/main" val="10000"/>
                  </a:ext>
                </a:extLst>
              </a:tr>
              <a:tr h="372529">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769512">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25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2" name="TextBox 1">
            <a:extLst>
              <a:ext uri="{FF2B5EF4-FFF2-40B4-BE49-F238E27FC236}">
                <a16:creationId xmlns:a16="http://schemas.microsoft.com/office/drawing/2014/main" id="{F0A06B16-137F-48BF-8281-F3434B4CFCC9}"/>
              </a:ext>
            </a:extLst>
          </p:cNvPr>
          <p:cNvSpPr txBox="1"/>
          <p:nvPr/>
        </p:nvSpPr>
        <p:spPr>
          <a:xfrm>
            <a:off x="820782" y="914147"/>
            <a:ext cx="7075157" cy="954107"/>
          </a:xfrm>
          <a:prstGeom prst="rect">
            <a:avLst/>
          </a:prstGeom>
          <a:noFill/>
        </p:spPr>
        <p:txBody>
          <a:bodyPr wrap="square" rtlCol="0">
            <a:spAutoFit/>
          </a:bodyPr>
          <a:lstStyle/>
          <a:p>
            <a:r>
              <a:rPr lang="en-GB" sz="2800" dirty="0">
                <a:latin typeface="OpenDyslexicAlta" pitchFamily="2" charset="77"/>
              </a:rPr>
              <a:t>Look at the images below, can you spell what they are?</a:t>
            </a:r>
          </a:p>
        </p:txBody>
      </p:sp>
      <p:pic>
        <p:nvPicPr>
          <p:cNvPr id="6146" name="Picture 2" descr="Hawser Circle Rope Circle Rope Rope Rope R">
            <a:extLst>
              <a:ext uri="{FF2B5EF4-FFF2-40B4-BE49-F238E27FC236}">
                <a16:creationId xmlns:a16="http://schemas.microsoft.com/office/drawing/2014/main" id="{0C5E5B14-B844-4A38-8D0D-0F6AB39BC97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50816" y="2243555"/>
            <a:ext cx="1379039" cy="13790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entaur Horse Male Man Mythology Legendary">
            <a:extLst>
              <a:ext uri="{FF2B5EF4-FFF2-40B4-BE49-F238E27FC236}">
                <a16:creationId xmlns:a16="http://schemas.microsoft.com/office/drawing/2014/main" id="{2B1DAFE8-E9E8-4DF1-8BA3-856AE5C5B7D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61052" y="4483789"/>
            <a:ext cx="1069896"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ircus Tent Big Top Show Stripes Carnival">
            <a:extLst>
              <a:ext uri="{FF2B5EF4-FFF2-40B4-BE49-F238E27FC236}">
                <a16:creationId xmlns:a16="http://schemas.microsoft.com/office/drawing/2014/main" id="{2DADA575-7D40-49A0-8DE6-4B96098BFE8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74631" y="2489582"/>
            <a:ext cx="1773477" cy="11104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rincess Cute Cartoon Fairy Pink Purple Cr">
            <a:extLst>
              <a:ext uri="{FF2B5EF4-FFF2-40B4-BE49-F238E27FC236}">
                <a16:creationId xmlns:a16="http://schemas.microsoft.com/office/drawing/2014/main" id="{77F718D4-440C-4A94-B289-A7837381A010}"/>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653856" y="4201511"/>
            <a:ext cx="1358002" cy="1742342"/>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Loudspeaker Man Boy Holding Speaking Speak">
            <a:extLst>
              <a:ext uri="{FF2B5EF4-FFF2-40B4-BE49-F238E27FC236}">
                <a16:creationId xmlns:a16="http://schemas.microsoft.com/office/drawing/2014/main" id="{0FB18F13-4E16-461A-A51C-46AB614F1C7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62453" y="2277369"/>
            <a:ext cx="143079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Capsule Drug Gelatine Medicine Pharmacy Pi">
            <a:extLst>
              <a:ext uri="{FF2B5EF4-FFF2-40B4-BE49-F238E27FC236}">
                <a16:creationId xmlns:a16="http://schemas.microsoft.com/office/drawing/2014/main" id="{D52E2775-12EA-40FF-AA5A-6576AF941C0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20828" y="2286100"/>
            <a:ext cx="138991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Stick People, High Five, Teamwork">
            <a:extLst>
              <a:ext uri="{FF2B5EF4-FFF2-40B4-BE49-F238E27FC236}">
                <a16:creationId xmlns:a16="http://schemas.microsoft.com/office/drawing/2014/main" id="{6E610966-BD82-461E-9B72-340E7249B91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344373" y="4483789"/>
            <a:ext cx="1666875" cy="1503282"/>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Celery Vegetable Stalks Food Green Snack E">
            <a:extLst>
              <a:ext uri="{FF2B5EF4-FFF2-40B4-BE49-F238E27FC236}">
                <a16:creationId xmlns:a16="http://schemas.microsoft.com/office/drawing/2014/main" id="{CAE8F06E-9E00-4473-A75C-480FEF0C80F0}"/>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t="14049" b="9404"/>
          <a:stretch/>
        </p:blipFill>
        <p:spPr bwMode="auto">
          <a:xfrm>
            <a:off x="7145805" y="4445696"/>
            <a:ext cx="1445089"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Pencil Green Writing Tools School Supplies">
            <a:extLst>
              <a:ext uri="{FF2B5EF4-FFF2-40B4-BE49-F238E27FC236}">
                <a16:creationId xmlns:a16="http://schemas.microsoft.com/office/drawing/2014/main" id="{488EE09F-E35A-47C9-8A2B-DA3C3D486AA7}"/>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9434656" y="4560670"/>
            <a:ext cx="1060711" cy="1311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116861"/>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940626" y="718052"/>
            <a:ext cx="7075157" cy="954107"/>
          </a:xfrm>
          <a:prstGeom prst="rect">
            <a:avLst/>
          </a:prstGeom>
          <a:noFill/>
        </p:spPr>
        <p:txBody>
          <a:bodyPr wrap="square" rtlCol="0">
            <a:spAutoFit/>
          </a:bodyPr>
          <a:lstStyle/>
          <a:p>
            <a:r>
              <a:rPr lang="en-GB" sz="2800" dirty="0">
                <a:latin typeface="OpenDyslexicAlta" pitchFamily="2" charset="77"/>
              </a:rPr>
              <a:t>Look at the images below, can you spell what they are?</a:t>
            </a:r>
          </a:p>
        </p:txBody>
      </p:sp>
      <p:pic>
        <p:nvPicPr>
          <p:cNvPr id="6146" name="Picture 2" descr="Hawser Circle Rope Circle Rope Rope Rope R">
            <a:extLst>
              <a:ext uri="{FF2B5EF4-FFF2-40B4-BE49-F238E27FC236}">
                <a16:creationId xmlns:a16="http://schemas.microsoft.com/office/drawing/2014/main" id="{0C5E5B14-B844-4A38-8D0D-0F6AB39BC97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50816" y="2243555"/>
            <a:ext cx="1379039" cy="13790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entaur Horse Male Man Mythology Legendary">
            <a:extLst>
              <a:ext uri="{FF2B5EF4-FFF2-40B4-BE49-F238E27FC236}">
                <a16:creationId xmlns:a16="http://schemas.microsoft.com/office/drawing/2014/main" id="{2B1DAFE8-E9E8-4DF1-8BA3-856AE5C5B7D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61052" y="4483789"/>
            <a:ext cx="1069896"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ircus Tent Big Top Show Stripes Carnival">
            <a:extLst>
              <a:ext uri="{FF2B5EF4-FFF2-40B4-BE49-F238E27FC236}">
                <a16:creationId xmlns:a16="http://schemas.microsoft.com/office/drawing/2014/main" id="{2DADA575-7D40-49A0-8DE6-4B96098BFE8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74631" y="2489582"/>
            <a:ext cx="1773477" cy="11104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rincess Cute Cartoon Fairy Pink Purple Cr">
            <a:extLst>
              <a:ext uri="{FF2B5EF4-FFF2-40B4-BE49-F238E27FC236}">
                <a16:creationId xmlns:a16="http://schemas.microsoft.com/office/drawing/2014/main" id="{77F718D4-440C-4A94-B289-A7837381A010}"/>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653856" y="4201511"/>
            <a:ext cx="1358002" cy="1742342"/>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Loudspeaker Man Boy Holding Speaking Speak">
            <a:extLst>
              <a:ext uri="{FF2B5EF4-FFF2-40B4-BE49-F238E27FC236}">
                <a16:creationId xmlns:a16="http://schemas.microsoft.com/office/drawing/2014/main" id="{0FB18F13-4E16-461A-A51C-46AB614F1C7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62453" y="2277369"/>
            <a:ext cx="143079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Capsule Drug Gelatine Medicine Pharmacy Pi">
            <a:extLst>
              <a:ext uri="{FF2B5EF4-FFF2-40B4-BE49-F238E27FC236}">
                <a16:creationId xmlns:a16="http://schemas.microsoft.com/office/drawing/2014/main" id="{D52E2775-12EA-40FF-AA5A-6576AF941C0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20828" y="2286100"/>
            <a:ext cx="138991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Stick People, High Five, Teamwork">
            <a:extLst>
              <a:ext uri="{FF2B5EF4-FFF2-40B4-BE49-F238E27FC236}">
                <a16:creationId xmlns:a16="http://schemas.microsoft.com/office/drawing/2014/main" id="{6E610966-BD82-461E-9B72-340E7249B91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344373" y="4483789"/>
            <a:ext cx="1666875" cy="1503282"/>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Celery Vegetable Stalks Food Green Snack E">
            <a:extLst>
              <a:ext uri="{FF2B5EF4-FFF2-40B4-BE49-F238E27FC236}">
                <a16:creationId xmlns:a16="http://schemas.microsoft.com/office/drawing/2014/main" id="{CAE8F06E-9E00-4473-A75C-480FEF0C80F0}"/>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t="14049" b="9404"/>
          <a:stretch/>
        </p:blipFill>
        <p:spPr bwMode="auto">
          <a:xfrm>
            <a:off x="7145805" y="4445696"/>
            <a:ext cx="1445089"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Pencil Green Writing Tools School Supplies">
            <a:extLst>
              <a:ext uri="{FF2B5EF4-FFF2-40B4-BE49-F238E27FC236}">
                <a16:creationId xmlns:a16="http://schemas.microsoft.com/office/drawing/2014/main" id="{488EE09F-E35A-47C9-8A2B-DA3C3D486AA7}"/>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9434656" y="4560670"/>
            <a:ext cx="1060711" cy="13114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2AEA234-FFB3-4242-AE5E-D5C05E84A2C4}"/>
              </a:ext>
            </a:extLst>
          </p:cNvPr>
          <p:cNvSpPr txBox="1"/>
          <p:nvPr/>
        </p:nvSpPr>
        <p:spPr>
          <a:xfrm>
            <a:off x="972273" y="312516"/>
            <a:ext cx="1504709" cy="369332"/>
          </a:xfrm>
          <a:prstGeom prst="rect">
            <a:avLst/>
          </a:prstGeom>
          <a:noFill/>
        </p:spPr>
        <p:txBody>
          <a:bodyPr wrap="square" rtlCol="0">
            <a:spAutoFit/>
          </a:bodyPr>
          <a:lstStyle/>
          <a:p>
            <a:r>
              <a:rPr lang="en-US" dirty="0">
                <a:solidFill>
                  <a:srgbClr val="FF3860"/>
                </a:solidFill>
              </a:rPr>
              <a:t>Answers:</a:t>
            </a:r>
          </a:p>
        </p:txBody>
      </p:sp>
      <p:graphicFrame>
        <p:nvGraphicFramePr>
          <p:cNvPr id="13" name="Table 12">
            <a:extLst>
              <a:ext uri="{FF2B5EF4-FFF2-40B4-BE49-F238E27FC236}">
                <a16:creationId xmlns:a16="http://schemas.microsoft.com/office/drawing/2014/main" id="{0E4D9DC5-D838-664D-9EBB-89A6E7265080}"/>
              </a:ext>
            </a:extLst>
          </p:cNvPr>
          <p:cNvGraphicFramePr>
            <a:graphicFrameLocks noGrp="1"/>
          </p:cNvGraphicFramePr>
          <p:nvPr>
            <p:extLst>
              <p:ext uri="{D42A27DB-BD31-4B8C-83A1-F6EECF244321}">
                <p14:modId xmlns:p14="http://schemas.microsoft.com/office/powerpoint/2010/main" val="3131953252"/>
              </p:ext>
            </p:extLst>
          </p:nvPr>
        </p:nvGraphicFramePr>
        <p:xfrm>
          <a:off x="1331089" y="1876806"/>
          <a:ext cx="9437205" cy="4615965"/>
        </p:xfrm>
        <a:graphic>
          <a:graphicData uri="http://schemas.openxmlformats.org/drawingml/2006/table">
            <a:tbl>
              <a:tblPr>
                <a:tableStyleId>{5940675A-B579-460E-94D1-54222C63F5DA}</a:tableStyleId>
              </a:tblPr>
              <a:tblGrid>
                <a:gridCol w="1904941">
                  <a:extLst>
                    <a:ext uri="{9D8B030D-6E8A-4147-A177-3AD203B41FA5}">
                      <a16:colId xmlns:a16="http://schemas.microsoft.com/office/drawing/2014/main" val="20000"/>
                    </a:ext>
                  </a:extLst>
                </a:gridCol>
                <a:gridCol w="1883066">
                  <a:extLst>
                    <a:ext uri="{9D8B030D-6E8A-4147-A177-3AD203B41FA5}">
                      <a16:colId xmlns:a16="http://schemas.microsoft.com/office/drawing/2014/main" val="20001"/>
                    </a:ext>
                  </a:extLst>
                </a:gridCol>
                <a:gridCol w="1883066">
                  <a:extLst>
                    <a:ext uri="{9D8B030D-6E8A-4147-A177-3AD203B41FA5}">
                      <a16:colId xmlns:a16="http://schemas.microsoft.com/office/drawing/2014/main" val="20002"/>
                    </a:ext>
                  </a:extLst>
                </a:gridCol>
                <a:gridCol w="1883066">
                  <a:extLst>
                    <a:ext uri="{9D8B030D-6E8A-4147-A177-3AD203B41FA5}">
                      <a16:colId xmlns:a16="http://schemas.microsoft.com/office/drawing/2014/main" val="20003"/>
                    </a:ext>
                  </a:extLst>
                </a:gridCol>
                <a:gridCol w="1883066">
                  <a:extLst>
                    <a:ext uri="{9D8B030D-6E8A-4147-A177-3AD203B41FA5}">
                      <a16:colId xmlns:a16="http://schemas.microsoft.com/office/drawing/2014/main" val="20004"/>
                    </a:ext>
                  </a:extLst>
                </a:gridCol>
              </a:tblGrid>
              <a:tr h="2101395">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latin typeface="OpenDyslexicAlta" pitchFamily="2" charset="77"/>
                        </a:rPr>
                        <a:t>100 Years</a:t>
                      </a:r>
                    </a:p>
                    <a:p>
                      <a:endParaRPr lang="en-GB" b="0" i="0" dirty="0">
                        <a:latin typeface="Muli" pitchFamily="2" charset="77"/>
                      </a:endParaRPr>
                    </a:p>
                  </a:txBody>
                  <a:tcPr anchor="ctr"/>
                </a:tc>
                <a:extLst>
                  <a:ext uri="{0D108BD9-81ED-4DB2-BD59-A6C34878D82A}">
                    <a16:rowId xmlns:a16="http://schemas.microsoft.com/office/drawing/2014/main" val="10000"/>
                  </a:ext>
                </a:extLst>
              </a:tr>
              <a:tr h="3725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circle</a:t>
                      </a:r>
                      <a:r>
                        <a:rPr lang="en-GB" b="0" i="0" baseline="0" dirty="0">
                          <a:solidFill>
                            <a:srgbClr val="FF3860"/>
                          </a:solidFill>
                          <a:latin typeface="OpenDyslexicAlta" pitchFamily="2" charset="77"/>
                          <a:ea typeface="OpenDyslexic" charset="0"/>
                          <a:cs typeface="OpenDyslexic" charset="0"/>
                        </a:rPr>
                        <a:t> </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voice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circus</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medicine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century</a:t>
                      </a:r>
                      <a:endParaRPr lang="en-GB" b="0" i="0" dirty="0">
                        <a:solidFill>
                          <a:srgbClr val="FF3860"/>
                        </a:solidFill>
                        <a:latin typeface="Muli" pitchFamily="2" charset="77"/>
                      </a:endParaRPr>
                    </a:p>
                  </a:txBody>
                  <a:tcPr/>
                </a:tc>
                <a:extLst>
                  <a:ext uri="{0D108BD9-81ED-4DB2-BD59-A6C34878D82A}">
                    <a16:rowId xmlns:a16="http://schemas.microsoft.com/office/drawing/2014/main" val="10001"/>
                  </a:ext>
                </a:extLst>
              </a:tr>
              <a:tr h="1769512">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25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princess</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celebrate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centaur</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celery</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pencil</a:t>
                      </a:r>
                      <a:endParaRPr lang="en-GB" b="0" i="0" dirty="0">
                        <a:solidFill>
                          <a:srgbClr val="FF3860"/>
                        </a:solidFill>
                        <a:latin typeface="Muli" pitchFamily="2" charset="77"/>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97714040"/>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77551470"/>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21243294"/>
                    </a:ext>
                  </a:extLst>
                </a:gridCol>
                <a:gridCol w="1858433">
                  <a:extLst>
                    <a:ext uri="{9D8B030D-6E8A-4147-A177-3AD203B41FA5}">
                      <a16:colId xmlns:a16="http://schemas.microsoft.com/office/drawing/2014/main" val="1650958362"/>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2117428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/s/ sound spelt c before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chemeClr val="accent6"/>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9175597"/>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31353296"/>
              </p:ext>
            </p:extLst>
          </p:nvPr>
        </p:nvGraphicFramePr>
        <p:xfrm>
          <a:off x="520861" y="1600196"/>
          <a:ext cx="2774789" cy="5029200"/>
        </p:xfrm>
        <a:graphic>
          <a:graphicData uri="http://schemas.openxmlformats.org/drawingml/2006/table">
            <a:tbl>
              <a:tblPr firstRow="1" bandRow="1">
                <a:tableStyleId>{5940675A-B579-460E-94D1-54222C63F5DA}</a:tableStyleId>
              </a:tblPr>
              <a:tblGrid>
                <a:gridCol w="277478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386960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/s/ sound spelled ’c’ before ‘e’,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’y’</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695136" y="205739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sircle</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sentury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sentaur</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sircus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prinsess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voise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medisine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selebrate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selery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pencil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7554" y="1630799"/>
            <a:ext cx="1324503" cy="1750648"/>
          </a:xfrm>
          <a:prstGeom prst="rect">
            <a:avLst/>
          </a:prstGeom>
        </p:spPr>
      </p:pic>
      <p:graphicFrame>
        <p:nvGraphicFramePr>
          <p:cNvPr id="8" name="Table 7"/>
          <p:cNvGraphicFramePr>
            <a:graphicFrameLocks noGrp="1"/>
          </p:cNvGraphicFramePr>
          <p:nvPr/>
        </p:nvGraphicFramePr>
        <p:xfrm>
          <a:off x="9416142" y="2197885"/>
          <a:ext cx="2434392" cy="4572000"/>
        </p:xfrm>
        <a:graphic>
          <a:graphicData uri="http://schemas.openxmlformats.org/drawingml/2006/table">
            <a:tbl>
              <a:tblPr firstRow="1" bandRow="1">
                <a:tableStyleId>{5940675A-B579-460E-94D1-54222C63F5DA}</a:tableStyleId>
              </a:tblPr>
              <a:tblGrid>
                <a:gridCol w="2434392">
                  <a:extLst>
                    <a:ext uri="{9D8B030D-6E8A-4147-A177-3AD203B41FA5}">
                      <a16:colId xmlns:a16="http://schemas.microsoft.com/office/drawing/2014/main" val="20000"/>
                    </a:ext>
                  </a:extLst>
                </a:gridCol>
              </a:tblGrid>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6613634" y="1323865"/>
            <a:ext cx="5605015"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scored 0/10 in his spelling test.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help him out by writing the correct spellings into this grid?</a:t>
            </a:r>
          </a:p>
        </p:txBody>
      </p:sp>
      <p:sp>
        <p:nvSpPr>
          <p:cNvPr id="10" name="TextBox 9"/>
          <p:cNvSpPr txBox="1"/>
          <p:nvPr/>
        </p:nvSpPr>
        <p:spPr>
          <a:xfrm>
            <a:off x="508000" y="1251292"/>
            <a:ext cx="2787650" cy="261610"/>
          </a:xfrm>
          <a:prstGeom prst="rect">
            <a:avLst/>
          </a:prstGeom>
          <a:solidFill>
            <a:srgbClr val="FF7E79"/>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spTree>
    <p:extLst>
      <p:ext uri="{BB962C8B-B14F-4D97-AF65-F5344CB8AC3E}">
        <p14:creationId xmlns:p14="http://schemas.microsoft.com/office/powerpoint/2010/main" val="1786553664"/>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00838816"/>
              </p:ext>
            </p:extLst>
          </p:nvPr>
        </p:nvGraphicFramePr>
        <p:xfrm>
          <a:off x="520861" y="1600196"/>
          <a:ext cx="2774789" cy="5029200"/>
        </p:xfrm>
        <a:graphic>
          <a:graphicData uri="http://schemas.openxmlformats.org/drawingml/2006/table">
            <a:tbl>
              <a:tblPr firstRow="1" bandRow="1">
                <a:tableStyleId>{5940675A-B579-460E-94D1-54222C63F5DA}</a:tableStyleId>
              </a:tblPr>
              <a:tblGrid>
                <a:gridCol w="277478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2721591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/s/ sound spelled ’c’ before ‘e’,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’y’</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695136" y="205739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sircle</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sentury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sentaur</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sircus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prinsess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voise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medisine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selebrate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selery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pencil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7554" y="1630799"/>
            <a:ext cx="1324503" cy="1750648"/>
          </a:xfrm>
          <a:prstGeom prst="rect">
            <a:avLst/>
          </a:prstGeom>
        </p:spPr>
      </p:pic>
      <p:sp>
        <p:nvSpPr>
          <p:cNvPr id="9" name="TextBox 8"/>
          <p:cNvSpPr txBox="1"/>
          <p:nvPr/>
        </p:nvSpPr>
        <p:spPr>
          <a:xfrm>
            <a:off x="6613634" y="1323865"/>
            <a:ext cx="5605015"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scored 0/10 in his spelling test.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help him out by writing the correct spellings into this grid?</a:t>
            </a:r>
          </a:p>
        </p:txBody>
      </p:sp>
      <p:sp>
        <p:nvSpPr>
          <p:cNvPr id="10" name="TextBox 9"/>
          <p:cNvSpPr txBox="1"/>
          <p:nvPr/>
        </p:nvSpPr>
        <p:spPr>
          <a:xfrm>
            <a:off x="508000" y="1251292"/>
            <a:ext cx="2787650" cy="261610"/>
          </a:xfrm>
          <a:prstGeom prst="rect">
            <a:avLst/>
          </a:prstGeom>
          <a:solidFill>
            <a:srgbClr val="FF7E79"/>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2" name="Table 1">
            <a:extLst>
              <a:ext uri="{FF2B5EF4-FFF2-40B4-BE49-F238E27FC236}">
                <a16:creationId xmlns:a16="http://schemas.microsoft.com/office/drawing/2014/main" id="{86EF2828-1B53-8742-8FA1-6FC2EAEC8DF8}"/>
              </a:ext>
            </a:extLst>
          </p:cNvPr>
          <p:cNvGraphicFramePr>
            <a:graphicFrameLocks noGrp="1"/>
          </p:cNvGraphicFramePr>
          <p:nvPr>
            <p:extLst>
              <p:ext uri="{D42A27DB-BD31-4B8C-83A1-F6EECF244321}">
                <p14:modId xmlns:p14="http://schemas.microsoft.com/office/powerpoint/2010/main" val="411433519"/>
              </p:ext>
            </p:extLst>
          </p:nvPr>
        </p:nvGraphicFramePr>
        <p:xfrm>
          <a:off x="9352344" y="2166686"/>
          <a:ext cx="2293419" cy="4462710"/>
        </p:xfrm>
        <a:graphic>
          <a:graphicData uri="http://schemas.openxmlformats.org/drawingml/2006/table">
            <a:tbl>
              <a:tblPr firstRow="1" bandRow="1">
                <a:tableStyleId>{5940675A-B579-460E-94D1-54222C63F5DA}</a:tableStyleId>
              </a:tblPr>
              <a:tblGrid>
                <a:gridCol w="2293419">
                  <a:extLst>
                    <a:ext uri="{9D8B030D-6E8A-4147-A177-3AD203B41FA5}">
                      <a16:colId xmlns:a16="http://schemas.microsoft.com/office/drawing/2014/main" val="3782041174"/>
                    </a:ext>
                  </a:extLst>
                </a:gridCol>
              </a:tblGrid>
              <a:tr h="446271">
                <a:tc>
                  <a:txBody>
                    <a:bodyPr/>
                    <a:lstStyle/>
                    <a:p>
                      <a:pPr algn="ctr"/>
                      <a:r>
                        <a:rPr lang="en-GB" b="0" i="0" dirty="0">
                          <a:solidFill>
                            <a:srgbClr val="FF3860"/>
                          </a:solidFill>
                          <a:latin typeface="OpenDyslexicAlta" pitchFamily="2" charset="77"/>
                          <a:ea typeface="OpenDyslexic" charset="0"/>
                          <a:cs typeface="OpenDyslexic" charset="0"/>
                        </a:rPr>
                        <a:t>circle</a:t>
                      </a:r>
                      <a:r>
                        <a:rPr lang="en-GB" b="0" i="0" baseline="0" dirty="0">
                          <a:solidFill>
                            <a:srgbClr val="FF3860"/>
                          </a:solidFill>
                          <a:latin typeface="OpenDyslexicAlta" pitchFamily="2" charset="77"/>
                          <a:ea typeface="OpenDyslexic" charset="0"/>
                          <a:cs typeface="OpenDyslexic" charset="0"/>
                        </a:rPr>
                        <a:t> </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227420586"/>
                  </a:ext>
                </a:extLst>
              </a:tr>
              <a:tr h="446271">
                <a:tc>
                  <a:txBody>
                    <a:bodyPr/>
                    <a:lstStyle/>
                    <a:p>
                      <a:pPr algn="ctr"/>
                      <a:r>
                        <a:rPr lang="en-GB" b="0" i="0" dirty="0">
                          <a:solidFill>
                            <a:srgbClr val="FF3860"/>
                          </a:solidFill>
                          <a:latin typeface="OpenDyslexicAlta" pitchFamily="2" charset="77"/>
                          <a:ea typeface="OpenDyslexic" charset="0"/>
                          <a:cs typeface="OpenDyslexic" charset="0"/>
                        </a:rPr>
                        <a:t>century</a:t>
                      </a:r>
                    </a:p>
                  </a:txBody>
                  <a:tcPr/>
                </a:tc>
                <a:extLst>
                  <a:ext uri="{0D108BD9-81ED-4DB2-BD59-A6C34878D82A}">
                    <a16:rowId xmlns:a16="http://schemas.microsoft.com/office/drawing/2014/main" val="219564389"/>
                  </a:ext>
                </a:extLst>
              </a:tr>
              <a:tr h="446271">
                <a:tc>
                  <a:txBody>
                    <a:bodyPr/>
                    <a:lstStyle/>
                    <a:p>
                      <a:pPr algn="ctr"/>
                      <a:r>
                        <a:rPr lang="en-GB" b="0" i="0" dirty="0">
                          <a:solidFill>
                            <a:srgbClr val="FF3860"/>
                          </a:solidFill>
                          <a:latin typeface="OpenDyslexicAlta" pitchFamily="2" charset="77"/>
                          <a:ea typeface="OpenDyslexic" charset="0"/>
                          <a:cs typeface="OpenDyslexic" charset="0"/>
                        </a:rPr>
                        <a:t>centaur</a:t>
                      </a:r>
                    </a:p>
                  </a:txBody>
                  <a:tcPr/>
                </a:tc>
                <a:extLst>
                  <a:ext uri="{0D108BD9-81ED-4DB2-BD59-A6C34878D82A}">
                    <a16:rowId xmlns:a16="http://schemas.microsoft.com/office/drawing/2014/main" val="3142973649"/>
                  </a:ext>
                </a:extLst>
              </a:tr>
              <a:tr h="446271">
                <a:tc>
                  <a:txBody>
                    <a:bodyPr/>
                    <a:lstStyle/>
                    <a:p>
                      <a:pPr algn="ctr"/>
                      <a:r>
                        <a:rPr lang="en-GB" b="0" i="0" dirty="0">
                          <a:solidFill>
                            <a:srgbClr val="FF3860"/>
                          </a:solidFill>
                          <a:latin typeface="OpenDyslexicAlta" pitchFamily="2" charset="77"/>
                          <a:ea typeface="OpenDyslexic" charset="0"/>
                          <a:cs typeface="OpenDyslexic" charset="0"/>
                        </a:rPr>
                        <a:t>circus</a:t>
                      </a:r>
                    </a:p>
                  </a:txBody>
                  <a:tcPr/>
                </a:tc>
                <a:extLst>
                  <a:ext uri="{0D108BD9-81ED-4DB2-BD59-A6C34878D82A}">
                    <a16:rowId xmlns:a16="http://schemas.microsoft.com/office/drawing/2014/main" val="3424415251"/>
                  </a:ext>
                </a:extLst>
              </a:tr>
              <a:tr h="446271">
                <a:tc>
                  <a:txBody>
                    <a:bodyPr/>
                    <a:lstStyle/>
                    <a:p>
                      <a:pPr algn="ctr"/>
                      <a:r>
                        <a:rPr lang="en-GB" b="0" i="0" dirty="0">
                          <a:solidFill>
                            <a:srgbClr val="FF3860"/>
                          </a:solidFill>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253050528"/>
                  </a:ext>
                </a:extLst>
              </a:tr>
              <a:tr h="446271">
                <a:tc>
                  <a:txBody>
                    <a:bodyPr/>
                    <a:lstStyle/>
                    <a:p>
                      <a:pPr algn="ctr"/>
                      <a:r>
                        <a:rPr lang="en-GB" b="0" i="0" dirty="0">
                          <a:solidFill>
                            <a:srgbClr val="FF3860"/>
                          </a:solidFill>
                          <a:latin typeface="OpenDyslexicAlta" pitchFamily="2" charset="77"/>
                          <a:ea typeface="OpenDyslexic" charset="0"/>
                          <a:cs typeface="OpenDyslexic" charset="0"/>
                        </a:rPr>
                        <a:t>voice</a:t>
                      </a:r>
                    </a:p>
                  </a:txBody>
                  <a:tcPr/>
                </a:tc>
                <a:extLst>
                  <a:ext uri="{0D108BD9-81ED-4DB2-BD59-A6C34878D82A}">
                    <a16:rowId xmlns:a16="http://schemas.microsoft.com/office/drawing/2014/main" val="931082630"/>
                  </a:ext>
                </a:extLst>
              </a:tr>
              <a:tr h="446271">
                <a:tc>
                  <a:txBody>
                    <a:bodyPr/>
                    <a:lstStyle/>
                    <a:p>
                      <a:pPr algn="ctr"/>
                      <a:r>
                        <a:rPr lang="en-GB" b="0" i="0" dirty="0">
                          <a:solidFill>
                            <a:srgbClr val="FF3860"/>
                          </a:solidFill>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29439843"/>
                  </a:ext>
                </a:extLst>
              </a:tr>
              <a:tr h="446271">
                <a:tc>
                  <a:txBody>
                    <a:bodyPr/>
                    <a:lstStyle/>
                    <a:p>
                      <a:pPr algn="ctr"/>
                      <a:r>
                        <a:rPr lang="en-GB" b="0" i="0" dirty="0">
                          <a:solidFill>
                            <a:srgbClr val="FF3860"/>
                          </a:solidFill>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253175614"/>
                  </a:ext>
                </a:extLst>
              </a:tr>
              <a:tr h="446271">
                <a:tc>
                  <a:txBody>
                    <a:bodyPr/>
                    <a:lstStyle/>
                    <a:p>
                      <a:pPr algn="ctr"/>
                      <a:r>
                        <a:rPr lang="en-GB" b="0" i="0" dirty="0">
                          <a:solidFill>
                            <a:srgbClr val="FF3860"/>
                          </a:solidFill>
                          <a:latin typeface="OpenDyslexicAlta" pitchFamily="2" charset="77"/>
                          <a:ea typeface="OpenDyslexic" charset="0"/>
                          <a:cs typeface="OpenDyslexic" charset="0"/>
                        </a:rPr>
                        <a:t>celery</a:t>
                      </a:r>
                    </a:p>
                  </a:txBody>
                  <a:tcPr/>
                </a:tc>
                <a:extLst>
                  <a:ext uri="{0D108BD9-81ED-4DB2-BD59-A6C34878D82A}">
                    <a16:rowId xmlns:a16="http://schemas.microsoft.com/office/drawing/2014/main" val="1177650113"/>
                  </a:ext>
                </a:extLst>
              </a:tr>
              <a:tr h="446271">
                <a:tc>
                  <a:txBody>
                    <a:bodyPr/>
                    <a:lstStyle/>
                    <a:p>
                      <a:pPr algn="ctr"/>
                      <a:r>
                        <a:rPr lang="en-GB" b="0" i="0" dirty="0">
                          <a:solidFill>
                            <a:srgbClr val="FF3860"/>
                          </a:solidFill>
                          <a:latin typeface="OpenDyslexicAlta" pitchFamily="2" charset="77"/>
                          <a:ea typeface="OpenDyslexic" charset="0"/>
                          <a:cs typeface="OpenDyslexic" charset="0"/>
                        </a:rPr>
                        <a:t>pencil</a:t>
                      </a:r>
                    </a:p>
                  </a:txBody>
                  <a:tcPr/>
                </a:tc>
                <a:extLst>
                  <a:ext uri="{0D108BD9-81ED-4DB2-BD59-A6C34878D82A}">
                    <a16:rowId xmlns:a16="http://schemas.microsoft.com/office/drawing/2014/main" val="3969201615"/>
                  </a:ext>
                </a:extLst>
              </a:tr>
            </a:tbl>
          </a:graphicData>
        </a:graphic>
      </p:graphicFrame>
    </p:spTree>
    <p:extLst>
      <p:ext uri="{BB962C8B-B14F-4D97-AF65-F5344CB8AC3E}">
        <p14:creationId xmlns:p14="http://schemas.microsoft.com/office/powerpoint/2010/main" val="651541509"/>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Some words have similar spellings, root words and meanings. We call these word families. This list contains ’sol word family’ and ‘real word family’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27</a:t>
            </a:r>
          </a:p>
        </p:txBody>
      </p:sp>
    </p:spTree>
    <p:extLst>
      <p:ext uri="{BB962C8B-B14F-4D97-AF65-F5344CB8AC3E}">
        <p14:creationId xmlns:p14="http://schemas.microsoft.com/office/powerpoint/2010/main" val="3790746756"/>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Some words have similar spellings, root words and meanings. We call these word families. This list contains ’sol word family’ and ‘real word family’ words.</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solar</a:t>
            </a:r>
          </a:p>
          <a:p>
            <a:pPr fontAlgn="t">
              <a:lnSpc>
                <a:spcPct val="100000"/>
              </a:lnSpc>
              <a:spcAft>
                <a:spcPts val="200"/>
              </a:spcAft>
            </a:pPr>
            <a:r>
              <a:rPr lang="en-GB" sz="2000" dirty="0"/>
              <a:t>solution</a:t>
            </a:r>
          </a:p>
          <a:p>
            <a:pPr fontAlgn="t">
              <a:lnSpc>
                <a:spcPct val="100000"/>
              </a:lnSpc>
              <a:spcAft>
                <a:spcPts val="200"/>
              </a:spcAft>
            </a:pPr>
            <a:r>
              <a:rPr lang="en-GB" sz="2000" dirty="0"/>
              <a:t>soluble</a:t>
            </a:r>
          </a:p>
          <a:p>
            <a:pPr fontAlgn="t">
              <a:lnSpc>
                <a:spcPct val="100000"/>
              </a:lnSpc>
              <a:spcAft>
                <a:spcPts val="200"/>
              </a:spcAft>
            </a:pPr>
            <a:r>
              <a:rPr lang="en-GB" sz="2000" dirty="0"/>
              <a:t>insoluble</a:t>
            </a:r>
          </a:p>
          <a:p>
            <a:pPr fontAlgn="t">
              <a:lnSpc>
                <a:spcPct val="100000"/>
              </a:lnSpc>
              <a:spcAft>
                <a:spcPts val="200"/>
              </a:spcAft>
            </a:pPr>
            <a:r>
              <a:rPr lang="en-GB" sz="2000" dirty="0"/>
              <a:t>dissolve</a:t>
            </a:r>
          </a:p>
          <a:p>
            <a:pPr fontAlgn="t">
              <a:lnSpc>
                <a:spcPct val="100000"/>
              </a:lnSpc>
              <a:spcAft>
                <a:spcPts val="200"/>
              </a:spcAft>
            </a:pPr>
            <a:r>
              <a:rPr lang="en-GB" sz="2000" dirty="0"/>
              <a:t>real</a:t>
            </a:r>
          </a:p>
          <a:p>
            <a:pPr fontAlgn="t">
              <a:lnSpc>
                <a:spcPct val="100000"/>
              </a:lnSpc>
              <a:spcAft>
                <a:spcPts val="200"/>
              </a:spcAft>
            </a:pPr>
            <a:r>
              <a:rPr lang="en-GB" sz="2000" dirty="0"/>
              <a:t>reality</a:t>
            </a:r>
          </a:p>
          <a:p>
            <a:pPr fontAlgn="t">
              <a:lnSpc>
                <a:spcPct val="100000"/>
              </a:lnSpc>
              <a:spcAft>
                <a:spcPts val="200"/>
              </a:spcAft>
            </a:pPr>
            <a:r>
              <a:rPr lang="en-GB" sz="2000" dirty="0"/>
              <a:t>realistic</a:t>
            </a:r>
          </a:p>
          <a:p>
            <a:pPr fontAlgn="t">
              <a:lnSpc>
                <a:spcPct val="100000"/>
              </a:lnSpc>
              <a:spcAft>
                <a:spcPts val="200"/>
              </a:spcAft>
            </a:pPr>
            <a:r>
              <a:rPr lang="en-GB" sz="2000" dirty="0"/>
              <a:t>unreal</a:t>
            </a:r>
          </a:p>
          <a:p>
            <a:pPr fontAlgn="t">
              <a:lnSpc>
                <a:spcPct val="100000"/>
              </a:lnSpc>
              <a:spcAft>
                <a:spcPts val="200"/>
              </a:spcAft>
            </a:pPr>
            <a:r>
              <a:rPr lang="en-GB" sz="2000" dirty="0"/>
              <a:t>realisation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638219031"/>
              </p:ext>
            </p:extLst>
          </p:nvPr>
        </p:nvGraphicFramePr>
        <p:xfrm>
          <a:off x="3429000" y="1311275"/>
          <a:ext cx="8363607" cy="468501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There are words in English that have similar spellings, root words and meanings and these are called word families. Today we will look at words with ‘sol’ and words with ‘real’ in them.</a:t>
                      </a:r>
                    </a:p>
                  </a:txBody>
                  <a:tcPr/>
                </a:tc>
                <a:extLst>
                  <a:ext uri="{0D108BD9-81ED-4DB2-BD59-A6C34878D82A}">
                    <a16:rowId xmlns:a16="http://schemas.microsoft.com/office/drawing/2014/main" val="10000"/>
                  </a:ext>
                </a:extLst>
              </a:tr>
              <a:tr h="155744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sort! Ask children to very quickly divide their spelling list in to ‘sol’ words and ‘real’ words by writing them under two headings on their white boards. Give them two minutes and make sure they check their spellings are correct!</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work in small groups, one child picks one of the spelling list words and writes the first letter on a mini whiteboard, then passes the board to their left, the next child writes the next letter of the word and so on until the word is complete. </a:t>
                      </a:r>
                    </a:p>
                    <a:p>
                      <a:endParaRPr lang="en-GB" sz="1700" b="0" i="0" dirty="0">
                        <a:latin typeface="Muli" pitchFamily="2" charset="77"/>
                      </a:endParaRPr>
                    </a:p>
                    <a:p>
                      <a:r>
                        <a:rPr lang="en-GB" sz="1700" b="0" i="0" dirty="0">
                          <a:latin typeface="Muli" pitchFamily="2" charset="77"/>
                        </a:rPr>
                        <a:t>The child that writes the final letter checks the spelling is correct and then picks another word from the board to start again.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56599889"/>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33273109"/>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14213480"/>
                    </a:ext>
                  </a:extLst>
                </a:gridCol>
                <a:gridCol w="1858433">
                  <a:extLst>
                    <a:ext uri="{9D8B030D-6E8A-4147-A177-3AD203B41FA5}">
                      <a16:colId xmlns:a16="http://schemas.microsoft.com/office/drawing/2014/main" val="244999049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8445661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 We call these word families. Today’s lists has  ’sol word family’ and ‘real word family’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1078494"/>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5269113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7792171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661199077"/>
              </p:ext>
            </p:extLst>
          </p:nvPr>
        </p:nvGraphicFramePr>
        <p:xfrm>
          <a:off x="4049486" y="1600196"/>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406199" y="636478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776593237"/>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4958577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412356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79422117"/>
              </p:ext>
            </p:extLst>
          </p:nvPr>
        </p:nvGraphicFramePr>
        <p:xfrm>
          <a:off x="4049486" y="1600196"/>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no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no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noFill/>
                  </a:tcPr>
                </a:tc>
                <a:extLst>
                  <a:ext uri="{0D108BD9-81ED-4DB2-BD59-A6C34878D82A}">
                    <a16:rowId xmlns:a16="http://schemas.microsoft.com/office/drawing/2014/main" val="10009"/>
                  </a:ext>
                </a:extLst>
              </a:tr>
            </a:tbl>
          </a:graphicData>
        </a:graphic>
      </p:graphicFrame>
      <p:sp>
        <p:nvSpPr>
          <p:cNvPr id="7" name="TextBox 6"/>
          <p:cNvSpPr txBox="1"/>
          <p:nvPr/>
        </p:nvSpPr>
        <p:spPr>
          <a:xfrm>
            <a:off x="4406199" y="636478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714569880"/>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Some words have similar spellings, root words and meanings. We call these word families - ’</a:t>
            </a:r>
            <a:r>
              <a:rPr lang="en-GB" dirty="0" err="1"/>
              <a:t>phon</a:t>
            </a:r>
            <a:r>
              <a:rPr lang="en-GB" dirty="0"/>
              <a:t> word family’ and ‘sign word family’ words are in this spelling list.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28</a:t>
            </a:r>
          </a:p>
        </p:txBody>
      </p:sp>
    </p:spTree>
    <p:extLst>
      <p:ext uri="{BB962C8B-B14F-4D97-AF65-F5344CB8AC3E}">
        <p14:creationId xmlns:p14="http://schemas.microsoft.com/office/powerpoint/2010/main" val="2187251888"/>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Some words have similar spellings, root words and meanings. </a:t>
            </a:r>
          </a:p>
          <a:p>
            <a:pPr>
              <a:lnSpc>
                <a:spcPct val="100000"/>
              </a:lnSpc>
              <a:spcBef>
                <a:spcPts val="0"/>
              </a:spcBef>
              <a:defRPr/>
            </a:pPr>
            <a:r>
              <a:rPr lang="en-GB" dirty="0"/>
              <a:t>We call these word families - ’</a:t>
            </a:r>
            <a:r>
              <a:rPr lang="en-GB" dirty="0" err="1"/>
              <a:t>phon</a:t>
            </a:r>
            <a:r>
              <a:rPr lang="en-GB" dirty="0"/>
              <a:t> word family’ and ‘sign word family’ words are in this spelling list.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phone</a:t>
            </a:r>
          </a:p>
          <a:p>
            <a:pPr fontAlgn="t">
              <a:lnSpc>
                <a:spcPct val="100000"/>
              </a:lnSpc>
              <a:spcAft>
                <a:spcPts val="200"/>
              </a:spcAft>
            </a:pPr>
            <a:r>
              <a:rPr lang="en-GB" sz="2000" dirty="0"/>
              <a:t>telephone</a:t>
            </a:r>
          </a:p>
          <a:p>
            <a:pPr fontAlgn="t">
              <a:lnSpc>
                <a:spcPct val="100000"/>
              </a:lnSpc>
              <a:spcAft>
                <a:spcPts val="200"/>
              </a:spcAft>
            </a:pPr>
            <a:r>
              <a:rPr lang="en-GB" sz="2000" dirty="0"/>
              <a:t>phonics</a:t>
            </a:r>
          </a:p>
          <a:p>
            <a:pPr fontAlgn="t">
              <a:lnSpc>
                <a:spcPct val="100000"/>
              </a:lnSpc>
              <a:spcAft>
                <a:spcPts val="200"/>
              </a:spcAft>
            </a:pPr>
            <a:r>
              <a:rPr lang="en-GB" sz="2000" dirty="0"/>
              <a:t>microphone</a:t>
            </a:r>
          </a:p>
          <a:p>
            <a:pPr fontAlgn="t">
              <a:lnSpc>
                <a:spcPct val="100000"/>
              </a:lnSpc>
              <a:spcAft>
                <a:spcPts val="200"/>
              </a:spcAft>
            </a:pPr>
            <a:r>
              <a:rPr lang="en-GB" sz="2000" dirty="0"/>
              <a:t>phonograph</a:t>
            </a:r>
          </a:p>
          <a:p>
            <a:pPr fontAlgn="t">
              <a:lnSpc>
                <a:spcPct val="100000"/>
              </a:lnSpc>
              <a:spcAft>
                <a:spcPts val="200"/>
              </a:spcAft>
            </a:pPr>
            <a:r>
              <a:rPr lang="en-GB" sz="2000" dirty="0"/>
              <a:t>sign</a:t>
            </a:r>
          </a:p>
          <a:p>
            <a:pPr fontAlgn="t">
              <a:lnSpc>
                <a:spcPct val="100000"/>
              </a:lnSpc>
              <a:spcAft>
                <a:spcPts val="200"/>
              </a:spcAft>
            </a:pPr>
            <a:r>
              <a:rPr lang="en-GB" sz="2000" dirty="0"/>
              <a:t>signature</a:t>
            </a:r>
          </a:p>
          <a:p>
            <a:pPr fontAlgn="t">
              <a:lnSpc>
                <a:spcPct val="100000"/>
              </a:lnSpc>
              <a:spcAft>
                <a:spcPts val="200"/>
              </a:spcAft>
            </a:pPr>
            <a:r>
              <a:rPr lang="en-GB" sz="2000" dirty="0"/>
              <a:t>assign</a:t>
            </a:r>
          </a:p>
          <a:p>
            <a:pPr fontAlgn="t">
              <a:lnSpc>
                <a:spcPct val="100000"/>
              </a:lnSpc>
              <a:spcAft>
                <a:spcPts val="200"/>
              </a:spcAft>
            </a:pPr>
            <a:r>
              <a:rPr lang="en-GB" sz="2000" dirty="0"/>
              <a:t>designer</a:t>
            </a:r>
          </a:p>
          <a:p>
            <a:pPr fontAlgn="t">
              <a:lnSpc>
                <a:spcPct val="100000"/>
              </a:lnSpc>
              <a:spcAft>
                <a:spcPts val="200"/>
              </a:spcAft>
            </a:pPr>
            <a:r>
              <a:rPr lang="en-GB" sz="2000" dirty="0"/>
              <a:t>signaller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089028510"/>
              </p:ext>
            </p:extLst>
          </p:nvPr>
        </p:nvGraphicFramePr>
        <p:xfrm>
          <a:off x="3429000" y="1311275"/>
          <a:ext cx="8363607" cy="526034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There are words in English that have similar spellings, root words and meanings and these are called word families. Today we will look at words with ‘phone’ and words with ‘sign’ in them.</a:t>
                      </a:r>
                    </a:p>
                    <a:p>
                      <a:endParaRPr lang="en-GB" sz="1700" b="0" i="0" dirty="0">
                        <a:latin typeface="Muli" pitchFamily="2" charset="77"/>
                      </a:endParaRPr>
                    </a:p>
                  </a:txBody>
                  <a:tcPr/>
                </a:tc>
                <a:extLst>
                  <a:ext uri="{0D108BD9-81ED-4DB2-BD59-A6C34878D82A}">
                    <a16:rowId xmlns:a16="http://schemas.microsoft.com/office/drawing/2014/main" val="10000"/>
                  </a:ext>
                </a:extLst>
              </a:tr>
              <a:tr h="188904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discuss the linking sound in today’s list and then ask children to come up to the board and underline the sound in each word. </a:t>
                      </a:r>
                    </a:p>
                    <a:p>
                      <a:endParaRPr lang="en-GB" sz="1700" b="0" i="0" baseline="0" dirty="0">
                        <a:latin typeface="Muli" pitchFamily="2" charset="77"/>
                      </a:endParaRPr>
                    </a:p>
                    <a:p>
                      <a:r>
                        <a:rPr lang="en-GB" sz="1700" b="0" i="0" baseline="0" dirty="0">
                          <a:latin typeface="Muli" pitchFamily="2" charset="77"/>
                        </a:rPr>
                        <a:t>Discuss how, despite being spelled the same in each word, they can still be pronounced differently e.g. sign and signature.</a:t>
                      </a:r>
                    </a:p>
                  </a:txBody>
                  <a:tcPr/>
                </a:tc>
                <a:extLst>
                  <a:ext uri="{0D108BD9-81ED-4DB2-BD59-A6C34878D82A}">
                    <a16:rowId xmlns:a16="http://schemas.microsoft.com/office/drawing/2014/main" val="10001"/>
                  </a:ext>
                </a:extLst>
              </a:tr>
              <a:tr h="2190541">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27515815"/>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1301192"/>
            <a:ext cx="8581292" cy="1200329"/>
          </a:xfrm>
          <a:prstGeom prst="rect">
            <a:avLst/>
          </a:prstGeom>
          <a:noFill/>
        </p:spPr>
        <p:txBody>
          <a:bodyPr wrap="square" rtlCol="0">
            <a:spAutoFit/>
          </a:bodyPr>
          <a:lstStyle/>
          <a:p>
            <a:r>
              <a:rPr lang="en-GB" sz="2400" dirty="0">
                <a:latin typeface="OpenDyslexicAlta" pitchFamily="2" charset="77"/>
              </a:rPr>
              <a:t>Discuss the meanings of the words below and then ask children to come out and underline the linking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783853369"/>
              </p:ext>
            </p:extLst>
          </p:nvPr>
        </p:nvGraphicFramePr>
        <p:xfrm>
          <a:off x="428101" y="3171367"/>
          <a:ext cx="11335797"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phone</a:t>
                      </a:r>
                    </a:p>
                  </a:txBody>
                  <a:tcPr anchor="ctr"/>
                </a:tc>
                <a:tc>
                  <a:txBody>
                    <a:bodyPr/>
                    <a:lstStyle/>
                    <a:p>
                      <a:pPr algn="ctr"/>
                      <a:r>
                        <a:rPr lang="en-GB" sz="2400" b="0" i="0" dirty="0">
                          <a:latin typeface="OpenDyslexicAlta" pitchFamily="2" charset="77"/>
                        </a:rPr>
                        <a:t>telephone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phonics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microphone</a:t>
                      </a:r>
                    </a:p>
                  </a:txBody>
                  <a:tcPr anchor="ctr"/>
                </a:tc>
                <a:tc>
                  <a:txBody>
                    <a:bodyPr/>
                    <a:lstStyle/>
                    <a:p>
                      <a:pPr algn="ctr"/>
                      <a:r>
                        <a:rPr lang="en-GB" sz="2400" b="0" i="0" dirty="0">
                          <a:latin typeface="OpenDyslexicAlta" pitchFamily="2" charset="77"/>
                        </a:rPr>
                        <a:t>phonograph</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signature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assign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designer</a:t>
                      </a:r>
                    </a:p>
                  </a:txBody>
                  <a:tcPr anchor="ctr"/>
                </a:tc>
                <a:tc>
                  <a:txBody>
                    <a:bodyPr/>
                    <a:lstStyle/>
                    <a:p>
                      <a:pPr algn="ctr"/>
                      <a:r>
                        <a:rPr lang="en-GB" sz="2400" b="0" i="0" dirty="0">
                          <a:latin typeface="OpenDyslexicAlta" pitchFamily="2" charset="77"/>
                        </a:rPr>
                        <a:t>signaller</a:t>
                      </a:r>
                    </a:p>
                  </a:txBody>
                  <a:tcPr anchor="ct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93840792"/>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1301192"/>
            <a:ext cx="8581292" cy="1200329"/>
          </a:xfrm>
          <a:prstGeom prst="rect">
            <a:avLst/>
          </a:prstGeom>
          <a:noFill/>
        </p:spPr>
        <p:txBody>
          <a:bodyPr wrap="square" rtlCol="0">
            <a:spAutoFit/>
          </a:bodyPr>
          <a:lstStyle/>
          <a:p>
            <a:r>
              <a:rPr lang="en-GB" sz="2400" dirty="0">
                <a:latin typeface="OpenDyslexicAlta" pitchFamily="2" charset="77"/>
              </a:rPr>
              <a:t>Discuss the meanings of the words below and then ask children to come out and underline the linking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2870387259"/>
              </p:ext>
            </p:extLst>
          </p:nvPr>
        </p:nvGraphicFramePr>
        <p:xfrm>
          <a:off x="428101" y="3171367"/>
          <a:ext cx="11335797"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algn="ctr"/>
                      <a:r>
                        <a:rPr lang="en-GB" sz="2400" b="0" i="0" dirty="0">
                          <a:latin typeface="OpenDyslexicAlta" pitchFamily="2" charset="77"/>
                        </a:rPr>
                        <a:t>tele</a:t>
                      </a:r>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u="sng" dirty="0">
                          <a:solidFill>
                            <a:srgbClr val="FF3860"/>
                          </a:solidFill>
                          <a:latin typeface="OpenDyslexicAlta" pitchFamily="2" charset="77"/>
                        </a:rPr>
                        <a:t>phon</a:t>
                      </a:r>
                      <a:r>
                        <a:rPr lang="en-GB" sz="2400" b="0" i="0" dirty="0">
                          <a:latin typeface="OpenDyslexicAlta" pitchFamily="2" charset="77"/>
                        </a:rPr>
                        <a:t>ics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micro</a:t>
                      </a:r>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algn="ctr"/>
                      <a:r>
                        <a:rPr lang="en-GB" sz="2400" b="0" i="0" u="sng" dirty="0">
                          <a:solidFill>
                            <a:srgbClr val="FF3860"/>
                          </a:solidFill>
                          <a:latin typeface="OpenDyslexicAlta" pitchFamily="2" charset="77"/>
                        </a:rPr>
                        <a:t>phon</a:t>
                      </a:r>
                      <a:r>
                        <a:rPr lang="en-GB" sz="2400" b="0" i="0" dirty="0">
                          <a:latin typeface="OpenDyslexicAlta" pitchFamily="2" charset="77"/>
                        </a:rPr>
                        <a:t>ograph</a:t>
                      </a:r>
                    </a:p>
                  </a:txBody>
                  <a:tcPr anchor="ctr"/>
                </a:tc>
                <a:extLst>
                  <a:ext uri="{0D108BD9-81ED-4DB2-BD59-A6C34878D82A}">
                    <a16:rowId xmlns:a16="http://schemas.microsoft.com/office/drawing/2014/main" val="2756955956"/>
                  </a:ext>
                </a:extLst>
              </a:tr>
              <a:tr h="1037038">
                <a:tc>
                  <a:txBody>
                    <a:bodyPr/>
                    <a:lstStyle/>
                    <a:p>
                      <a:pPr algn="ctr"/>
                      <a:r>
                        <a:rPr lang="en-GB" sz="2400" b="0" i="0" u="sng" dirty="0">
                          <a:solidFill>
                            <a:srgbClr val="FF3860"/>
                          </a:solidFill>
                          <a:latin typeface="OpenDyslexicAlta" pitchFamily="2" charset="77"/>
                        </a:rPr>
                        <a:t>sign</a:t>
                      </a:r>
                      <a:r>
                        <a:rPr lang="en-GB" sz="2400" b="0" i="0" dirty="0">
                          <a:latin typeface="OpenDyslexicAlta" pitchFamily="2" charset="77"/>
                        </a:rPr>
                        <a:t>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as</a:t>
                      </a:r>
                      <a:r>
                        <a:rPr lang="en-GB" sz="2400" b="0" i="0" u="sng" dirty="0">
                          <a:solidFill>
                            <a:srgbClr val="FF3860"/>
                          </a:solidFill>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u="sng" dirty="0">
                          <a:solidFill>
                            <a:srgbClr val="FF3860"/>
                          </a:solidFill>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de</a:t>
                      </a:r>
                      <a:r>
                        <a:rPr lang="en-GB" sz="2400" b="0" i="0" u="sng" dirty="0">
                          <a:solidFill>
                            <a:srgbClr val="FF3860"/>
                          </a:solidFill>
                          <a:latin typeface="OpenDyslexicAlta" pitchFamily="2" charset="77"/>
                        </a:rPr>
                        <a:t>sign</a:t>
                      </a:r>
                      <a:r>
                        <a:rPr lang="en-GB" sz="2400" b="0" i="0" dirty="0">
                          <a:latin typeface="OpenDyslexicAlta" pitchFamily="2" charset="77"/>
                        </a:rPr>
                        <a:t>er</a:t>
                      </a:r>
                    </a:p>
                  </a:txBody>
                  <a:tcPr anchor="ctr"/>
                </a:tc>
                <a:tc>
                  <a:txBody>
                    <a:bodyPr/>
                    <a:lstStyle/>
                    <a:p>
                      <a:pPr algn="ctr"/>
                      <a:r>
                        <a:rPr lang="en-GB" sz="2400" b="0" i="0" u="sng" dirty="0">
                          <a:solidFill>
                            <a:srgbClr val="FF3860"/>
                          </a:solidFill>
                          <a:latin typeface="OpenDyslexicAlta" pitchFamily="2" charset="77"/>
                        </a:rPr>
                        <a:t>sign</a:t>
                      </a:r>
                      <a:r>
                        <a:rPr lang="en-GB" sz="2400" b="0" i="0" dirty="0">
                          <a:latin typeface="OpenDyslexicAlta" pitchFamily="2" charset="77"/>
                        </a:rPr>
                        <a:t>aller</a:t>
                      </a:r>
                    </a:p>
                  </a:txBody>
                  <a:tcPr anchor="ctr"/>
                </a:tc>
                <a:extLst>
                  <a:ext uri="{0D108BD9-81ED-4DB2-BD59-A6C34878D82A}">
                    <a16:rowId xmlns:a16="http://schemas.microsoft.com/office/drawing/2014/main" val="2964611663"/>
                  </a:ext>
                </a:extLst>
              </a:tr>
            </a:tbl>
          </a:graphicData>
        </a:graphic>
      </p:graphicFrame>
      <p:sp>
        <p:nvSpPr>
          <p:cNvPr id="3" name="TextBox 2">
            <a:extLst>
              <a:ext uri="{FF2B5EF4-FFF2-40B4-BE49-F238E27FC236}">
                <a16:creationId xmlns:a16="http://schemas.microsoft.com/office/drawing/2014/main" id="{9533091B-4D19-A545-9A2E-0ECC278A2721}"/>
              </a:ext>
            </a:extLst>
          </p:cNvPr>
          <p:cNvSpPr txBox="1"/>
          <p:nvPr/>
        </p:nvSpPr>
        <p:spPr>
          <a:xfrm>
            <a:off x="520861" y="231494"/>
            <a:ext cx="1296364" cy="370390"/>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036019172"/>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5EA922E-B366-4CE2-9524-20289E28FA54}"/>
              </a:ext>
            </a:extLst>
          </p:cNvPr>
          <p:cNvSpPr>
            <a:spLocks noGrp="1"/>
          </p:cNvSpPr>
          <p:nvPr>
            <p:ph type="body" sz="quarter" idx="13"/>
          </p:nvPr>
        </p:nvSpPr>
        <p:spPr/>
        <p:txBody>
          <a:bodyPr/>
          <a:lstStyle/>
          <a:p>
            <a:endParaRPr lang="en-GB"/>
          </a:p>
        </p:txBody>
      </p:sp>
      <p:sp>
        <p:nvSpPr>
          <p:cNvPr id="3" name="Text Placeholder 2">
            <a:extLst>
              <a:ext uri="{FF2B5EF4-FFF2-40B4-BE49-F238E27FC236}">
                <a16:creationId xmlns:a16="http://schemas.microsoft.com/office/drawing/2014/main" id="{4D3D735D-3647-4C34-BA10-3E4A9C46D07E}"/>
              </a:ext>
            </a:extLst>
          </p:cNvPr>
          <p:cNvSpPr>
            <a:spLocks noGrp="1"/>
          </p:cNvSpPr>
          <p:nvPr>
            <p:ph type="body" sz="quarter" idx="14"/>
          </p:nvPr>
        </p:nvSpPr>
        <p:spPr/>
        <p:txBody>
          <a:bodyPr/>
          <a:lstStyle/>
          <a:p>
            <a:r>
              <a:rPr lang="en-GB" dirty="0"/>
              <a:t>28</a:t>
            </a:r>
          </a:p>
        </p:txBody>
      </p:sp>
      <p:sp>
        <p:nvSpPr>
          <p:cNvPr id="4" name="Text Placeholder 3">
            <a:extLst>
              <a:ext uri="{FF2B5EF4-FFF2-40B4-BE49-F238E27FC236}">
                <a16:creationId xmlns:a16="http://schemas.microsoft.com/office/drawing/2014/main" id="{0D4F93D1-CD67-4C53-A51E-50CC77EEC5F8}"/>
              </a:ext>
            </a:extLst>
          </p:cNvPr>
          <p:cNvSpPr>
            <a:spLocks noGrp="1"/>
          </p:cNvSpPr>
          <p:nvPr>
            <p:ph type="body" sz="quarter" idx="15"/>
          </p:nvPr>
        </p:nvSpPr>
        <p:spPr/>
        <p:txBody>
          <a:bodyPr/>
          <a:lstStyle/>
          <a:p>
            <a:r>
              <a:rPr lang="en-GB" dirty="0"/>
              <a:t>The ’</a:t>
            </a:r>
            <a:r>
              <a:rPr lang="en-GB" dirty="0" err="1"/>
              <a:t>phon</a:t>
            </a:r>
            <a:r>
              <a:rPr lang="en-GB" dirty="0"/>
              <a:t> word family’ and ‘sign word family’</a:t>
            </a:r>
          </a:p>
        </p:txBody>
      </p:sp>
      <p:sp>
        <p:nvSpPr>
          <p:cNvPr id="5" name="Text Placeholder 4">
            <a:extLst>
              <a:ext uri="{FF2B5EF4-FFF2-40B4-BE49-F238E27FC236}">
                <a16:creationId xmlns:a16="http://schemas.microsoft.com/office/drawing/2014/main" id="{033E8315-1C4B-449C-A022-B58553314AFE}"/>
              </a:ext>
            </a:extLst>
          </p:cNvPr>
          <p:cNvSpPr>
            <a:spLocks noGrp="1"/>
          </p:cNvSpPr>
          <p:nvPr>
            <p:ph type="body" sz="quarter" idx="16"/>
          </p:nvPr>
        </p:nvSpPr>
        <p:spPr/>
        <p:txBody>
          <a:bodyPr/>
          <a:lstStyle/>
          <a:p>
            <a:pPr fontAlgn="t">
              <a:lnSpc>
                <a:spcPct val="100000"/>
              </a:lnSpc>
              <a:spcAft>
                <a:spcPts val="200"/>
              </a:spcAft>
            </a:pPr>
            <a:r>
              <a:rPr lang="en-GB" sz="2000" dirty="0"/>
              <a:t>phone</a:t>
            </a:r>
          </a:p>
          <a:p>
            <a:pPr fontAlgn="t">
              <a:lnSpc>
                <a:spcPct val="100000"/>
              </a:lnSpc>
              <a:spcAft>
                <a:spcPts val="200"/>
              </a:spcAft>
            </a:pPr>
            <a:r>
              <a:rPr lang="en-GB" sz="2000" dirty="0"/>
              <a:t>telephone</a:t>
            </a:r>
          </a:p>
          <a:p>
            <a:pPr fontAlgn="t">
              <a:lnSpc>
                <a:spcPct val="100000"/>
              </a:lnSpc>
              <a:spcAft>
                <a:spcPts val="200"/>
              </a:spcAft>
            </a:pPr>
            <a:r>
              <a:rPr lang="en-GB" sz="2000" dirty="0"/>
              <a:t>phonics</a:t>
            </a:r>
          </a:p>
          <a:p>
            <a:pPr fontAlgn="t">
              <a:lnSpc>
                <a:spcPct val="100000"/>
              </a:lnSpc>
              <a:spcAft>
                <a:spcPts val="200"/>
              </a:spcAft>
            </a:pPr>
            <a:r>
              <a:rPr lang="en-GB" sz="2000" dirty="0"/>
              <a:t>microphone</a:t>
            </a:r>
          </a:p>
          <a:p>
            <a:pPr fontAlgn="t">
              <a:lnSpc>
                <a:spcPct val="100000"/>
              </a:lnSpc>
              <a:spcAft>
                <a:spcPts val="200"/>
              </a:spcAft>
            </a:pPr>
            <a:r>
              <a:rPr lang="en-GB" sz="2000" dirty="0"/>
              <a:t>phonograph</a:t>
            </a:r>
          </a:p>
          <a:p>
            <a:pPr fontAlgn="t">
              <a:lnSpc>
                <a:spcPct val="100000"/>
              </a:lnSpc>
              <a:spcAft>
                <a:spcPts val="200"/>
              </a:spcAft>
            </a:pPr>
            <a:r>
              <a:rPr lang="en-GB" sz="2000" dirty="0"/>
              <a:t>sign</a:t>
            </a:r>
          </a:p>
          <a:p>
            <a:pPr fontAlgn="t">
              <a:lnSpc>
                <a:spcPct val="100000"/>
              </a:lnSpc>
              <a:spcAft>
                <a:spcPts val="200"/>
              </a:spcAft>
            </a:pPr>
            <a:r>
              <a:rPr lang="en-GB" sz="2000" dirty="0"/>
              <a:t>signature</a:t>
            </a:r>
          </a:p>
          <a:p>
            <a:pPr fontAlgn="t">
              <a:lnSpc>
                <a:spcPct val="100000"/>
              </a:lnSpc>
              <a:spcAft>
                <a:spcPts val="200"/>
              </a:spcAft>
            </a:pPr>
            <a:r>
              <a:rPr lang="en-GB" sz="2000" dirty="0"/>
              <a:t>assign</a:t>
            </a:r>
          </a:p>
          <a:p>
            <a:pPr fontAlgn="t">
              <a:lnSpc>
                <a:spcPct val="100000"/>
              </a:lnSpc>
              <a:spcAft>
                <a:spcPts val="200"/>
              </a:spcAft>
            </a:pPr>
            <a:r>
              <a:rPr lang="en-GB" sz="2000" dirty="0"/>
              <a:t>designer</a:t>
            </a:r>
          </a:p>
          <a:p>
            <a:pPr fontAlgn="t">
              <a:lnSpc>
                <a:spcPct val="100000"/>
              </a:lnSpc>
              <a:spcAft>
                <a:spcPts val="200"/>
              </a:spcAft>
            </a:pPr>
            <a:r>
              <a:rPr lang="en-GB" sz="2000" dirty="0"/>
              <a:t>signaller</a:t>
            </a:r>
          </a:p>
          <a:p>
            <a:endParaRPr lang="en-GB" dirty="0"/>
          </a:p>
        </p:txBody>
      </p:sp>
      <p:sp>
        <p:nvSpPr>
          <p:cNvPr id="6" name="Content Placeholder 5">
            <a:extLst>
              <a:ext uri="{FF2B5EF4-FFF2-40B4-BE49-F238E27FC236}">
                <a16:creationId xmlns:a16="http://schemas.microsoft.com/office/drawing/2014/main" id="{1CE93BD4-FA98-4078-81F0-738CBB9AE585}"/>
              </a:ext>
            </a:extLst>
          </p:cNvPr>
          <p:cNvSpPr>
            <a:spLocks noGrp="1"/>
          </p:cNvSpPr>
          <p:nvPr>
            <p:ph sz="quarter" idx="18"/>
          </p:nvPr>
        </p:nvSpPr>
        <p:spPr>
          <a:xfrm>
            <a:off x="3425190" y="1354611"/>
            <a:ext cx="8382000" cy="952620"/>
          </a:xfrm>
        </p:spPr>
        <p:txBody>
          <a:bodyPr/>
          <a:lstStyle/>
          <a:p>
            <a:pPr marL="0" indent="0">
              <a:buNone/>
            </a:pPr>
            <a:r>
              <a:rPr lang="en-GB" i="0" dirty="0"/>
              <a:t>Play word ‘tic tac toe’. In pairs, children each select a word from the list and try to write it three times (spelled correctly) in a row. After someone wins, start again with new words from the list.</a:t>
            </a:r>
          </a:p>
        </p:txBody>
      </p:sp>
      <p:cxnSp>
        <p:nvCxnSpPr>
          <p:cNvPr id="17" name="Straight Connector 16">
            <a:extLst>
              <a:ext uri="{FF2B5EF4-FFF2-40B4-BE49-F238E27FC236}">
                <a16:creationId xmlns:a16="http://schemas.microsoft.com/office/drawing/2014/main" id="{0A4C0D37-6965-4596-98B6-93602509F605}"/>
              </a:ext>
            </a:extLst>
          </p:cNvPr>
          <p:cNvCxnSpPr>
            <a:cxnSpLocks/>
          </p:cNvCxnSpPr>
          <p:nvPr/>
        </p:nvCxnSpPr>
        <p:spPr>
          <a:xfrm>
            <a:off x="6767355" y="2468694"/>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0CBCC008-D1A5-4224-AF35-C8A3070E76A6}"/>
              </a:ext>
            </a:extLst>
          </p:cNvPr>
          <p:cNvCxnSpPr>
            <a:cxnSpLocks/>
          </p:cNvCxnSpPr>
          <p:nvPr/>
        </p:nvCxnSpPr>
        <p:spPr>
          <a:xfrm>
            <a:off x="8567580" y="2468694"/>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a:extLst>
              <a:ext uri="{FF2B5EF4-FFF2-40B4-BE49-F238E27FC236}">
                <a16:creationId xmlns:a16="http://schemas.microsoft.com/office/drawing/2014/main" id="{CC8CA89C-3103-49DE-9AD8-88F39741738C}"/>
              </a:ext>
            </a:extLst>
          </p:cNvPr>
          <p:cNvCxnSpPr>
            <a:cxnSpLocks/>
          </p:cNvCxnSpPr>
          <p:nvPr/>
        </p:nvCxnSpPr>
        <p:spPr>
          <a:xfrm flipH="1">
            <a:off x="5214780" y="5088069"/>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20" name="Straight Connector 19">
            <a:extLst>
              <a:ext uri="{FF2B5EF4-FFF2-40B4-BE49-F238E27FC236}">
                <a16:creationId xmlns:a16="http://schemas.microsoft.com/office/drawing/2014/main" id="{72F66A65-C040-4884-BC6C-142F7091ED9F}"/>
              </a:ext>
            </a:extLst>
          </p:cNvPr>
          <p:cNvCxnSpPr>
            <a:cxnSpLocks/>
          </p:cNvCxnSpPr>
          <p:nvPr/>
        </p:nvCxnSpPr>
        <p:spPr>
          <a:xfrm flipH="1">
            <a:off x="5214780" y="3868869"/>
            <a:ext cx="4781550" cy="0"/>
          </a:xfrm>
          <a:prstGeom prst="line">
            <a:avLst/>
          </a:prstGeom>
        </p:spPr>
        <p:style>
          <a:lnRef idx="3">
            <a:schemeClr val="dk1"/>
          </a:lnRef>
          <a:fillRef idx="0">
            <a:schemeClr val="dk1"/>
          </a:fillRef>
          <a:effectRef idx="2">
            <a:schemeClr val="dk1"/>
          </a:effectRef>
          <a:fontRef idx="minor">
            <a:schemeClr val="tx1"/>
          </a:fontRef>
        </p:style>
      </p:cxnSp>
      <p:sp>
        <p:nvSpPr>
          <p:cNvPr id="21" name="TextBox 20">
            <a:extLst>
              <a:ext uri="{FF2B5EF4-FFF2-40B4-BE49-F238E27FC236}">
                <a16:creationId xmlns:a16="http://schemas.microsoft.com/office/drawing/2014/main" id="{84978050-9D17-496C-94D3-FBB61D7AC924}"/>
              </a:ext>
            </a:extLst>
          </p:cNvPr>
          <p:cNvSpPr txBox="1"/>
          <p:nvPr/>
        </p:nvSpPr>
        <p:spPr>
          <a:xfrm>
            <a:off x="4848225" y="2932799"/>
            <a:ext cx="1879915" cy="461665"/>
          </a:xfrm>
          <a:prstGeom prst="rect">
            <a:avLst/>
          </a:prstGeom>
          <a:noFill/>
        </p:spPr>
        <p:txBody>
          <a:bodyPr wrap="square" rtlCol="0">
            <a:spAutoFit/>
          </a:bodyPr>
          <a:lstStyle/>
          <a:p>
            <a:pPr algn="ctr"/>
            <a:r>
              <a:rPr lang="en-GB" sz="2400" dirty="0">
                <a:latin typeface="OpenDyslexicAlta" pitchFamily="2" charset="77"/>
              </a:rPr>
              <a:t>telephone</a:t>
            </a:r>
            <a:endParaRPr lang="en-GB" dirty="0">
              <a:latin typeface="OpenDyslexicAlta" pitchFamily="2" charset="77"/>
            </a:endParaRPr>
          </a:p>
        </p:txBody>
      </p:sp>
      <p:sp>
        <p:nvSpPr>
          <p:cNvPr id="23" name="TextBox 22">
            <a:extLst>
              <a:ext uri="{FF2B5EF4-FFF2-40B4-BE49-F238E27FC236}">
                <a16:creationId xmlns:a16="http://schemas.microsoft.com/office/drawing/2014/main" id="{0FD949F8-0041-4163-BED7-5B6742B7F64F}"/>
              </a:ext>
            </a:extLst>
          </p:cNvPr>
          <p:cNvSpPr txBox="1"/>
          <p:nvPr/>
        </p:nvSpPr>
        <p:spPr>
          <a:xfrm>
            <a:off x="8567580" y="5538274"/>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4" name="TextBox 23">
            <a:extLst>
              <a:ext uri="{FF2B5EF4-FFF2-40B4-BE49-F238E27FC236}">
                <a16:creationId xmlns:a16="http://schemas.microsoft.com/office/drawing/2014/main" id="{47CDD37A-9746-4E39-B2F4-AC243E4CFDE8}"/>
              </a:ext>
            </a:extLst>
          </p:cNvPr>
          <p:cNvSpPr txBox="1"/>
          <p:nvPr/>
        </p:nvSpPr>
        <p:spPr>
          <a:xfrm>
            <a:off x="6795932" y="2957000"/>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cxnSp>
        <p:nvCxnSpPr>
          <p:cNvPr id="26" name="Straight Connector 25">
            <a:extLst>
              <a:ext uri="{FF2B5EF4-FFF2-40B4-BE49-F238E27FC236}">
                <a16:creationId xmlns:a16="http://schemas.microsoft.com/office/drawing/2014/main" id="{F769FC87-7A60-41FE-A69E-03A492915D44}"/>
              </a:ext>
            </a:extLst>
          </p:cNvPr>
          <p:cNvCxnSpPr>
            <a:cxnSpLocks/>
          </p:cNvCxnSpPr>
          <p:nvPr/>
        </p:nvCxnSpPr>
        <p:spPr>
          <a:xfrm>
            <a:off x="7616189" y="2556823"/>
            <a:ext cx="0" cy="389332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1D952C2-37A4-42A8-8AE2-0852B941E03B}"/>
              </a:ext>
            </a:extLst>
          </p:cNvPr>
          <p:cNvSpPr txBox="1"/>
          <p:nvPr/>
        </p:nvSpPr>
        <p:spPr>
          <a:xfrm>
            <a:off x="4904854" y="5517934"/>
            <a:ext cx="1879915" cy="461665"/>
          </a:xfrm>
          <a:prstGeom prst="rect">
            <a:avLst/>
          </a:prstGeom>
          <a:noFill/>
        </p:spPr>
        <p:txBody>
          <a:bodyPr wrap="square" rtlCol="0">
            <a:spAutoFit/>
          </a:bodyPr>
          <a:lstStyle/>
          <a:p>
            <a:pPr algn="ctr"/>
            <a:r>
              <a:rPr lang="en-GB" sz="2400" dirty="0">
                <a:latin typeface="OpenDyslexicAlta" pitchFamily="2" charset="77"/>
              </a:rPr>
              <a:t>telephone</a:t>
            </a:r>
            <a:endParaRPr lang="en-GB" dirty="0">
              <a:latin typeface="OpenDyslexicAlta" pitchFamily="2" charset="77"/>
            </a:endParaRPr>
          </a:p>
        </p:txBody>
      </p:sp>
      <p:sp>
        <p:nvSpPr>
          <p:cNvPr id="28" name="TextBox 27">
            <a:extLst>
              <a:ext uri="{FF2B5EF4-FFF2-40B4-BE49-F238E27FC236}">
                <a16:creationId xmlns:a16="http://schemas.microsoft.com/office/drawing/2014/main" id="{77EA9229-F7A3-46F5-A627-3103000B86B8}"/>
              </a:ext>
            </a:extLst>
          </p:cNvPr>
          <p:cNvSpPr txBox="1"/>
          <p:nvPr/>
        </p:nvSpPr>
        <p:spPr>
          <a:xfrm>
            <a:off x="6787338" y="4257603"/>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sp>
        <p:nvSpPr>
          <p:cNvPr id="29" name="TextBox 28">
            <a:extLst>
              <a:ext uri="{FF2B5EF4-FFF2-40B4-BE49-F238E27FC236}">
                <a16:creationId xmlns:a16="http://schemas.microsoft.com/office/drawing/2014/main" id="{1176B1C5-C985-45B8-B6D3-770B7A69138D}"/>
              </a:ext>
            </a:extLst>
          </p:cNvPr>
          <p:cNvSpPr txBox="1"/>
          <p:nvPr/>
        </p:nvSpPr>
        <p:spPr>
          <a:xfrm>
            <a:off x="6806567" y="5673445"/>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spTree>
    <p:extLst>
      <p:ext uri="{BB962C8B-B14F-4D97-AF65-F5344CB8AC3E}">
        <p14:creationId xmlns:p14="http://schemas.microsoft.com/office/powerpoint/2010/main" val="754074810"/>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5631564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42745511"/>
                    </a:ext>
                  </a:extLst>
                </a:gridCol>
                <a:gridCol w="1858433">
                  <a:extLst>
                    <a:ext uri="{9D8B030D-6E8A-4147-A177-3AD203B41FA5}">
                      <a16:colId xmlns:a16="http://schemas.microsoft.com/office/drawing/2014/main" val="209507551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699838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44411440"/>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378376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03585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462743927"/>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ph</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telep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pho</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micro</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phono</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signa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desi</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ture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naller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hone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gn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gner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nics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308324"/>
          </a:xfrm>
          <a:prstGeom prst="rect">
            <a:avLst/>
          </a:prstGeom>
          <a:solidFill>
            <a:srgbClr val="FF7E79"/>
          </a:solidFill>
        </p:spPr>
        <p:txBody>
          <a:bodyPr wrap="square" rtlCol="0">
            <a:spAutoFit/>
          </a:bodyPr>
          <a:lstStyle/>
          <a:p>
            <a:pPr algn="ctr"/>
            <a:r>
              <a:rPr lang="en-GB" dirty="0">
                <a:latin typeface="Muli" pitchFamily="2" charset="77"/>
              </a:rPr>
              <a:t>Your spellings have been split and scrambled. </a:t>
            </a:r>
          </a:p>
          <a:p>
            <a:pPr algn="ctr"/>
            <a:endParaRPr lang="en-GB" dirty="0">
              <a:latin typeface="Muli" pitchFamily="2" charset="77"/>
            </a:endParaRPr>
          </a:p>
          <a:p>
            <a:pPr algn="ctr"/>
            <a:r>
              <a:rPr lang="en-GB" dirty="0">
                <a:latin typeface="Muli" pitchFamily="2" charset="77"/>
              </a:rPr>
              <a:t>Draw a straight line to match the two parts of each spelling. </a:t>
            </a:r>
          </a:p>
        </p:txBody>
      </p:sp>
    </p:spTree>
    <p:extLst>
      <p:ext uri="{BB962C8B-B14F-4D97-AF65-F5344CB8AC3E}">
        <p14:creationId xmlns:p14="http://schemas.microsoft.com/office/powerpoint/2010/main" val="1464415681"/>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261300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9903605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390888871"/>
              </p:ext>
            </p:extLst>
          </p:nvPr>
        </p:nvGraphicFramePr>
        <p:xfrm>
          <a:off x="4153063" y="1828796"/>
          <a:ext cx="1203840" cy="4572000"/>
        </p:xfrm>
        <a:graphic>
          <a:graphicData uri="http://schemas.openxmlformats.org/drawingml/2006/table">
            <a:tbl>
              <a:tblPr firstRow="1" bandRow="1">
                <a:tableStyleId>{5940675A-B579-460E-94D1-54222C63F5DA}</a:tableStyleId>
              </a:tblPr>
              <a:tblGrid>
                <a:gridCol w="120384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ph</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telep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pho</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micro</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phono</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signa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desi</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ture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naller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hone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gn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gner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nics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308324"/>
          </a:xfrm>
          <a:prstGeom prst="rect">
            <a:avLst/>
          </a:prstGeom>
          <a:solidFill>
            <a:srgbClr val="FF7E79"/>
          </a:solidFill>
        </p:spPr>
        <p:txBody>
          <a:bodyPr wrap="square" rtlCol="0">
            <a:spAutoFit/>
          </a:bodyPr>
          <a:lstStyle/>
          <a:p>
            <a:pPr algn="ctr"/>
            <a:r>
              <a:rPr lang="en-GB" dirty="0">
                <a:latin typeface="OpenDyslexicAlta" pitchFamily="2" charset="77"/>
              </a:rPr>
              <a:t>Your spellings have been split and scrambled. </a:t>
            </a:r>
          </a:p>
          <a:p>
            <a:pPr algn="ctr"/>
            <a:endParaRPr lang="en-GB" dirty="0">
              <a:latin typeface="OpenDyslexicAlta" pitchFamily="2" charset="77"/>
            </a:endParaRPr>
          </a:p>
          <a:p>
            <a:pPr algn="ctr"/>
            <a:r>
              <a:rPr lang="en-GB" dirty="0">
                <a:latin typeface="OpenDyslexicAlta" pitchFamily="2" charset="77"/>
              </a:rPr>
              <a:t>Draw a straight line to match the two parts of each spelling. </a:t>
            </a:r>
          </a:p>
        </p:txBody>
      </p:sp>
      <p:cxnSp>
        <p:nvCxnSpPr>
          <p:cNvPr id="8" name="Straight Arrow Connector 7">
            <a:extLst>
              <a:ext uri="{FF2B5EF4-FFF2-40B4-BE49-F238E27FC236}">
                <a16:creationId xmlns:a16="http://schemas.microsoft.com/office/drawing/2014/main" id="{04F1D2BE-AFB6-7040-AC91-2E95A37F4473}"/>
              </a:ext>
            </a:extLst>
          </p:cNvPr>
          <p:cNvCxnSpPr>
            <a:cxnSpLocks/>
          </p:cNvCxnSpPr>
          <p:nvPr/>
        </p:nvCxnSpPr>
        <p:spPr>
          <a:xfrm>
            <a:off x="5356903" y="3429000"/>
            <a:ext cx="2462390" cy="14092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53A83E7-4AC9-BA4D-BEE9-FA8A00399170}"/>
              </a:ext>
            </a:extLst>
          </p:cNvPr>
          <p:cNvCxnSpPr>
            <a:cxnSpLocks/>
          </p:cNvCxnSpPr>
          <p:nvPr/>
        </p:nvCxnSpPr>
        <p:spPr>
          <a:xfrm flipV="1">
            <a:off x="5370653" y="3429000"/>
            <a:ext cx="2448640" cy="9209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CD6554C-8572-3D4F-940A-645FC3BDAE34}"/>
              </a:ext>
            </a:extLst>
          </p:cNvPr>
          <p:cNvCxnSpPr>
            <a:cxnSpLocks/>
          </p:cNvCxnSpPr>
          <p:nvPr/>
        </p:nvCxnSpPr>
        <p:spPr>
          <a:xfrm flipV="1">
            <a:off x="5370653" y="2106592"/>
            <a:ext cx="2448640" cy="27316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6ACCBAB-D227-3C46-A60B-F4CB99D7C4DB}"/>
              </a:ext>
            </a:extLst>
          </p:cNvPr>
          <p:cNvCxnSpPr>
            <a:cxnSpLocks/>
          </p:cNvCxnSpPr>
          <p:nvPr/>
        </p:nvCxnSpPr>
        <p:spPr>
          <a:xfrm flipV="1">
            <a:off x="5393357" y="3923818"/>
            <a:ext cx="2425936" cy="13732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94AF9C2-AAF0-C349-92E7-DC0E2939292F}"/>
              </a:ext>
            </a:extLst>
          </p:cNvPr>
          <p:cNvCxnSpPr>
            <a:cxnSpLocks/>
          </p:cNvCxnSpPr>
          <p:nvPr/>
        </p:nvCxnSpPr>
        <p:spPr>
          <a:xfrm flipV="1">
            <a:off x="5370653" y="5297106"/>
            <a:ext cx="2448640" cy="4539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FFA641AE-B3C4-F447-9D42-4C26BF9FCB82}"/>
              </a:ext>
            </a:extLst>
          </p:cNvPr>
          <p:cNvCxnSpPr>
            <a:cxnSpLocks/>
          </p:cNvCxnSpPr>
          <p:nvPr/>
        </p:nvCxnSpPr>
        <p:spPr>
          <a:xfrm flipV="1">
            <a:off x="5356903" y="2442258"/>
            <a:ext cx="2462390" cy="37154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2A830F89-EA52-FC46-89EE-AFD44F550721}"/>
              </a:ext>
            </a:extLst>
          </p:cNvPr>
          <p:cNvCxnSpPr/>
          <p:nvPr/>
        </p:nvCxnSpPr>
        <p:spPr>
          <a:xfrm>
            <a:off x="5370653" y="3923818"/>
            <a:ext cx="2448640" cy="22339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A2A42983-2CF1-364E-B615-ADFDE7069F6D}"/>
              </a:ext>
            </a:extLst>
          </p:cNvPr>
          <p:cNvCxnSpPr/>
          <p:nvPr/>
        </p:nvCxnSpPr>
        <p:spPr>
          <a:xfrm>
            <a:off x="5370653" y="2931288"/>
            <a:ext cx="2448640" cy="28197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1A8C222-9889-CD40-907E-5B9ACF677FD2}"/>
              </a:ext>
            </a:extLst>
          </p:cNvPr>
          <p:cNvCxnSpPr>
            <a:cxnSpLocks/>
          </p:cNvCxnSpPr>
          <p:nvPr/>
        </p:nvCxnSpPr>
        <p:spPr>
          <a:xfrm>
            <a:off x="5370653" y="2594337"/>
            <a:ext cx="2448640" cy="339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C70BABF-3995-6E47-8426-341D8EE0FCE4}"/>
              </a:ext>
            </a:extLst>
          </p:cNvPr>
          <p:cNvCxnSpPr/>
          <p:nvPr/>
        </p:nvCxnSpPr>
        <p:spPr>
          <a:xfrm>
            <a:off x="5370653" y="2028463"/>
            <a:ext cx="2448640" cy="23215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264645"/>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prefixes ’super-’ ‘anti-’ and ‘auto-’</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29</a:t>
            </a:r>
          </a:p>
        </p:txBody>
      </p:sp>
    </p:spTree>
    <p:extLst>
      <p:ext uri="{BB962C8B-B14F-4D97-AF65-F5344CB8AC3E}">
        <p14:creationId xmlns:p14="http://schemas.microsoft.com/office/powerpoint/2010/main" val="3587620387"/>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prefixes ’super-’ ‘anti-’ and ‘auto-’</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supermarket</a:t>
            </a:r>
          </a:p>
          <a:p>
            <a:pPr fontAlgn="t">
              <a:lnSpc>
                <a:spcPct val="100000"/>
              </a:lnSpc>
              <a:spcAft>
                <a:spcPts val="200"/>
              </a:spcAft>
            </a:pPr>
            <a:r>
              <a:rPr lang="en-GB" sz="2000" dirty="0"/>
              <a:t>superman</a:t>
            </a:r>
          </a:p>
          <a:p>
            <a:pPr fontAlgn="t">
              <a:lnSpc>
                <a:spcPct val="100000"/>
              </a:lnSpc>
              <a:spcAft>
                <a:spcPts val="200"/>
              </a:spcAft>
            </a:pPr>
            <a:r>
              <a:rPr lang="en-GB" sz="2000" dirty="0"/>
              <a:t>superstar</a:t>
            </a:r>
          </a:p>
          <a:p>
            <a:pPr fontAlgn="t">
              <a:lnSpc>
                <a:spcPct val="100000"/>
              </a:lnSpc>
              <a:spcAft>
                <a:spcPts val="200"/>
              </a:spcAft>
            </a:pPr>
            <a:r>
              <a:rPr lang="en-GB" sz="2000" dirty="0"/>
              <a:t>superhuman</a:t>
            </a:r>
          </a:p>
          <a:p>
            <a:pPr fontAlgn="t">
              <a:lnSpc>
                <a:spcPct val="100000"/>
              </a:lnSpc>
              <a:spcAft>
                <a:spcPts val="200"/>
              </a:spcAft>
            </a:pPr>
            <a:r>
              <a:rPr lang="en-GB" sz="2000" dirty="0"/>
              <a:t>antiseptic</a:t>
            </a:r>
          </a:p>
          <a:p>
            <a:pPr fontAlgn="t">
              <a:lnSpc>
                <a:spcPct val="100000"/>
              </a:lnSpc>
              <a:spcAft>
                <a:spcPts val="200"/>
              </a:spcAft>
            </a:pPr>
            <a:r>
              <a:rPr lang="en-GB" sz="2000" dirty="0"/>
              <a:t>anticlockwise</a:t>
            </a:r>
          </a:p>
          <a:p>
            <a:pPr fontAlgn="t">
              <a:lnSpc>
                <a:spcPct val="100000"/>
              </a:lnSpc>
              <a:spcAft>
                <a:spcPts val="200"/>
              </a:spcAft>
            </a:pPr>
            <a:r>
              <a:rPr lang="en-GB" sz="2000" dirty="0"/>
              <a:t>antisocial</a:t>
            </a:r>
          </a:p>
          <a:p>
            <a:pPr fontAlgn="t">
              <a:lnSpc>
                <a:spcPct val="100000"/>
              </a:lnSpc>
              <a:spcAft>
                <a:spcPts val="200"/>
              </a:spcAft>
            </a:pPr>
            <a:r>
              <a:rPr lang="en-GB" sz="2000" dirty="0"/>
              <a:t>autobiography</a:t>
            </a:r>
          </a:p>
          <a:p>
            <a:pPr fontAlgn="t">
              <a:lnSpc>
                <a:spcPct val="100000"/>
              </a:lnSpc>
              <a:spcAft>
                <a:spcPts val="200"/>
              </a:spcAft>
            </a:pPr>
            <a:r>
              <a:rPr lang="en-GB" sz="2000" dirty="0"/>
              <a:t>autograph</a:t>
            </a:r>
          </a:p>
          <a:p>
            <a:pPr fontAlgn="t">
              <a:lnSpc>
                <a:spcPct val="100000"/>
              </a:lnSpc>
              <a:spcAft>
                <a:spcPts val="200"/>
              </a:spcAft>
            </a:pPr>
            <a:r>
              <a:rPr lang="en-GB" sz="2000" dirty="0"/>
              <a:t>automatic</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585585704"/>
              </p:ext>
            </p:extLst>
          </p:nvPr>
        </p:nvGraphicFramePr>
        <p:xfrm>
          <a:off x="3429000" y="1311275"/>
          <a:ext cx="8363607" cy="472520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using the prefixes ‘super’, ‘anti’ and ‘auto’</a:t>
                      </a:r>
                    </a:p>
                  </a:txBody>
                  <a:tcPr/>
                </a:tc>
                <a:extLst>
                  <a:ext uri="{0D108BD9-81ED-4DB2-BD59-A6C34878D82A}">
                    <a16:rowId xmlns:a16="http://schemas.microsoft.com/office/drawing/2014/main" val="10000"/>
                  </a:ext>
                </a:extLst>
              </a:tr>
              <a:tr h="159764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show children a root word. Ask them to write the prefix they think goes with it on their whiteboard and get them t hold their whiteboards up. Ask a child to try and use the word in a sentence.</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baseline="0" dirty="0">
                          <a:latin typeface="Muli" pitchFamily="2" charset="77"/>
                        </a:rPr>
                        <a:t>Give children the list of root words and the three prefix cards, in pairs get them to match the root word with the prefix and then write them on their white boards. There are additional words to just the spelling list words so a dictionary may be needed to check answers.  Some words are not clear root words but will become a word once the prefix is added e.g. </a:t>
                      </a:r>
                      <a:r>
                        <a:rPr lang="en-GB" sz="1700" b="0" i="0" baseline="0" dirty="0" err="1">
                          <a:latin typeface="Muli" pitchFamily="2" charset="77"/>
                        </a:rPr>
                        <a:t>stitious</a:t>
                      </a:r>
                      <a:r>
                        <a:rPr lang="en-GB" sz="1700" b="0" i="0" baseline="0" dirty="0">
                          <a:latin typeface="Muli" pitchFamily="2" charset="77"/>
                        </a:rPr>
                        <a:t>/superstitious.</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11776547"/>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431925"/>
            <a:ext cx="8386187" cy="1325563"/>
          </a:xfrm>
        </p:spPr>
        <p:txBody>
          <a:bodyPr>
            <a:noAutofit/>
          </a:bodyPr>
          <a:lstStyle/>
          <a:p>
            <a:pPr algn="l"/>
            <a:r>
              <a:rPr lang="en-GB" sz="4000" dirty="0"/>
              <a:t>Which prefix would accompany this word?</a:t>
            </a:r>
            <a:r>
              <a:rPr lang="en-GB" dirty="0"/>
              <a:t/>
            </a:r>
            <a:br>
              <a:rPr lang="en-GB" dirty="0"/>
            </a:br>
            <a:r>
              <a:rPr lang="en-GB" dirty="0"/>
              <a:t/>
            </a:r>
            <a:br>
              <a:rPr lang="en-GB" dirty="0"/>
            </a:br>
            <a:r>
              <a:rPr lang="en-GB" dirty="0"/>
              <a:t>                           </a:t>
            </a:r>
            <a:r>
              <a:rPr lang="en-GB" sz="4800" dirty="0"/>
              <a:t>market</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super</a:t>
            </a:r>
            <a:r>
              <a:rPr lang="en-GB" sz="6000" dirty="0"/>
              <a:t>market</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196677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16066"/>
            <a:ext cx="8386187" cy="1041422"/>
          </a:xfrm>
        </p:spPr>
        <p:txBody>
          <a:bodyPr>
            <a:normAutofit fontScale="90000"/>
          </a:bodyPr>
          <a:lstStyle/>
          <a:p>
            <a:pPr algn="l"/>
            <a:r>
              <a:rPr lang="en-GB" dirty="0"/>
              <a:t>Which prefix would accompany this word?</a:t>
            </a:r>
            <a:r>
              <a:rPr lang="en-GB" sz="5400" dirty="0"/>
              <a:t/>
            </a:r>
            <a:br>
              <a:rPr lang="en-GB" sz="5400" dirty="0"/>
            </a:br>
            <a:r>
              <a:rPr lang="en-GB" sz="5400" dirty="0"/>
              <a:t/>
            </a:r>
            <a:br>
              <a:rPr lang="en-GB" sz="5400" dirty="0"/>
            </a:br>
            <a:r>
              <a:rPr lang="en-GB" sz="5400" dirty="0"/>
              <a:t>                             </a:t>
            </a:r>
            <a:r>
              <a:rPr lang="en-GB" sz="5300" dirty="0"/>
              <a:t>septic</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anti</a:t>
            </a:r>
            <a:r>
              <a:rPr lang="en-GB" sz="6000" dirty="0"/>
              <a:t>septic</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3620314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557185"/>
            <a:ext cx="8386187" cy="1325563"/>
          </a:xfrm>
        </p:spPr>
        <p:txBody>
          <a:bodyPr>
            <a:normAutofit fontScale="90000"/>
          </a:bodyPr>
          <a:lstStyle/>
          <a:p>
            <a:pPr algn="l"/>
            <a:r>
              <a:rPr lang="en-GB" dirty="0"/>
              <a:t>Which prefix would accompany this word?</a:t>
            </a:r>
            <a:r>
              <a:rPr lang="en-GB" sz="5400" dirty="0"/>
              <a:t/>
            </a:r>
            <a:br>
              <a:rPr lang="en-GB" sz="5400" dirty="0"/>
            </a:br>
            <a:r>
              <a:rPr lang="en-GB" sz="5400" dirty="0"/>
              <a:t/>
            </a:r>
            <a:br>
              <a:rPr lang="en-GB" sz="5400" dirty="0"/>
            </a:br>
            <a:r>
              <a:rPr lang="en-GB" sz="5400" dirty="0"/>
              <a:t>                          </a:t>
            </a:r>
            <a:r>
              <a:rPr lang="en-GB" sz="5300" dirty="0"/>
              <a:t>biography</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dirty="0"/>
              <a:t>autobiography</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91673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431925"/>
            <a:ext cx="8386187" cy="1325563"/>
          </a:xfrm>
        </p:spPr>
        <p:txBody>
          <a:bodyPr>
            <a:noAutofit/>
          </a:bodyPr>
          <a:lstStyle/>
          <a:p>
            <a:pPr algn="l"/>
            <a:r>
              <a:rPr lang="en-GB" sz="4000" dirty="0"/>
              <a:t>Which prefix would accompany this word?</a:t>
            </a:r>
            <a:r>
              <a:rPr lang="en-GB" dirty="0"/>
              <a:t/>
            </a:r>
            <a:br>
              <a:rPr lang="en-GB" dirty="0"/>
            </a:br>
            <a:r>
              <a:rPr lang="en-GB" dirty="0"/>
              <a:t/>
            </a:r>
            <a:br>
              <a:rPr lang="en-GB" dirty="0"/>
            </a:br>
            <a:r>
              <a:rPr lang="en-GB" dirty="0"/>
              <a:t>                                </a:t>
            </a:r>
            <a:r>
              <a:rPr lang="en-GB" sz="4800" dirty="0"/>
              <a:t>star</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super</a:t>
            </a:r>
            <a:r>
              <a:rPr lang="en-GB" sz="6000" dirty="0"/>
              <a:t>star</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279949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70128"/>
            <a:ext cx="8386187" cy="1325563"/>
          </a:xfrm>
        </p:spPr>
        <p:txBody>
          <a:bodyPr>
            <a:noAutofit/>
          </a:bodyPr>
          <a:lstStyle/>
          <a:p>
            <a:pPr algn="l"/>
            <a:r>
              <a:rPr lang="en-GB" sz="4000" dirty="0"/>
              <a:t>Which prefix would accompany this word?</a:t>
            </a:r>
            <a:br>
              <a:rPr lang="en-GB" sz="4000" dirty="0"/>
            </a:br>
            <a:r>
              <a:rPr lang="en-GB" sz="4000" dirty="0"/>
              <a:t/>
            </a:r>
            <a:br>
              <a:rPr lang="en-GB" sz="4000" dirty="0"/>
            </a:br>
            <a:r>
              <a:rPr lang="en-GB" dirty="0"/>
              <a:t>                          </a:t>
            </a:r>
            <a:r>
              <a:rPr lang="en-GB" sz="4800" dirty="0"/>
              <a:t>clockwise</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anti</a:t>
            </a:r>
            <a:r>
              <a:rPr lang="en-GB" sz="6000" dirty="0"/>
              <a:t>clockwise</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2474459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752236"/>
            <a:ext cx="9968802" cy="1325563"/>
          </a:xfrm>
        </p:spPr>
        <p:txBody>
          <a:bodyPr>
            <a:noAutofit/>
          </a:bodyPr>
          <a:lstStyle/>
          <a:p>
            <a:pPr algn="l"/>
            <a:r>
              <a:rPr lang="en-GB" sz="2400" dirty="0"/>
              <a:t>Print out and cut up the word cards. </a:t>
            </a:r>
            <a:br>
              <a:rPr lang="en-GB" sz="2400" dirty="0"/>
            </a:br>
            <a:r>
              <a:rPr lang="en-GB" sz="2400" dirty="0"/>
              <a:t>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209134740"/>
              </p:ext>
            </p:extLst>
          </p:nvPr>
        </p:nvGraphicFramePr>
        <p:xfrm>
          <a:off x="304800" y="2317315"/>
          <a:ext cx="11582400" cy="4099164"/>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72621">
                <a:tc>
                  <a:txBody>
                    <a:bodyPr/>
                    <a:lstStyle/>
                    <a:p>
                      <a:pPr algn="ctr" fontAlgn="t"/>
                      <a:r>
                        <a:rPr lang="en-GB" sz="2800" b="0" i="0" dirty="0">
                          <a:latin typeface="OpenDyslexicAlta" pitchFamily="2" charset="77"/>
                        </a:rPr>
                        <a:t>anti</a:t>
                      </a:r>
                    </a:p>
                  </a:txBody>
                  <a:tcPr anchor="ctr"/>
                </a:tc>
                <a:tc>
                  <a:txBody>
                    <a:bodyPr/>
                    <a:lstStyle/>
                    <a:p>
                      <a:pPr algn="ctr"/>
                      <a:r>
                        <a:rPr lang="en-GB" sz="2800" b="0" i="0" dirty="0">
                          <a:latin typeface="OpenDyslexicAlta" pitchFamily="2" charset="77"/>
                        </a:rPr>
                        <a:t>super</a:t>
                      </a:r>
                    </a:p>
                  </a:txBody>
                  <a:tcPr anchor="ctr"/>
                </a:tc>
                <a:tc>
                  <a:txBody>
                    <a:bodyPr/>
                    <a:lstStyle/>
                    <a:p>
                      <a:pPr algn="ctr"/>
                      <a:r>
                        <a:rPr lang="en-GB" sz="2800" b="0" i="0" dirty="0">
                          <a:latin typeface="OpenDyslexicAlta" pitchFamily="2" charset="77"/>
                        </a:rPr>
                        <a:t>auto</a:t>
                      </a:r>
                    </a:p>
                  </a:txBody>
                  <a:tcPr anchor="ctr"/>
                </a:tc>
                <a:tc>
                  <a:txBody>
                    <a:bodyPr/>
                    <a:lstStyle/>
                    <a:p>
                      <a:pPr algn="ctr"/>
                      <a:r>
                        <a:rPr lang="en-GB" sz="2800" b="0" i="0" dirty="0">
                          <a:latin typeface="OpenDyslexicAlta" pitchFamily="2" charset="77"/>
                        </a:rPr>
                        <a:t>mobile</a:t>
                      </a:r>
                    </a:p>
                  </a:txBody>
                  <a:tcPr anchor="ctr"/>
                </a:tc>
                <a:tc>
                  <a:txBody>
                    <a:bodyPr/>
                    <a:lstStyle/>
                    <a:p>
                      <a:pPr algn="ctr"/>
                      <a:r>
                        <a:rPr lang="en-GB" sz="2800" b="0" i="0" dirty="0">
                          <a:latin typeface="OpenDyslexicAlta" pitchFamily="2" charset="77"/>
                        </a:rPr>
                        <a:t>septic</a:t>
                      </a:r>
                    </a:p>
                  </a:txBody>
                  <a:tcPr anchor="ctr"/>
                </a:tc>
                <a:extLst>
                  <a:ext uri="{0D108BD9-81ED-4DB2-BD59-A6C34878D82A}">
                    <a16:rowId xmlns:a16="http://schemas.microsoft.com/office/drawing/2014/main" val="2756955956"/>
                  </a:ext>
                </a:extLst>
              </a:tr>
              <a:tr h="1042181">
                <a:tc>
                  <a:txBody>
                    <a:bodyPr/>
                    <a:lstStyle/>
                    <a:p>
                      <a:pPr algn="ctr"/>
                      <a:r>
                        <a:rPr lang="en-GB" sz="2800" b="0" i="0" dirty="0">
                          <a:latin typeface="OpenDyslexicAlta" pitchFamily="2" charset="77"/>
                        </a:rPr>
                        <a:t>human</a:t>
                      </a:r>
                    </a:p>
                  </a:txBody>
                  <a:tcPr anchor="ctr"/>
                </a:tc>
                <a:tc>
                  <a:txBody>
                    <a:bodyPr/>
                    <a:lstStyle/>
                    <a:p>
                      <a:pPr algn="ctr"/>
                      <a:r>
                        <a:rPr lang="en-GB" sz="2800" b="0" i="0" dirty="0">
                          <a:latin typeface="OpenDyslexicAlta" pitchFamily="2" charset="77"/>
                        </a:rPr>
                        <a:t>histamine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social</a:t>
                      </a:r>
                    </a:p>
                  </a:txBody>
                  <a:tcPr anchor="ctr"/>
                </a:tc>
                <a:tc>
                  <a:txBody>
                    <a:bodyPr/>
                    <a:lstStyle/>
                    <a:p>
                      <a:pPr algn="ctr"/>
                      <a:r>
                        <a:rPr lang="en-GB" sz="2800" b="0" i="0" dirty="0">
                          <a:latin typeface="OpenDyslexicAlta" pitchFamily="2" charset="77"/>
                        </a:rPr>
                        <a:t>natural</a:t>
                      </a:r>
                    </a:p>
                  </a:txBody>
                  <a:tcPr anchor="ctr"/>
                </a:tc>
                <a:tc>
                  <a:txBody>
                    <a:bodyPr/>
                    <a:lstStyle/>
                    <a:p>
                      <a:pPr algn="ctr"/>
                      <a:r>
                        <a:rPr lang="en-GB" sz="2800" b="0" i="0" dirty="0">
                          <a:latin typeface="OpenDyslexicAlta" pitchFamily="2" charset="77"/>
                        </a:rPr>
                        <a:t>biography</a:t>
                      </a:r>
                    </a:p>
                  </a:txBody>
                  <a:tcPr anchor="ctr"/>
                </a:tc>
                <a:extLst>
                  <a:ext uri="{0D108BD9-81ED-4DB2-BD59-A6C34878D82A}">
                    <a16:rowId xmlns:a16="http://schemas.microsoft.com/office/drawing/2014/main" val="2964611663"/>
                  </a:ext>
                </a:extLst>
              </a:tr>
              <a:tr h="1042181">
                <a:tc>
                  <a:txBody>
                    <a:bodyPr/>
                    <a:lstStyle/>
                    <a:p>
                      <a:pPr algn="ctr"/>
                      <a:r>
                        <a:rPr lang="en-GB" sz="2800" b="0" i="0" dirty="0">
                          <a:latin typeface="OpenDyslexicAlta" pitchFamily="2" charset="77"/>
                        </a:rPr>
                        <a:t>pilot</a:t>
                      </a:r>
                    </a:p>
                  </a:txBody>
                  <a:tcPr anchor="ctr"/>
                </a:tc>
                <a:tc>
                  <a:txBody>
                    <a:bodyPr/>
                    <a:lstStyle/>
                    <a:p>
                      <a:pPr algn="ctr"/>
                      <a:r>
                        <a:rPr lang="en-GB" sz="2800" b="0" i="0" dirty="0" err="1">
                          <a:latin typeface="OpenDyslexicAlta" pitchFamily="2" charset="77"/>
                        </a:rPr>
                        <a:t>stitious</a:t>
                      </a:r>
                      <a:endParaRPr lang="en-GB" sz="2800" b="0" i="0" dirty="0">
                        <a:latin typeface="OpenDyslexicAlta" pitchFamily="2" charset="77"/>
                      </a:endParaRPr>
                    </a:p>
                  </a:txBody>
                  <a:tcPr anchor="ctr"/>
                </a:tc>
                <a:tc>
                  <a:txBody>
                    <a:bodyPr/>
                    <a:lstStyle/>
                    <a:p>
                      <a:pPr algn="ctr"/>
                      <a:r>
                        <a:rPr lang="en-GB" sz="2800" b="0" i="0" dirty="0">
                          <a:latin typeface="OpenDyslexicAlta" pitchFamily="2" charset="77"/>
                        </a:rPr>
                        <a:t>graph</a:t>
                      </a:r>
                    </a:p>
                  </a:txBody>
                  <a:tcPr anchor="ctr"/>
                </a:tc>
                <a:tc>
                  <a:txBody>
                    <a:bodyPr/>
                    <a:lstStyle/>
                    <a:p>
                      <a:pPr algn="ctr"/>
                      <a:r>
                        <a:rPr lang="en-GB" sz="2800" b="0" i="0" dirty="0">
                          <a:latin typeface="OpenDyslexicAlta" pitchFamily="2" charset="77"/>
                        </a:rPr>
                        <a:t>woman</a:t>
                      </a:r>
                    </a:p>
                  </a:txBody>
                  <a:tcPr anchor="ctr"/>
                </a:tc>
                <a:tc>
                  <a:txBody>
                    <a:bodyPr/>
                    <a:lstStyle/>
                    <a:p>
                      <a:pPr algn="ctr"/>
                      <a:r>
                        <a:rPr lang="en-GB" sz="2800" b="0" i="0" dirty="0">
                          <a:latin typeface="OpenDyslexicAlta" pitchFamily="2" charset="77"/>
                        </a:rPr>
                        <a:t>virus</a:t>
                      </a:r>
                    </a:p>
                  </a:txBody>
                  <a:tcPr anchor="ctr"/>
                </a:tc>
                <a:extLst>
                  <a:ext uri="{0D108BD9-81ED-4DB2-BD59-A6C34878D82A}">
                    <a16:rowId xmlns:a16="http://schemas.microsoft.com/office/drawing/2014/main" val="3229583949"/>
                  </a:ext>
                </a:extLst>
              </a:tr>
              <a:tr h="1042181">
                <a:tc>
                  <a:txBody>
                    <a:bodyPr/>
                    <a:lstStyle/>
                    <a:p>
                      <a:pPr algn="ctr"/>
                      <a:r>
                        <a:rPr lang="en-GB" sz="2800" b="0" i="0" dirty="0">
                          <a:latin typeface="OpenDyslexicAlta" pitchFamily="2" charset="77"/>
                        </a:rPr>
                        <a:t>model</a:t>
                      </a:r>
                    </a:p>
                  </a:txBody>
                  <a:tcPr anchor="ctr"/>
                </a:tc>
                <a:tc>
                  <a:txBody>
                    <a:bodyPr/>
                    <a:lstStyle/>
                    <a:p>
                      <a:pPr algn="ctr"/>
                      <a:r>
                        <a:rPr lang="en-GB" sz="2800" b="0" i="0" dirty="0">
                          <a:latin typeface="OpenDyslexicAlta" pitchFamily="2" charset="77"/>
                        </a:rPr>
                        <a:t>market</a:t>
                      </a:r>
                    </a:p>
                  </a:txBody>
                  <a:tcPr anchor="ctr"/>
                </a:tc>
                <a:tc>
                  <a:txBody>
                    <a:bodyPr/>
                    <a:lstStyle/>
                    <a:p>
                      <a:pPr algn="ctr"/>
                      <a:r>
                        <a:rPr lang="en-GB" sz="2800" b="0" i="0" dirty="0" err="1">
                          <a:latin typeface="OpenDyslexicAlta" pitchFamily="2" charset="77"/>
                        </a:rPr>
                        <a:t>cipation</a:t>
                      </a:r>
                      <a:r>
                        <a:rPr lang="en-GB" sz="2800" b="0" i="0" dirty="0">
                          <a:latin typeface="OpenDyslexicAlta" pitchFamily="2" charset="77"/>
                        </a:rPr>
                        <a:t> </a:t>
                      </a:r>
                    </a:p>
                  </a:txBody>
                  <a:tcPr anchor="ctr"/>
                </a:tc>
                <a:tc>
                  <a:txBody>
                    <a:bodyPr/>
                    <a:lstStyle/>
                    <a:p>
                      <a:pPr algn="ctr"/>
                      <a:r>
                        <a:rPr lang="en-GB" sz="2800" b="0" i="0" dirty="0" err="1">
                          <a:latin typeface="OpenDyslexicAlta" pitchFamily="2" charset="77"/>
                        </a:rPr>
                        <a:t>matic</a:t>
                      </a:r>
                      <a:endParaRPr lang="en-GB" sz="2800" b="0" i="0" dirty="0">
                        <a:latin typeface="OpenDyslexicAlta" pitchFamily="2" charset="77"/>
                      </a:endParaRPr>
                    </a:p>
                  </a:txBody>
                  <a:tcPr anchor="ctr"/>
                </a:tc>
                <a:tc>
                  <a:txBody>
                    <a:bodyPr/>
                    <a:lstStyle/>
                    <a:p>
                      <a:pPr algn="ctr"/>
                      <a:r>
                        <a:rPr lang="en-GB" sz="2800" b="0" i="0" dirty="0">
                          <a:latin typeface="OpenDyslexicAlta" pitchFamily="2" charset="77"/>
                        </a:rPr>
                        <a:t>focus</a:t>
                      </a:r>
                    </a:p>
                  </a:txBody>
                  <a:tcPr anchor="ctr"/>
                </a:tc>
                <a:extLst>
                  <a:ext uri="{0D108BD9-81ED-4DB2-BD59-A6C34878D82A}">
                    <a16:rowId xmlns:a16="http://schemas.microsoft.com/office/drawing/2014/main" val="453465557"/>
                  </a:ext>
                </a:extLst>
              </a:tr>
            </a:tbl>
          </a:graphicData>
        </a:graphic>
      </p:graphicFrame>
    </p:spTree>
    <p:extLst>
      <p:ext uri="{BB962C8B-B14F-4D97-AF65-F5344CB8AC3E}">
        <p14:creationId xmlns:p14="http://schemas.microsoft.com/office/powerpoint/2010/main" val="3666805368"/>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68196109"/>
              </p:ext>
            </p:extLst>
          </p:nvPr>
        </p:nvGraphicFramePr>
        <p:xfrm>
          <a:off x="508000" y="1600196"/>
          <a:ext cx="11150598" cy="521208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1110501"/>
                    </a:ext>
                  </a:extLst>
                </a:gridCol>
                <a:gridCol w="1858433">
                  <a:extLst>
                    <a:ext uri="{9D8B030D-6E8A-4147-A177-3AD203B41FA5}">
                      <a16:colId xmlns:a16="http://schemas.microsoft.com/office/drawing/2014/main" val="190320649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supermarket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superstar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superhuman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antiseptic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anticlockwise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antisocial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autobiography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autograph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automatic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4053186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4272300"/>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6634126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supermarket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superman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superstar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superhuman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antiseptic</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anticlockwise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autobiography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autograph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457188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548745" y="5429067"/>
            <a:ext cx="2873826" cy="1200329"/>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‘anti-’ word. </a:t>
            </a:r>
          </a:p>
        </p:txBody>
      </p:sp>
      <p:graphicFrame>
        <p:nvGraphicFramePr>
          <p:cNvPr id="6" name="Table 5"/>
          <p:cNvGraphicFramePr>
            <a:graphicFrameLocks noGrp="1"/>
          </p:cNvGraphicFramePr>
          <p:nvPr>
            <p:extLst>
              <p:ext uri="{D42A27DB-BD31-4B8C-83A1-F6EECF244321}">
                <p14:modId xmlns:p14="http://schemas.microsoft.com/office/powerpoint/2010/main" val="340882823"/>
              </p:ext>
            </p:extLst>
          </p:nvPr>
        </p:nvGraphicFramePr>
        <p:xfrm>
          <a:off x="3548745" y="1432845"/>
          <a:ext cx="7791377" cy="4748620"/>
        </p:xfrm>
        <a:graphic>
          <a:graphicData uri="http://schemas.openxmlformats.org/drawingml/2006/table">
            <a:tbl>
              <a:tblPr firstRow="1" firstCol="1" bandRow="1">
                <a:tableStyleId>{5940675A-B579-460E-94D1-54222C63F5DA}</a:tableStyleId>
              </a:tblPr>
              <a:tblGrid>
                <a:gridCol w="377748">
                  <a:extLst>
                    <a:ext uri="{9D8B030D-6E8A-4147-A177-3AD203B41FA5}">
                      <a16:colId xmlns:a16="http://schemas.microsoft.com/office/drawing/2014/main" val="20000"/>
                    </a:ext>
                  </a:extLst>
                </a:gridCol>
                <a:gridCol w="377748">
                  <a:extLst>
                    <a:ext uri="{9D8B030D-6E8A-4147-A177-3AD203B41FA5}">
                      <a16:colId xmlns:a16="http://schemas.microsoft.com/office/drawing/2014/main" val="20001"/>
                    </a:ext>
                  </a:extLst>
                </a:gridCol>
                <a:gridCol w="377748">
                  <a:extLst>
                    <a:ext uri="{9D8B030D-6E8A-4147-A177-3AD203B41FA5}">
                      <a16:colId xmlns:a16="http://schemas.microsoft.com/office/drawing/2014/main" val="20002"/>
                    </a:ext>
                  </a:extLst>
                </a:gridCol>
                <a:gridCol w="377748">
                  <a:extLst>
                    <a:ext uri="{9D8B030D-6E8A-4147-A177-3AD203B41FA5}">
                      <a16:colId xmlns:a16="http://schemas.microsoft.com/office/drawing/2014/main" val="20003"/>
                    </a:ext>
                  </a:extLst>
                </a:gridCol>
                <a:gridCol w="377748">
                  <a:extLst>
                    <a:ext uri="{9D8B030D-6E8A-4147-A177-3AD203B41FA5}">
                      <a16:colId xmlns:a16="http://schemas.microsoft.com/office/drawing/2014/main" val="20004"/>
                    </a:ext>
                  </a:extLst>
                </a:gridCol>
                <a:gridCol w="377748">
                  <a:extLst>
                    <a:ext uri="{9D8B030D-6E8A-4147-A177-3AD203B41FA5}">
                      <a16:colId xmlns:a16="http://schemas.microsoft.com/office/drawing/2014/main" val="20005"/>
                    </a:ext>
                  </a:extLst>
                </a:gridCol>
                <a:gridCol w="371137">
                  <a:extLst>
                    <a:ext uri="{9D8B030D-6E8A-4147-A177-3AD203B41FA5}">
                      <a16:colId xmlns:a16="http://schemas.microsoft.com/office/drawing/2014/main" val="20006"/>
                    </a:ext>
                  </a:extLst>
                </a:gridCol>
                <a:gridCol w="373614">
                  <a:extLst>
                    <a:ext uri="{9D8B030D-6E8A-4147-A177-3AD203B41FA5}">
                      <a16:colId xmlns:a16="http://schemas.microsoft.com/office/drawing/2014/main" val="20007"/>
                    </a:ext>
                  </a:extLst>
                </a:gridCol>
                <a:gridCol w="371962">
                  <a:extLst>
                    <a:ext uri="{9D8B030D-6E8A-4147-A177-3AD203B41FA5}">
                      <a16:colId xmlns:a16="http://schemas.microsoft.com/office/drawing/2014/main" val="20008"/>
                    </a:ext>
                  </a:extLst>
                </a:gridCol>
                <a:gridCol w="371550">
                  <a:extLst>
                    <a:ext uri="{9D8B030D-6E8A-4147-A177-3AD203B41FA5}">
                      <a16:colId xmlns:a16="http://schemas.microsoft.com/office/drawing/2014/main" val="20009"/>
                    </a:ext>
                  </a:extLst>
                </a:gridCol>
                <a:gridCol w="371550">
                  <a:extLst>
                    <a:ext uri="{9D8B030D-6E8A-4147-A177-3AD203B41FA5}">
                      <a16:colId xmlns:a16="http://schemas.microsoft.com/office/drawing/2014/main" val="20010"/>
                    </a:ext>
                  </a:extLst>
                </a:gridCol>
                <a:gridCol w="371550">
                  <a:extLst>
                    <a:ext uri="{9D8B030D-6E8A-4147-A177-3AD203B41FA5}">
                      <a16:colId xmlns:a16="http://schemas.microsoft.com/office/drawing/2014/main" val="20011"/>
                    </a:ext>
                  </a:extLst>
                </a:gridCol>
                <a:gridCol w="371550">
                  <a:extLst>
                    <a:ext uri="{9D8B030D-6E8A-4147-A177-3AD203B41FA5}">
                      <a16:colId xmlns:a16="http://schemas.microsoft.com/office/drawing/2014/main" val="20012"/>
                    </a:ext>
                  </a:extLst>
                </a:gridCol>
                <a:gridCol w="371550">
                  <a:extLst>
                    <a:ext uri="{9D8B030D-6E8A-4147-A177-3AD203B41FA5}">
                      <a16:colId xmlns:a16="http://schemas.microsoft.com/office/drawing/2014/main" val="20013"/>
                    </a:ext>
                  </a:extLst>
                </a:gridCol>
                <a:gridCol w="378162">
                  <a:extLst>
                    <a:ext uri="{9D8B030D-6E8A-4147-A177-3AD203B41FA5}">
                      <a16:colId xmlns:a16="http://schemas.microsoft.com/office/drawing/2014/main" val="20014"/>
                    </a:ext>
                  </a:extLst>
                </a:gridCol>
                <a:gridCol w="362044">
                  <a:extLst>
                    <a:ext uri="{9D8B030D-6E8A-4147-A177-3AD203B41FA5}">
                      <a16:colId xmlns:a16="http://schemas.microsoft.com/office/drawing/2014/main" val="20015"/>
                    </a:ext>
                  </a:extLst>
                </a:gridCol>
                <a:gridCol w="362044">
                  <a:extLst>
                    <a:ext uri="{9D8B030D-6E8A-4147-A177-3AD203B41FA5}">
                      <a16:colId xmlns:a16="http://schemas.microsoft.com/office/drawing/2014/main" val="20016"/>
                    </a:ext>
                  </a:extLst>
                </a:gridCol>
                <a:gridCol w="362044">
                  <a:extLst>
                    <a:ext uri="{9D8B030D-6E8A-4147-A177-3AD203B41FA5}">
                      <a16:colId xmlns:a16="http://schemas.microsoft.com/office/drawing/2014/main" val="20017"/>
                    </a:ext>
                  </a:extLst>
                </a:gridCol>
                <a:gridCol w="362044">
                  <a:extLst>
                    <a:ext uri="{9D8B030D-6E8A-4147-A177-3AD203B41FA5}">
                      <a16:colId xmlns:a16="http://schemas.microsoft.com/office/drawing/2014/main" val="20018"/>
                    </a:ext>
                  </a:extLst>
                </a:gridCol>
                <a:gridCol w="362044">
                  <a:extLst>
                    <a:ext uri="{9D8B030D-6E8A-4147-A177-3AD203B41FA5}">
                      <a16:colId xmlns:a16="http://schemas.microsoft.com/office/drawing/2014/main" val="20019"/>
                    </a:ext>
                  </a:extLst>
                </a:gridCol>
                <a:gridCol w="36204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290441216"/>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2779737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supermarket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superman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superstar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superhuman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antiseptic</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anticlockwise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autobiography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autograph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8480281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548745" y="5429067"/>
            <a:ext cx="2873826" cy="1200329"/>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‘anti-’ word. </a:t>
            </a:r>
          </a:p>
        </p:txBody>
      </p:sp>
      <p:graphicFrame>
        <p:nvGraphicFramePr>
          <p:cNvPr id="6" name="Table 5"/>
          <p:cNvGraphicFramePr>
            <a:graphicFrameLocks noGrp="1"/>
          </p:cNvGraphicFramePr>
          <p:nvPr>
            <p:extLst>
              <p:ext uri="{D42A27DB-BD31-4B8C-83A1-F6EECF244321}">
                <p14:modId xmlns:p14="http://schemas.microsoft.com/office/powerpoint/2010/main" val="4221506216"/>
              </p:ext>
            </p:extLst>
          </p:nvPr>
        </p:nvGraphicFramePr>
        <p:xfrm>
          <a:off x="3548745" y="1432845"/>
          <a:ext cx="7879250" cy="4725187"/>
        </p:xfrm>
        <a:graphic>
          <a:graphicData uri="http://schemas.openxmlformats.org/drawingml/2006/table">
            <a:tbl>
              <a:tblPr firstRow="1" firstCol="1" bandRow="1">
                <a:tableStyleId>{5940675A-B579-460E-94D1-54222C63F5DA}</a:tableStyleId>
              </a:tblPr>
              <a:tblGrid>
                <a:gridCol w="377748">
                  <a:extLst>
                    <a:ext uri="{9D8B030D-6E8A-4147-A177-3AD203B41FA5}">
                      <a16:colId xmlns:a16="http://schemas.microsoft.com/office/drawing/2014/main" val="20000"/>
                    </a:ext>
                  </a:extLst>
                </a:gridCol>
                <a:gridCol w="377748">
                  <a:extLst>
                    <a:ext uri="{9D8B030D-6E8A-4147-A177-3AD203B41FA5}">
                      <a16:colId xmlns:a16="http://schemas.microsoft.com/office/drawing/2014/main" val="20001"/>
                    </a:ext>
                  </a:extLst>
                </a:gridCol>
                <a:gridCol w="377748">
                  <a:extLst>
                    <a:ext uri="{9D8B030D-6E8A-4147-A177-3AD203B41FA5}">
                      <a16:colId xmlns:a16="http://schemas.microsoft.com/office/drawing/2014/main" val="20002"/>
                    </a:ext>
                  </a:extLst>
                </a:gridCol>
                <a:gridCol w="377748">
                  <a:extLst>
                    <a:ext uri="{9D8B030D-6E8A-4147-A177-3AD203B41FA5}">
                      <a16:colId xmlns:a16="http://schemas.microsoft.com/office/drawing/2014/main" val="20003"/>
                    </a:ext>
                  </a:extLst>
                </a:gridCol>
                <a:gridCol w="377748">
                  <a:extLst>
                    <a:ext uri="{9D8B030D-6E8A-4147-A177-3AD203B41FA5}">
                      <a16:colId xmlns:a16="http://schemas.microsoft.com/office/drawing/2014/main" val="20004"/>
                    </a:ext>
                  </a:extLst>
                </a:gridCol>
                <a:gridCol w="377748">
                  <a:extLst>
                    <a:ext uri="{9D8B030D-6E8A-4147-A177-3AD203B41FA5}">
                      <a16:colId xmlns:a16="http://schemas.microsoft.com/office/drawing/2014/main" val="20005"/>
                    </a:ext>
                  </a:extLst>
                </a:gridCol>
                <a:gridCol w="371137">
                  <a:extLst>
                    <a:ext uri="{9D8B030D-6E8A-4147-A177-3AD203B41FA5}">
                      <a16:colId xmlns:a16="http://schemas.microsoft.com/office/drawing/2014/main" val="20006"/>
                    </a:ext>
                  </a:extLst>
                </a:gridCol>
                <a:gridCol w="373614">
                  <a:extLst>
                    <a:ext uri="{9D8B030D-6E8A-4147-A177-3AD203B41FA5}">
                      <a16:colId xmlns:a16="http://schemas.microsoft.com/office/drawing/2014/main" val="20007"/>
                    </a:ext>
                  </a:extLst>
                </a:gridCol>
                <a:gridCol w="371962">
                  <a:extLst>
                    <a:ext uri="{9D8B030D-6E8A-4147-A177-3AD203B41FA5}">
                      <a16:colId xmlns:a16="http://schemas.microsoft.com/office/drawing/2014/main" val="20008"/>
                    </a:ext>
                  </a:extLst>
                </a:gridCol>
                <a:gridCol w="459423">
                  <a:extLst>
                    <a:ext uri="{9D8B030D-6E8A-4147-A177-3AD203B41FA5}">
                      <a16:colId xmlns:a16="http://schemas.microsoft.com/office/drawing/2014/main" val="20009"/>
                    </a:ext>
                  </a:extLst>
                </a:gridCol>
                <a:gridCol w="371550">
                  <a:extLst>
                    <a:ext uri="{9D8B030D-6E8A-4147-A177-3AD203B41FA5}">
                      <a16:colId xmlns:a16="http://schemas.microsoft.com/office/drawing/2014/main" val="20010"/>
                    </a:ext>
                  </a:extLst>
                </a:gridCol>
                <a:gridCol w="371550">
                  <a:extLst>
                    <a:ext uri="{9D8B030D-6E8A-4147-A177-3AD203B41FA5}">
                      <a16:colId xmlns:a16="http://schemas.microsoft.com/office/drawing/2014/main" val="20011"/>
                    </a:ext>
                  </a:extLst>
                </a:gridCol>
                <a:gridCol w="371550">
                  <a:extLst>
                    <a:ext uri="{9D8B030D-6E8A-4147-A177-3AD203B41FA5}">
                      <a16:colId xmlns:a16="http://schemas.microsoft.com/office/drawing/2014/main" val="20012"/>
                    </a:ext>
                  </a:extLst>
                </a:gridCol>
                <a:gridCol w="371550">
                  <a:extLst>
                    <a:ext uri="{9D8B030D-6E8A-4147-A177-3AD203B41FA5}">
                      <a16:colId xmlns:a16="http://schemas.microsoft.com/office/drawing/2014/main" val="20013"/>
                    </a:ext>
                  </a:extLst>
                </a:gridCol>
                <a:gridCol w="378162">
                  <a:extLst>
                    <a:ext uri="{9D8B030D-6E8A-4147-A177-3AD203B41FA5}">
                      <a16:colId xmlns:a16="http://schemas.microsoft.com/office/drawing/2014/main" val="20014"/>
                    </a:ext>
                  </a:extLst>
                </a:gridCol>
                <a:gridCol w="362044">
                  <a:extLst>
                    <a:ext uri="{9D8B030D-6E8A-4147-A177-3AD203B41FA5}">
                      <a16:colId xmlns:a16="http://schemas.microsoft.com/office/drawing/2014/main" val="20015"/>
                    </a:ext>
                  </a:extLst>
                </a:gridCol>
                <a:gridCol w="362044">
                  <a:extLst>
                    <a:ext uri="{9D8B030D-6E8A-4147-A177-3AD203B41FA5}">
                      <a16:colId xmlns:a16="http://schemas.microsoft.com/office/drawing/2014/main" val="20016"/>
                    </a:ext>
                  </a:extLst>
                </a:gridCol>
                <a:gridCol w="362044">
                  <a:extLst>
                    <a:ext uri="{9D8B030D-6E8A-4147-A177-3AD203B41FA5}">
                      <a16:colId xmlns:a16="http://schemas.microsoft.com/office/drawing/2014/main" val="20017"/>
                    </a:ext>
                  </a:extLst>
                </a:gridCol>
                <a:gridCol w="362044">
                  <a:extLst>
                    <a:ext uri="{9D8B030D-6E8A-4147-A177-3AD203B41FA5}">
                      <a16:colId xmlns:a16="http://schemas.microsoft.com/office/drawing/2014/main" val="20018"/>
                    </a:ext>
                  </a:extLst>
                </a:gridCol>
                <a:gridCol w="362044">
                  <a:extLst>
                    <a:ext uri="{9D8B030D-6E8A-4147-A177-3AD203B41FA5}">
                      <a16:colId xmlns:a16="http://schemas.microsoft.com/office/drawing/2014/main" val="20019"/>
                    </a:ext>
                  </a:extLst>
                </a:gridCol>
                <a:gridCol w="36204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1429">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812865808"/>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prefix bi- meaning two</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30</a:t>
            </a:r>
          </a:p>
        </p:txBody>
      </p:sp>
    </p:spTree>
    <p:extLst>
      <p:ext uri="{BB962C8B-B14F-4D97-AF65-F5344CB8AC3E}">
        <p14:creationId xmlns:p14="http://schemas.microsoft.com/office/powerpoint/2010/main" val="1198380715"/>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 The prefix bi- meaning two.</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bicycle</a:t>
            </a:r>
          </a:p>
          <a:p>
            <a:pPr fontAlgn="t">
              <a:lnSpc>
                <a:spcPct val="100000"/>
              </a:lnSpc>
              <a:spcAft>
                <a:spcPts val="200"/>
              </a:spcAft>
            </a:pPr>
            <a:r>
              <a:rPr lang="en-GB" sz="2000" dirty="0"/>
              <a:t>biplane</a:t>
            </a:r>
          </a:p>
          <a:p>
            <a:pPr fontAlgn="t">
              <a:lnSpc>
                <a:spcPct val="100000"/>
              </a:lnSpc>
              <a:spcAft>
                <a:spcPts val="200"/>
              </a:spcAft>
            </a:pPr>
            <a:r>
              <a:rPr lang="en-GB" sz="2000" dirty="0"/>
              <a:t>biped</a:t>
            </a:r>
          </a:p>
          <a:p>
            <a:pPr fontAlgn="t">
              <a:lnSpc>
                <a:spcPct val="100000"/>
              </a:lnSpc>
              <a:spcAft>
                <a:spcPts val="200"/>
              </a:spcAft>
            </a:pPr>
            <a:r>
              <a:rPr lang="en-GB" sz="2000" dirty="0"/>
              <a:t>bicentennial</a:t>
            </a:r>
          </a:p>
          <a:p>
            <a:pPr fontAlgn="t">
              <a:lnSpc>
                <a:spcPct val="100000"/>
              </a:lnSpc>
              <a:spcAft>
                <a:spcPts val="200"/>
              </a:spcAft>
            </a:pPr>
            <a:r>
              <a:rPr lang="en-GB" sz="2000" dirty="0"/>
              <a:t>biannual</a:t>
            </a:r>
          </a:p>
          <a:p>
            <a:pPr fontAlgn="t">
              <a:lnSpc>
                <a:spcPct val="100000"/>
              </a:lnSpc>
              <a:spcAft>
                <a:spcPts val="200"/>
              </a:spcAft>
            </a:pPr>
            <a:r>
              <a:rPr lang="en-GB" sz="2000" dirty="0"/>
              <a:t>bilingual</a:t>
            </a:r>
          </a:p>
          <a:p>
            <a:pPr fontAlgn="t">
              <a:lnSpc>
                <a:spcPct val="100000"/>
              </a:lnSpc>
              <a:spcAft>
                <a:spcPts val="200"/>
              </a:spcAft>
            </a:pPr>
            <a:r>
              <a:rPr lang="en-GB" sz="2000" dirty="0"/>
              <a:t>bicuspid</a:t>
            </a:r>
          </a:p>
          <a:p>
            <a:pPr fontAlgn="t">
              <a:lnSpc>
                <a:spcPct val="100000"/>
              </a:lnSpc>
              <a:spcAft>
                <a:spcPts val="200"/>
              </a:spcAft>
            </a:pPr>
            <a:r>
              <a:rPr lang="en-GB" sz="2000" dirty="0"/>
              <a:t>biceps</a:t>
            </a:r>
          </a:p>
          <a:p>
            <a:pPr fontAlgn="t">
              <a:lnSpc>
                <a:spcPct val="100000"/>
              </a:lnSpc>
              <a:spcAft>
                <a:spcPts val="200"/>
              </a:spcAft>
            </a:pPr>
            <a:r>
              <a:rPr lang="en-GB" sz="2000" dirty="0"/>
              <a:t>binoculars</a:t>
            </a:r>
          </a:p>
          <a:p>
            <a:pPr fontAlgn="t">
              <a:lnSpc>
                <a:spcPct val="100000"/>
              </a:lnSpc>
              <a:spcAft>
                <a:spcPts val="200"/>
              </a:spcAft>
            </a:pPr>
            <a:r>
              <a:rPr lang="en-GB" sz="2000" dirty="0"/>
              <a:t>bisect</a:t>
            </a:r>
          </a:p>
          <a:p>
            <a:pPr fontAlgn="t"/>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970086046"/>
              </p:ext>
            </p:extLst>
          </p:nvPr>
        </p:nvGraphicFramePr>
        <p:xfrm>
          <a:off x="3429000" y="1311275"/>
          <a:ext cx="8533356" cy="5268593"/>
        </p:xfrm>
        <a:graphic>
          <a:graphicData uri="http://schemas.openxmlformats.org/drawingml/2006/table">
            <a:tbl>
              <a:tblPr firstRow="1" bandRow="1">
                <a:tableStyleId>{5940675A-B579-460E-94D1-54222C63F5DA}</a:tableStyleId>
              </a:tblPr>
              <a:tblGrid>
                <a:gridCol w="1605619">
                  <a:extLst>
                    <a:ext uri="{9D8B030D-6E8A-4147-A177-3AD203B41FA5}">
                      <a16:colId xmlns:a16="http://schemas.microsoft.com/office/drawing/2014/main" val="20000"/>
                    </a:ext>
                  </a:extLst>
                </a:gridCol>
                <a:gridCol w="6927737">
                  <a:extLst>
                    <a:ext uri="{9D8B030D-6E8A-4147-A177-3AD203B41FA5}">
                      <a16:colId xmlns:a16="http://schemas.microsoft.com/office/drawing/2014/main" val="20001"/>
                    </a:ext>
                  </a:extLst>
                </a:gridCol>
              </a:tblGrid>
              <a:tr h="1180763">
                <a:tc>
                  <a:txBody>
                    <a:bodyPr/>
                    <a:lstStyle/>
                    <a:p>
                      <a:r>
                        <a:rPr lang="en-GB" sz="1600" b="0" i="0" dirty="0">
                          <a:latin typeface="Muli" pitchFamily="2" charset="77"/>
                        </a:rPr>
                        <a:t>Introduction</a:t>
                      </a:r>
                    </a:p>
                  </a:txBody>
                  <a:tcPr/>
                </a:tc>
                <a:tc>
                  <a:txBody>
                    <a:bodyPr/>
                    <a:lstStyle/>
                    <a:p>
                      <a:r>
                        <a:rPr lang="en-GB" sz="1600" b="0" i="0" dirty="0">
                          <a:latin typeface="Muli" pitchFamily="2" charset="77"/>
                        </a:rPr>
                        <a:t>Explain that the prefix ‘bi’ means two. Can children think of any words that begin with ‘bi’?  Discuss any suggestions and see if you can work out how the word two is relevant – e.g. bicycle means two wheels, bilingual means two languages.</a:t>
                      </a:r>
                    </a:p>
                  </a:txBody>
                  <a:tcPr/>
                </a:tc>
                <a:extLst>
                  <a:ext uri="{0D108BD9-81ED-4DB2-BD59-A6C34878D82A}">
                    <a16:rowId xmlns:a16="http://schemas.microsoft.com/office/drawing/2014/main" val="10000"/>
                  </a:ext>
                </a:extLst>
              </a:tr>
              <a:tr h="2141030">
                <a:tc>
                  <a:txBody>
                    <a:bodyPr/>
                    <a:lstStyle/>
                    <a:p>
                      <a:r>
                        <a:rPr lang="en-GB" sz="1600" b="0" i="0" dirty="0">
                          <a:latin typeface="Muli" pitchFamily="2" charset="77"/>
                        </a:rPr>
                        <a:t>Main Teaching Activity </a:t>
                      </a:r>
                    </a:p>
                  </a:txBody>
                  <a:tcPr/>
                </a:tc>
                <a:tc>
                  <a:txBody>
                    <a:bodyPr/>
                    <a:lstStyle/>
                    <a:p>
                      <a:r>
                        <a:rPr lang="en-GB" sz="1600" b="0" i="0" baseline="0" dirty="0">
                          <a:latin typeface="Muli" pitchFamily="2" charset="77"/>
                        </a:rPr>
                        <a:t>Using the power point slide, get children to add the prefix ‘bi’ to each of the words to create a new word on their whiteboards.</a:t>
                      </a:r>
                    </a:p>
                    <a:p>
                      <a:endParaRPr lang="en-GB" sz="1600" b="0" i="0" baseline="0" dirty="0">
                        <a:latin typeface="Muli" pitchFamily="2" charset="77"/>
                      </a:endParaRPr>
                    </a:p>
                    <a:p>
                      <a:r>
                        <a:rPr lang="en-GB" sz="1600" b="0" i="0" baseline="0" dirty="0">
                          <a:latin typeface="Muli" pitchFamily="2" charset="77"/>
                        </a:rPr>
                        <a:t>To extend children you could ask them to use three of the words in a sentence.</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Feedback words and sentences to check for accuracy and understanding.</a:t>
                      </a:r>
                    </a:p>
                  </a:txBody>
                  <a:tcPr/>
                </a:tc>
                <a:extLst>
                  <a:ext uri="{0D108BD9-81ED-4DB2-BD59-A6C34878D82A}">
                    <a16:rowId xmlns:a16="http://schemas.microsoft.com/office/drawing/2014/main" val="10001"/>
                  </a:ext>
                </a:extLst>
              </a:tr>
              <a:tr h="1946800">
                <a:tc>
                  <a:txBody>
                    <a:bodyPr/>
                    <a:lstStyle/>
                    <a:p>
                      <a:r>
                        <a:rPr lang="en-GB" sz="1600" b="0" i="0" dirty="0">
                          <a:latin typeface="Muli" pitchFamily="2" charset="77"/>
                        </a:rPr>
                        <a:t>Independent Activity</a:t>
                      </a:r>
                    </a:p>
                  </a:txBody>
                  <a:tcPr/>
                </a:tc>
                <a:tc>
                  <a:txBody>
                    <a:bodyPr/>
                    <a:lstStyle/>
                    <a:p>
                      <a:r>
                        <a:rPr lang="en-GB" sz="1600" b="0" i="0" dirty="0">
                          <a:latin typeface="Muli" pitchFamily="2" charset="77"/>
                        </a:rPr>
                        <a:t>Children to complete the definition for five of their spelling list words, using a dictionary. Children could work independently or in pairs.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Children could be extended by looking up other ‘bi’ words in the dictionary, writing two definitions for it (one correct and one made up), they could then test the class to see which one they think is correct (like Balderdash).</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77652696"/>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12555" y="2992793"/>
            <a:ext cx="1838325" cy="1015663"/>
          </a:xfrm>
          <a:prstGeom prst="rect">
            <a:avLst/>
          </a:prstGeom>
          <a:noFill/>
          <a:ln>
            <a:noFill/>
          </a:ln>
        </p:spPr>
        <p:txBody>
          <a:bodyPr wrap="square" rtlCol="0">
            <a:spAutoFit/>
          </a:bodyPr>
          <a:lstStyle/>
          <a:p>
            <a:pPr algn="ctr"/>
            <a:r>
              <a:rPr lang="en-GB" sz="6000" dirty="0">
                <a:latin typeface="OpenDyslexicAlta" pitchFamily="2" charset="77"/>
              </a:rPr>
              <a:t>+ bi</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48230" y="319418"/>
            <a:ext cx="2066915" cy="584775"/>
          </a:xfrm>
          <a:prstGeom prst="rect">
            <a:avLst/>
          </a:prstGeom>
          <a:noFill/>
        </p:spPr>
        <p:txBody>
          <a:bodyPr wrap="square" rtlCol="0">
            <a:spAutoFit/>
          </a:bodyPr>
          <a:lstStyle/>
          <a:p>
            <a:r>
              <a:rPr lang="en-GB" sz="3200" dirty="0">
                <a:latin typeface="OpenDyslexicAlta" pitchFamily="2" charset="77"/>
              </a:rPr>
              <a:t>lingual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302931" y="986610"/>
            <a:ext cx="2421729" cy="584775"/>
          </a:xfrm>
          <a:prstGeom prst="rect">
            <a:avLst/>
          </a:prstGeom>
          <a:noFill/>
        </p:spPr>
        <p:txBody>
          <a:bodyPr wrap="square" rtlCol="0">
            <a:spAutoFit/>
          </a:bodyPr>
          <a:lstStyle/>
          <a:p>
            <a:r>
              <a:rPr lang="en-GB" sz="3200" dirty="0">
                <a:latin typeface="OpenDyslexicAlta" pitchFamily="2" charset="77"/>
              </a:rPr>
              <a:t>centennial  </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48787" y="2432911"/>
            <a:ext cx="1871663" cy="584775"/>
          </a:xfrm>
          <a:prstGeom prst="rect">
            <a:avLst/>
          </a:prstGeom>
          <a:noFill/>
        </p:spPr>
        <p:txBody>
          <a:bodyPr wrap="square" rtlCol="0">
            <a:spAutoFit/>
          </a:bodyPr>
          <a:lstStyle/>
          <a:p>
            <a:r>
              <a:rPr lang="en-GB" sz="3200" dirty="0">
                <a:latin typeface="OpenDyslexicAlta" pitchFamily="2" charset="77"/>
              </a:rPr>
              <a:t>lateral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482138" y="3750853"/>
            <a:ext cx="2095500" cy="584775"/>
          </a:xfrm>
          <a:prstGeom prst="rect">
            <a:avLst/>
          </a:prstGeom>
          <a:noFill/>
        </p:spPr>
        <p:txBody>
          <a:bodyPr wrap="square" rtlCol="0">
            <a:spAutoFit/>
          </a:bodyPr>
          <a:lstStyle/>
          <a:p>
            <a:r>
              <a:rPr lang="en-GB" sz="3200" dirty="0" err="1">
                <a:latin typeface="OpenDyslexicAlta" pitchFamily="2" charset="77"/>
              </a:rPr>
              <a:t>furcated</a:t>
            </a:r>
            <a:endParaRPr lang="en-GB" sz="3200" dirty="0">
              <a:latin typeface="OpenDyslexicAlta" pitchFamily="2" charset="77"/>
            </a:endParaRPr>
          </a:p>
        </p:txBody>
      </p:sp>
      <p:sp>
        <p:nvSpPr>
          <p:cNvPr id="15" name="TextBox 14">
            <a:extLst>
              <a:ext uri="{FF2B5EF4-FFF2-40B4-BE49-F238E27FC236}">
                <a16:creationId xmlns:a16="http://schemas.microsoft.com/office/drawing/2014/main" id="{98B771A0-E70C-474E-BEBA-C007F104A6D2}"/>
              </a:ext>
            </a:extLst>
          </p:cNvPr>
          <p:cNvSpPr txBox="1"/>
          <p:nvPr/>
        </p:nvSpPr>
        <p:spPr>
          <a:xfrm>
            <a:off x="8539371" y="5258138"/>
            <a:ext cx="2095500" cy="584775"/>
          </a:xfrm>
          <a:prstGeom prst="rect">
            <a:avLst/>
          </a:prstGeom>
          <a:noFill/>
        </p:spPr>
        <p:txBody>
          <a:bodyPr wrap="square" rtlCol="0">
            <a:spAutoFit/>
          </a:bodyPr>
          <a:lstStyle/>
          <a:p>
            <a:r>
              <a:rPr lang="en-GB" sz="3200" dirty="0">
                <a:latin typeface="OpenDyslexicAlta" pitchFamily="2" charset="77"/>
              </a:rPr>
              <a:t>sect</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419225" cy="584775"/>
          </a:xfrm>
          <a:prstGeom prst="rect">
            <a:avLst/>
          </a:prstGeom>
          <a:noFill/>
        </p:spPr>
        <p:txBody>
          <a:bodyPr wrap="square" rtlCol="0">
            <a:spAutoFit/>
          </a:bodyPr>
          <a:lstStyle/>
          <a:p>
            <a:r>
              <a:rPr lang="en-GB" sz="3200" dirty="0">
                <a:latin typeface="OpenDyslexicAlta" pitchFamily="2" charset="77"/>
              </a:rPr>
              <a:t>polar</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540791" y="5252177"/>
            <a:ext cx="2028827" cy="584775"/>
          </a:xfrm>
          <a:prstGeom prst="rect">
            <a:avLst/>
          </a:prstGeom>
          <a:noFill/>
        </p:spPr>
        <p:txBody>
          <a:bodyPr wrap="square" rtlCol="0">
            <a:spAutoFit/>
          </a:bodyPr>
          <a:lstStyle/>
          <a:p>
            <a:r>
              <a:rPr lang="en-GB" sz="3200" dirty="0" err="1">
                <a:latin typeface="OpenDyslexicAlta" pitchFamily="2" charset="77"/>
              </a:rPr>
              <a:t>noculars</a:t>
            </a:r>
            <a:endParaRPr lang="en-GB" sz="3200" dirty="0">
              <a:latin typeface="OpenDyslexicAlta" pitchFamily="2" charset="77"/>
            </a:endParaRPr>
          </a:p>
        </p:txBody>
      </p:sp>
      <p:sp>
        <p:nvSpPr>
          <p:cNvPr id="18" name="TextBox 17">
            <a:extLst>
              <a:ext uri="{FF2B5EF4-FFF2-40B4-BE49-F238E27FC236}">
                <a16:creationId xmlns:a16="http://schemas.microsoft.com/office/drawing/2014/main" id="{4342E78C-4958-4F61-BF14-D3E062BA58C9}"/>
              </a:ext>
            </a:extLst>
          </p:cNvPr>
          <p:cNvSpPr txBox="1"/>
          <p:nvPr/>
        </p:nvSpPr>
        <p:spPr>
          <a:xfrm>
            <a:off x="1714495" y="3730871"/>
            <a:ext cx="1700213" cy="584775"/>
          </a:xfrm>
          <a:prstGeom prst="rect">
            <a:avLst/>
          </a:prstGeom>
          <a:noFill/>
        </p:spPr>
        <p:txBody>
          <a:bodyPr wrap="square" rtlCol="0">
            <a:spAutoFit/>
          </a:bodyPr>
          <a:lstStyle/>
          <a:p>
            <a:r>
              <a:rPr lang="en-GB" sz="3200" dirty="0">
                <a:latin typeface="OpenDyslexicAlta" pitchFamily="2" charset="77"/>
              </a:rPr>
              <a:t>annual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538288" y="2337448"/>
            <a:ext cx="1419225" cy="584775"/>
          </a:xfrm>
          <a:prstGeom prst="rect">
            <a:avLst/>
          </a:prstGeom>
          <a:noFill/>
        </p:spPr>
        <p:txBody>
          <a:bodyPr wrap="square" rtlCol="0">
            <a:spAutoFit/>
          </a:bodyPr>
          <a:lstStyle/>
          <a:p>
            <a:r>
              <a:rPr lang="en-GB" sz="3200" dirty="0">
                <a:latin typeface="OpenDyslexicAlta" pitchFamily="2" charset="77"/>
              </a:rPr>
              <a:t>plane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552697" y="887908"/>
            <a:ext cx="1419225" cy="584775"/>
          </a:xfrm>
          <a:prstGeom prst="rect">
            <a:avLst/>
          </a:prstGeom>
          <a:noFill/>
        </p:spPr>
        <p:txBody>
          <a:bodyPr wrap="square" rtlCol="0">
            <a:spAutoFit/>
          </a:bodyPr>
          <a:lstStyle/>
          <a:p>
            <a:r>
              <a:rPr lang="en-GB" sz="3200" dirty="0">
                <a:latin typeface="OpenDyslexicAlta" pitchFamily="2" charset="77"/>
              </a:rPr>
              <a:t>cycle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2496745"/>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12555" y="2992793"/>
            <a:ext cx="1838325" cy="1015663"/>
          </a:xfrm>
          <a:prstGeom prst="rect">
            <a:avLst/>
          </a:prstGeom>
          <a:noFill/>
          <a:ln>
            <a:noFill/>
          </a:ln>
        </p:spPr>
        <p:txBody>
          <a:bodyPr wrap="square" rtlCol="0">
            <a:spAutoFit/>
          </a:bodyPr>
          <a:lstStyle/>
          <a:p>
            <a:pPr algn="ctr"/>
            <a:r>
              <a:rPr lang="en-GB" sz="6000" dirty="0">
                <a:latin typeface="OpenDyslexicAlta" pitchFamily="2" charset="77"/>
              </a:rPr>
              <a:t>+ bi</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48230" y="319418"/>
            <a:ext cx="2066915" cy="584775"/>
          </a:xfrm>
          <a:prstGeom prst="rect">
            <a:avLst/>
          </a:prstGeom>
          <a:noFill/>
        </p:spPr>
        <p:txBody>
          <a:bodyPr wrap="square" rtlCol="0">
            <a:spAutoFit/>
          </a:bodyPr>
          <a:lstStyle/>
          <a:p>
            <a:r>
              <a:rPr lang="en-GB" sz="3200" dirty="0">
                <a:latin typeface="OpenDyslexicAlta" pitchFamily="2" charset="77"/>
              </a:rPr>
              <a:t>lingual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302931" y="986610"/>
            <a:ext cx="2421729" cy="584775"/>
          </a:xfrm>
          <a:prstGeom prst="rect">
            <a:avLst/>
          </a:prstGeom>
          <a:noFill/>
        </p:spPr>
        <p:txBody>
          <a:bodyPr wrap="square" rtlCol="0">
            <a:spAutoFit/>
          </a:bodyPr>
          <a:lstStyle/>
          <a:p>
            <a:r>
              <a:rPr lang="en-GB" sz="3200" dirty="0">
                <a:latin typeface="OpenDyslexicAlta" pitchFamily="2" charset="77"/>
              </a:rPr>
              <a:t>centennial  </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48787" y="2432911"/>
            <a:ext cx="1871663" cy="584775"/>
          </a:xfrm>
          <a:prstGeom prst="rect">
            <a:avLst/>
          </a:prstGeom>
          <a:noFill/>
        </p:spPr>
        <p:txBody>
          <a:bodyPr wrap="square" rtlCol="0">
            <a:spAutoFit/>
          </a:bodyPr>
          <a:lstStyle/>
          <a:p>
            <a:r>
              <a:rPr lang="en-GB" sz="3200" dirty="0">
                <a:latin typeface="OpenDyslexicAlta" pitchFamily="2" charset="77"/>
              </a:rPr>
              <a:t>lateral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482138" y="3750853"/>
            <a:ext cx="2095500" cy="584775"/>
          </a:xfrm>
          <a:prstGeom prst="rect">
            <a:avLst/>
          </a:prstGeom>
          <a:noFill/>
        </p:spPr>
        <p:txBody>
          <a:bodyPr wrap="square" rtlCol="0">
            <a:spAutoFit/>
          </a:bodyPr>
          <a:lstStyle/>
          <a:p>
            <a:r>
              <a:rPr lang="en-GB" sz="3200" dirty="0" err="1">
                <a:latin typeface="OpenDyslexicAlta" pitchFamily="2" charset="77"/>
              </a:rPr>
              <a:t>furcated</a:t>
            </a:r>
            <a:endParaRPr lang="en-GB" sz="3200" dirty="0">
              <a:latin typeface="OpenDyslexicAlta" pitchFamily="2" charset="77"/>
            </a:endParaRPr>
          </a:p>
        </p:txBody>
      </p:sp>
      <p:sp>
        <p:nvSpPr>
          <p:cNvPr id="15" name="TextBox 14">
            <a:extLst>
              <a:ext uri="{FF2B5EF4-FFF2-40B4-BE49-F238E27FC236}">
                <a16:creationId xmlns:a16="http://schemas.microsoft.com/office/drawing/2014/main" id="{98B771A0-E70C-474E-BEBA-C007F104A6D2}"/>
              </a:ext>
            </a:extLst>
          </p:cNvPr>
          <p:cNvSpPr txBox="1"/>
          <p:nvPr/>
        </p:nvSpPr>
        <p:spPr>
          <a:xfrm>
            <a:off x="8539371" y="5258138"/>
            <a:ext cx="2095500" cy="584775"/>
          </a:xfrm>
          <a:prstGeom prst="rect">
            <a:avLst/>
          </a:prstGeom>
          <a:noFill/>
        </p:spPr>
        <p:txBody>
          <a:bodyPr wrap="square" rtlCol="0">
            <a:spAutoFit/>
          </a:bodyPr>
          <a:lstStyle/>
          <a:p>
            <a:r>
              <a:rPr lang="en-GB" sz="3200" dirty="0">
                <a:latin typeface="OpenDyslexicAlta" pitchFamily="2" charset="77"/>
              </a:rPr>
              <a:t>sect</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419225" cy="584775"/>
          </a:xfrm>
          <a:prstGeom prst="rect">
            <a:avLst/>
          </a:prstGeom>
          <a:noFill/>
        </p:spPr>
        <p:txBody>
          <a:bodyPr wrap="square" rtlCol="0">
            <a:spAutoFit/>
          </a:bodyPr>
          <a:lstStyle/>
          <a:p>
            <a:r>
              <a:rPr lang="en-GB" sz="3200" dirty="0">
                <a:latin typeface="OpenDyslexicAlta" pitchFamily="2" charset="77"/>
              </a:rPr>
              <a:t>polar</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540791" y="5252177"/>
            <a:ext cx="2028827" cy="584775"/>
          </a:xfrm>
          <a:prstGeom prst="rect">
            <a:avLst/>
          </a:prstGeom>
          <a:noFill/>
        </p:spPr>
        <p:txBody>
          <a:bodyPr wrap="square" rtlCol="0">
            <a:spAutoFit/>
          </a:bodyPr>
          <a:lstStyle/>
          <a:p>
            <a:r>
              <a:rPr lang="en-GB" sz="3200" dirty="0" err="1">
                <a:latin typeface="OpenDyslexicAlta" pitchFamily="2" charset="77"/>
              </a:rPr>
              <a:t>noculars</a:t>
            </a:r>
            <a:endParaRPr lang="en-GB" sz="3200" dirty="0">
              <a:latin typeface="OpenDyslexicAlta" pitchFamily="2" charset="77"/>
            </a:endParaRPr>
          </a:p>
        </p:txBody>
      </p:sp>
      <p:sp>
        <p:nvSpPr>
          <p:cNvPr id="18" name="TextBox 17">
            <a:extLst>
              <a:ext uri="{FF2B5EF4-FFF2-40B4-BE49-F238E27FC236}">
                <a16:creationId xmlns:a16="http://schemas.microsoft.com/office/drawing/2014/main" id="{4342E78C-4958-4F61-BF14-D3E062BA58C9}"/>
              </a:ext>
            </a:extLst>
          </p:cNvPr>
          <p:cNvSpPr txBox="1"/>
          <p:nvPr/>
        </p:nvSpPr>
        <p:spPr>
          <a:xfrm>
            <a:off x="1714495" y="3730871"/>
            <a:ext cx="1700213" cy="584775"/>
          </a:xfrm>
          <a:prstGeom prst="rect">
            <a:avLst/>
          </a:prstGeom>
          <a:noFill/>
        </p:spPr>
        <p:txBody>
          <a:bodyPr wrap="square" rtlCol="0">
            <a:spAutoFit/>
          </a:bodyPr>
          <a:lstStyle/>
          <a:p>
            <a:r>
              <a:rPr lang="en-GB" sz="3200" dirty="0">
                <a:latin typeface="OpenDyslexicAlta" pitchFamily="2" charset="77"/>
              </a:rPr>
              <a:t>annual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538288" y="2337448"/>
            <a:ext cx="1419225" cy="584775"/>
          </a:xfrm>
          <a:prstGeom prst="rect">
            <a:avLst/>
          </a:prstGeom>
          <a:noFill/>
        </p:spPr>
        <p:txBody>
          <a:bodyPr wrap="square" rtlCol="0">
            <a:spAutoFit/>
          </a:bodyPr>
          <a:lstStyle/>
          <a:p>
            <a:r>
              <a:rPr lang="en-GB" sz="3200" dirty="0">
                <a:latin typeface="OpenDyslexicAlta" pitchFamily="2" charset="77"/>
              </a:rPr>
              <a:t>plane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552697" y="887908"/>
            <a:ext cx="1419225" cy="584775"/>
          </a:xfrm>
          <a:prstGeom prst="rect">
            <a:avLst/>
          </a:prstGeom>
          <a:noFill/>
        </p:spPr>
        <p:txBody>
          <a:bodyPr wrap="square" rtlCol="0">
            <a:spAutoFit/>
          </a:bodyPr>
          <a:lstStyle/>
          <a:p>
            <a:r>
              <a:rPr lang="en-GB" sz="3200" dirty="0">
                <a:latin typeface="OpenDyslexicAlta" pitchFamily="2" charset="77"/>
              </a:rPr>
              <a:t>cycle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7899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B7BBC3E-6D23-5A44-AEE3-2DF6DA87EA92}"/>
              </a:ext>
            </a:extLst>
          </p:cNvPr>
          <p:cNvSpPr txBox="1"/>
          <p:nvPr/>
        </p:nvSpPr>
        <p:spPr>
          <a:xfrm>
            <a:off x="509286" y="319418"/>
            <a:ext cx="1481560" cy="369332"/>
          </a:xfrm>
          <a:prstGeom prst="rect">
            <a:avLst/>
          </a:prstGeom>
          <a:noFill/>
        </p:spPr>
        <p:txBody>
          <a:bodyPr wrap="square" rtlCol="0">
            <a:spAutoFit/>
          </a:bodyPr>
          <a:lstStyle/>
          <a:p>
            <a:r>
              <a:rPr lang="en-US" dirty="0">
                <a:solidFill>
                  <a:srgbClr val="FF3860"/>
                </a:solidFill>
              </a:rPr>
              <a:t>Answers: </a:t>
            </a:r>
          </a:p>
        </p:txBody>
      </p:sp>
      <p:sp>
        <p:nvSpPr>
          <p:cNvPr id="40" name="TextBox 39">
            <a:extLst>
              <a:ext uri="{FF2B5EF4-FFF2-40B4-BE49-F238E27FC236}">
                <a16:creationId xmlns:a16="http://schemas.microsoft.com/office/drawing/2014/main" id="{702BD6A1-4827-8845-A6AF-BF41A8811968}"/>
              </a:ext>
            </a:extLst>
          </p:cNvPr>
          <p:cNvSpPr txBox="1"/>
          <p:nvPr/>
        </p:nvSpPr>
        <p:spPr>
          <a:xfrm>
            <a:off x="2467340" y="1408716"/>
            <a:ext cx="1814483" cy="461665"/>
          </a:xfrm>
          <a:prstGeom prst="rect">
            <a:avLst/>
          </a:prstGeom>
          <a:noFill/>
        </p:spPr>
        <p:txBody>
          <a:bodyPr wrap="square" rtlCol="0">
            <a:spAutoFit/>
          </a:bodyPr>
          <a:lstStyle/>
          <a:p>
            <a:r>
              <a:rPr lang="en-GB" sz="2400" dirty="0">
                <a:solidFill>
                  <a:srgbClr val="FF3860"/>
                </a:solidFill>
                <a:latin typeface="OpenDyslexicAlta" pitchFamily="2" charset="77"/>
              </a:rPr>
              <a:t>bicycle</a:t>
            </a:r>
          </a:p>
        </p:txBody>
      </p:sp>
      <p:sp>
        <p:nvSpPr>
          <p:cNvPr id="41" name="TextBox 40">
            <a:extLst>
              <a:ext uri="{FF2B5EF4-FFF2-40B4-BE49-F238E27FC236}">
                <a16:creationId xmlns:a16="http://schemas.microsoft.com/office/drawing/2014/main" id="{C2012F8D-24EA-A046-AD42-E26688F515F6}"/>
              </a:ext>
            </a:extLst>
          </p:cNvPr>
          <p:cNvSpPr txBox="1"/>
          <p:nvPr/>
        </p:nvSpPr>
        <p:spPr>
          <a:xfrm>
            <a:off x="1232288" y="2743515"/>
            <a:ext cx="1857379" cy="461665"/>
          </a:xfrm>
          <a:prstGeom prst="rect">
            <a:avLst/>
          </a:prstGeom>
          <a:noFill/>
        </p:spPr>
        <p:txBody>
          <a:bodyPr wrap="square" rtlCol="0">
            <a:spAutoFit/>
          </a:bodyPr>
          <a:lstStyle/>
          <a:p>
            <a:r>
              <a:rPr lang="en-GB" sz="2400" dirty="0">
                <a:solidFill>
                  <a:srgbClr val="FF3860"/>
                </a:solidFill>
                <a:latin typeface="OpenDyslexicAlta" pitchFamily="2" charset="77"/>
              </a:rPr>
              <a:t>biplane</a:t>
            </a:r>
          </a:p>
        </p:txBody>
      </p:sp>
      <p:sp>
        <p:nvSpPr>
          <p:cNvPr id="43" name="TextBox 42">
            <a:extLst>
              <a:ext uri="{FF2B5EF4-FFF2-40B4-BE49-F238E27FC236}">
                <a16:creationId xmlns:a16="http://schemas.microsoft.com/office/drawing/2014/main" id="{7999C697-B659-3A4F-8EF3-BDB5BB331B46}"/>
              </a:ext>
            </a:extLst>
          </p:cNvPr>
          <p:cNvSpPr txBox="1"/>
          <p:nvPr/>
        </p:nvSpPr>
        <p:spPr>
          <a:xfrm>
            <a:off x="1657350" y="4265730"/>
            <a:ext cx="1845263" cy="461665"/>
          </a:xfrm>
          <a:prstGeom prst="rect">
            <a:avLst/>
          </a:prstGeom>
          <a:noFill/>
        </p:spPr>
        <p:txBody>
          <a:bodyPr wrap="square" rtlCol="0">
            <a:spAutoFit/>
          </a:bodyPr>
          <a:lstStyle/>
          <a:p>
            <a:r>
              <a:rPr lang="en-GB" sz="2400" dirty="0">
                <a:solidFill>
                  <a:srgbClr val="FF3860"/>
                </a:solidFill>
                <a:latin typeface="OpenDyslexicAlta" pitchFamily="2" charset="77"/>
              </a:rPr>
              <a:t>biannual</a:t>
            </a:r>
          </a:p>
        </p:txBody>
      </p:sp>
      <p:sp>
        <p:nvSpPr>
          <p:cNvPr id="45" name="TextBox 44">
            <a:extLst>
              <a:ext uri="{FF2B5EF4-FFF2-40B4-BE49-F238E27FC236}">
                <a16:creationId xmlns:a16="http://schemas.microsoft.com/office/drawing/2014/main" id="{1AE87D13-15EC-7541-83CF-407D71909AF2}"/>
              </a:ext>
            </a:extLst>
          </p:cNvPr>
          <p:cNvSpPr txBox="1"/>
          <p:nvPr/>
        </p:nvSpPr>
        <p:spPr>
          <a:xfrm>
            <a:off x="2361565" y="5751147"/>
            <a:ext cx="2189002" cy="461665"/>
          </a:xfrm>
          <a:prstGeom prst="rect">
            <a:avLst/>
          </a:prstGeom>
          <a:noFill/>
        </p:spPr>
        <p:txBody>
          <a:bodyPr wrap="square" rtlCol="0">
            <a:spAutoFit/>
          </a:bodyPr>
          <a:lstStyle/>
          <a:p>
            <a:r>
              <a:rPr lang="en-GB" sz="2400" dirty="0">
                <a:solidFill>
                  <a:srgbClr val="FF3860"/>
                </a:solidFill>
                <a:latin typeface="OpenDyslexicAlta" pitchFamily="2" charset="77"/>
              </a:rPr>
              <a:t>binoculars</a:t>
            </a:r>
          </a:p>
        </p:txBody>
      </p:sp>
      <p:sp>
        <p:nvSpPr>
          <p:cNvPr id="7" name="Rectangle 6">
            <a:extLst>
              <a:ext uri="{FF2B5EF4-FFF2-40B4-BE49-F238E27FC236}">
                <a16:creationId xmlns:a16="http://schemas.microsoft.com/office/drawing/2014/main" id="{10793E85-3C21-734D-AFEC-2F594BEE7900}"/>
              </a:ext>
            </a:extLst>
          </p:cNvPr>
          <p:cNvSpPr/>
          <p:nvPr/>
        </p:nvSpPr>
        <p:spPr>
          <a:xfrm>
            <a:off x="7306688" y="1494905"/>
            <a:ext cx="2240100" cy="461665"/>
          </a:xfrm>
          <a:prstGeom prst="rect">
            <a:avLst/>
          </a:prstGeom>
        </p:spPr>
        <p:txBody>
          <a:bodyPr wrap="none">
            <a:spAutoFit/>
          </a:bodyPr>
          <a:lstStyle/>
          <a:p>
            <a:r>
              <a:rPr lang="en-GB" sz="2400" dirty="0">
                <a:solidFill>
                  <a:srgbClr val="FF3860"/>
                </a:solidFill>
                <a:latin typeface="OpenDyslexicAlta" pitchFamily="2" charset="77"/>
              </a:rPr>
              <a:t>bicentennial</a:t>
            </a:r>
            <a:r>
              <a:rPr lang="en-GB" sz="2400" dirty="0">
                <a:latin typeface="OpenDyslexicAlta" pitchFamily="2" charset="77"/>
              </a:rPr>
              <a:t> </a:t>
            </a:r>
            <a:endParaRPr lang="en-US" sz="2400" dirty="0"/>
          </a:p>
        </p:txBody>
      </p:sp>
      <p:sp>
        <p:nvSpPr>
          <p:cNvPr id="46" name="TextBox 45">
            <a:extLst>
              <a:ext uri="{FF2B5EF4-FFF2-40B4-BE49-F238E27FC236}">
                <a16:creationId xmlns:a16="http://schemas.microsoft.com/office/drawing/2014/main" id="{5AFE27A8-C332-694F-BB3F-05C0999101C3}"/>
              </a:ext>
            </a:extLst>
          </p:cNvPr>
          <p:cNvSpPr txBox="1"/>
          <p:nvPr/>
        </p:nvSpPr>
        <p:spPr>
          <a:xfrm>
            <a:off x="4902993" y="793448"/>
            <a:ext cx="2066915" cy="461665"/>
          </a:xfrm>
          <a:prstGeom prst="rect">
            <a:avLst/>
          </a:prstGeom>
          <a:noFill/>
        </p:spPr>
        <p:txBody>
          <a:bodyPr wrap="square" rtlCol="0">
            <a:spAutoFit/>
          </a:bodyPr>
          <a:lstStyle/>
          <a:p>
            <a:r>
              <a:rPr lang="en-GB" sz="2400" dirty="0">
                <a:solidFill>
                  <a:srgbClr val="FF3860"/>
                </a:solidFill>
                <a:latin typeface="OpenDyslexicAlta" pitchFamily="2" charset="77"/>
              </a:rPr>
              <a:t>bilingual</a:t>
            </a:r>
          </a:p>
        </p:txBody>
      </p:sp>
      <p:sp>
        <p:nvSpPr>
          <p:cNvPr id="48" name="TextBox 47">
            <a:extLst>
              <a:ext uri="{FF2B5EF4-FFF2-40B4-BE49-F238E27FC236}">
                <a16:creationId xmlns:a16="http://schemas.microsoft.com/office/drawing/2014/main" id="{43C93248-6183-1A4E-BC99-A73A26F54248}"/>
              </a:ext>
            </a:extLst>
          </p:cNvPr>
          <p:cNvSpPr txBox="1"/>
          <p:nvPr/>
        </p:nvSpPr>
        <p:spPr>
          <a:xfrm>
            <a:off x="9384506" y="2781494"/>
            <a:ext cx="1871663" cy="461665"/>
          </a:xfrm>
          <a:prstGeom prst="rect">
            <a:avLst/>
          </a:prstGeom>
          <a:noFill/>
        </p:spPr>
        <p:txBody>
          <a:bodyPr wrap="square" rtlCol="0">
            <a:spAutoFit/>
          </a:bodyPr>
          <a:lstStyle/>
          <a:p>
            <a:r>
              <a:rPr lang="en-GB" sz="2400" dirty="0">
                <a:solidFill>
                  <a:srgbClr val="FF3860"/>
                </a:solidFill>
                <a:latin typeface="OpenDyslexicAlta" pitchFamily="2" charset="77"/>
              </a:rPr>
              <a:t>bilateral</a:t>
            </a:r>
          </a:p>
        </p:txBody>
      </p:sp>
      <p:sp>
        <p:nvSpPr>
          <p:cNvPr id="49" name="TextBox 48">
            <a:extLst>
              <a:ext uri="{FF2B5EF4-FFF2-40B4-BE49-F238E27FC236}">
                <a16:creationId xmlns:a16="http://schemas.microsoft.com/office/drawing/2014/main" id="{BD990739-CDE3-824D-AA3A-B170148CFA35}"/>
              </a:ext>
            </a:extLst>
          </p:cNvPr>
          <p:cNvSpPr txBox="1"/>
          <p:nvPr/>
        </p:nvSpPr>
        <p:spPr>
          <a:xfrm>
            <a:off x="8234003" y="5689592"/>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bisect</a:t>
            </a:r>
          </a:p>
        </p:txBody>
      </p:sp>
      <p:sp>
        <p:nvSpPr>
          <p:cNvPr id="21" name="Rectangle 20">
            <a:extLst>
              <a:ext uri="{FF2B5EF4-FFF2-40B4-BE49-F238E27FC236}">
                <a16:creationId xmlns:a16="http://schemas.microsoft.com/office/drawing/2014/main" id="{257BD8BE-F4EC-2245-9BBA-587D564340EF}"/>
              </a:ext>
            </a:extLst>
          </p:cNvPr>
          <p:cNvSpPr/>
          <p:nvPr/>
        </p:nvSpPr>
        <p:spPr>
          <a:xfrm>
            <a:off x="5486033" y="6183575"/>
            <a:ext cx="1299266" cy="461665"/>
          </a:xfrm>
          <a:prstGeom prst="rect">
            <a:avLst/>
          </a:prstGeom>
        </p:spPr>
        <p:txBody>
          <a:bodyPr wrap="none">
            <a:spAutoFit/>
          </a:bodyPr>
          <a:lstStyle/>
          <a:p>
            <a:r>
              <a:rPr lang="en-GB" sz="2400" dirty="0">
                <a:solidFill>
                  <a:srgbClr val="FF3860"/>
                </a:solidFill>
                <a:latin typeface="OpenDyslexicAlta" pitchFamily="2" charset="77"/>
              </a:rPr>
              <a:t>bipolar</a:t>
            </a:r>
          </a:p>
        </p:txBody>
      </p:sp>
      <p:sp>
        <p:nvSpPr>
          <p:cNvPr id="52" name="TextBox 51">
            <a:extLst>
              <a:ext uri="{FF2B5EF4-FFF2-40B4-BE49-F238E27FC236}">
                <a16:creationId xmlns:a16="http://schemas.microsoft.com/office/drawing/2014/main" id="{139B1BB7-7B07-AF4B-8EEA-8D4B9AACB7EF}"/>
              </a:ext>
            </a:extLst>
          </p:cNvPr>
          <p:cNvSpPr txBox="1"/>
          <p:nvPr/>
        </p:nvSpPr>
        <p:spPr>
          <a:xfrm>
            <a:off x="9384506" y="4243862"/>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bifurcated</a:t>
            </a:r>
          </a:p>
        </p:txBody>
      </p:sp>
    </p:spTree>
    <p:extLst>
      <p:ext uri="{BB962C8B-B14F-4D97-AF65-F5344CB8AC3E}">
        <p14:creationId xmlns:p14="http://schemas.microsoft.com/office/powerpoint/2010/main" val="1711365716"/>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0770945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1477276637"/>
                    </a:ext>
                  </a:extLst>
                </a:gridCol>
                <a:gridCol w="1858433">
                  <a:extLst>
                    <a:ext uri="{9D8B030D-6E8A-4147-A177-3AD203B41FA5}">
                      <a16:colId xmlns:a16="http://schemas.microsoft.com/office/drawing/2014/main" val="266635337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305482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08166259"/>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858991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84284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62329" y="1396998"/>
            <a:ext cx="8489888" cy="707886"/>
          </a:xfrm>
          <a:prstGeom prst="rect">
            <a:avLst/>
          </a:prstGeom>
          <a:solidFill>
            <a:srgbClr val="FF7E79"/>
          </a:solid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Add the bi-prefix to create these new words. </a:t>
            </a:r>
          </a:p>
          <a:p>
            <a:r>
              <a:rPr lang="en-GB" sz="2000" dirty="0">
                <a:latin typeface="OpenDyslexicAlta" pitchFamily="2" charset="77"/>
                <a:ea typeface="OpenDyslexic" charset="0"/>
                <a:cs typeface="OpenDyslexic" charset="0"/>
              </a:rPr>
              <a:t>Highlight the 10 that are your spellings. </a:t>
            </a:r>
          </a:p>
        </p:txBody>
      </p:sp>
      <p:graphicFrame>
        <p:nvGraphicFramePr>
          <p:cNvPr id="7" name="Table 6"/>
          <p:cNvGraphicFramePr>
            <a:graphicFrameLocks noGrp="1"/>
          </p:cNvGraphicFramePr>
          <p:nvPr/>
        </p:nvGraphicFramePr>
        <p:xfrm>
          <a:off x="3457184" y="2288548"/>
          <a:ext cx="8489888" cy="4340848"/>
        </p:xfrm>
        <a:graphic>
          <a:graphicData uri="http://schemas.openxmlformats.org/drawingml/2006/table">
            <a:tbl>
              <a:tblPr firstRow="1" bandRow="1">
                <a:tableStyleId>{5940675A-B579-460E-94D1-54222C63F5DA}</a:tableStyleId>
              </a:tblPr>
              <a:tblGrid>
                <a:gridCol w="2122472">
                  <a:extLst>
                    <a:ext uri="{9D8B030D-6E8A-4147-A177-3AD203B41FA5}">
                      <a16:colId xmlns:a16="http://schemas.microsoft.com/office/drawing/2014/main" val="20000"/>
                    </a:ext>
                  </a:extLst>
                </a:gridCol>
                <a:gridCol w="2122472">
                  <a:extLst>
                    <a:ext uri="{9D8B030D-6E8A-4147-A177-3AD203B41FA5}">
                      <a16:colId xmlns:a16="http://schemas.microsoft.com/office/drawing/2014/main" val="20001"/>
                    </a:ext>
                  </a:extLst>
                </a:gridCol>
                <a:gridCol w="2180426">
                  <a:extLst>
                    <a:ext uri="{9D8B030D-6E8A-4147-A177-3AD203B41FA5}">
                      <a16:colId xmlns:a16="http://schemas.microsoft.com/office/drawing/2014/main" val="20002"/>
                    </a:ext>
                  </a:extLst>
                </a:gridCol>
                <a:gridCol w="2064518">
                  <a:extLst>
                    <a:ext uri="{9D8B030D-6E8A-4147-A177-3AD203B41FA5}">
                      <a16:colId xmlns:a16="http://schemas.microsoft.com/office/drawing/2014/main" val="20003"/>
                    </a:ext>
                  </a:extLst>
                </a:gridCol>
              </a:tblGrid>
              <a:tr h="542606">
                <a:tc>
                  <a:txBody>
                    <a:bodyPr/>
                    <a:lstStyle/>
                    <a:p>
                      <a:r>
                        <a:rPr lang="en-GB" sz="1800" b="0" i="0" dirty="0">
                          <a:latin typeface="OpenDyslexicAlta" pitchFamily="2" charset="77"/>
                          <a:ea typeface="OpenDyslexic" charset="0"/>
                          <a:cs typeface="OpenDyslexic" charset="0"/>
                        </a:rPr>
                        <a:t>bi + ceps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cycle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ennial</a:t>
                      </a:r>
                      <a:r>
                        <a:rPr lang="en-GB" sz="1800" b="0" i="0" baseline="0" dirty="0">
                          <a:latin typeface="OpenDyslexicAlta" pitchFamily="2" charset="77"/>
                          <a:ea typeface="OpenDyslexic" charset="0"/>
                          <a:cs typeface="OpenDyslexic" charset="0"/>
                        </a:rPr>
                        <a:t>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noculars</a:t>
                      </a:r>
                      <a:r>
                        <a:rPr lang="en-GB" sz="1800" b="0" i="0" dirty="0">
                          <a:latin typeface="OpenDyslexicAlta" pitchFamily="2" charset="77"/>
                          <a:ea typeface="OpenDyslexic" charset="0"/>
                          <a:cs typeface="OpenDyslexic" charset="0"/>
                        </a:rPr>
                        <a:t>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542606">
                <a:tc>
                  <a:txBody>
                    <a:bodyPr/>
                    <a:lstStyle/>
                    <a:p>
                      <a:r>
                        <a:rPr lang="en-GB" sz="1800" b="0" i="0" dirty="0">
                          <a:latin typeface="OpenDyslexicAlta" pitchFamily="2" charset="77"/>
                          <a:ea typeface="OpenDyslexic" charset="0"/>
                          <a:cs typeface="OpenDyslexic" charset="0"/>
                        </a:rPr>
                        <a:t>bi + plane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valve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542606">
                <a:tc>
                  <a:txBody>
                    <a:bodyPr/>
                    <a:lstStyle/>
                    <a:p>
                      <a:r>
                        <a:rPr lang="en-GB" sz="1800" b="0" i="0" dirty="0">
                          <a:latin typeface="OpenDyslexicAlta" pitchFamily="2" charset="77"/>
                          <a:ea typeface="OpenDyslexic" charset="0"/>
                          <a:cs typeface="OpenDyslexic" charset="0"/>
                        </a:rPr>
                        <a:t>bi + annual </a:t>
                      </a:r>
                      <a:r>
                        <a:rPr lang="en-GB" sz="1800" b="0" i="0" baseline="0" dirty="0">
                          <a:latin typeface="OpenDyslexicAlta" pitchFamily="2" charset="77"/>
                          <a:ea typeface="OpenDyslexic" charset="0"/>
                          <a:cs typeface="OpenDyslexic" charset="0"/>
                        </a:rPr>
                        <a:t>=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sect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542606">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focal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lateral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ped</a:t>
                      </a:r>
                      <a:r>
                        <a:rPr lang="en-GB" sz="1800" b="0" i="0" dirty="0">
                          <a:latin typeface="OpenDyslexicAlta" pitchFamily="2" charset="77"/>
                          <a:ea typeface="OpenDyslexic" charset="0"/>
                          <a:cs typeface="OpenDyslexic" charset="0"/>
                        </a:rPr>
                        <a:t>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centennial=</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542606">
                <a:tc>
                  <a:txBody>
                    <a:bodyPr/>
                    <a:lstStyle/>
                    <a:p>
                      <a:r>
                        <a:rPr lang="en-GB" sz="1800" b="0" i="0" dirty="0">
                          <a:latin typeface="OpenDyslexicAlta" pitchFamily="2" charset="77"/>
                          <a:ea typeface="OpenDyslexic" charset="0"/>
                          <a:cs typeface="OpenDyslexic" charset="0"/>
                        </a:rPr>
                        <a:t>bi + athlete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a:t>
                      </a:r>
                      <a:r>
                        <a:rPr lang="en-GB" sz="1800" b="0" i="0" baseline="0" dirty="0">
                          <a:latin typeface="OpenDyslexicAlta" pitchFamily="2" charset="77"/>
                          <a:ea typeface="OpenDyslexic" charset="0"/>
                          <a:cs typeface="OpenDyslexic" charset="0"/>
                        </a:rPr>
                        <a:t> + monthly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cuspid</a:t>
                      </a:r>
                      <a:r>
                        <a:rPr lang="en-GB" sz="1800" b="0" i="0" dirty="0">
                          <a:latin typeface="OpenDyslexicAlta" pitchFamily="2" charset="77"/>
                          <a:ea typeface="OpenDyslexic" charset="0"/>
                          <a:cs typeface="OpenDyslexic" charset="0"/>
                        </a:rPr>
                        <a:t>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lingual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04340183"/>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3773530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264244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62329" y="1396998"/>
            <a:ext cx="8489888" cy="707886"/>
          </a:xfrm>
          <a:prstGeom prst="rect">
            <a:avLst/>
          </a:prstGeom>
          <a:solidFill>
            <a:srgbClr val="FF7E79"/>
          </a:solid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Add the bi-prefix to create these new words. </a:t>
            </a:r>
          </a:p>
          <a:p>
            <a:r>
              <a:rPr lang="en-GB" sz="2000" dirty="0">
                <a:latin typeface="OpenDyslexicAlta" pitchFamily="2" charset="77"/>
                <a:ea typeface="OpenDyslexic" charset="0"/>
                <a:cs typeface="OpenDyslexic" charset="0"/>
              </a:rPr>
              <a:t>Highlight the 10 that are your spellings. </a:t>
            </a:r>
          </a:p>
        </p:txBody>
      </p:sp>
      <p:graphicFrame>
        <p:nvGraphicFramePr>
          <p:cNvPr id="7" name="Table 6"/>
          <p:cNvGraphicFramePr>
            <a:graphicFrameLocks noGrp="1"/>
          </p:cNvGraphicFramePr>
          <p:nvPr>
            <p:extLst>
              <p:ext uri="{D42A27DB-BD31-4B8C-83A1-F6EECF244321}">
                <p14:modId xmlns:p14="http://schemas.microsoft.com/office/powerpoint/2010/main" val="3164301917"/>
              </p:ext>
            </p:extLst>
          </p:nvPr>
        </p:nvGraphicFramePr>
        <p:xfrm>
          <a:off x="3457184" y="2288548"/>
          <a:ext cx="8489888" cy="4340848"/>
        </p:xfrm>
        <a:graphic>
          <a:graphicData uri="http://schemas.openxmlformats.org/drawingml/2006/table">
            <a:tbl>
              <a:tblPr firstRow="1" bandRow="1">
                <a:tableStyleId>{5940675A-B579-460E-94D1-54222C63F5DA}</a:tableStyleId>
              </a:tblPr>
              <a:tblGrid>
                <a:gridCol w="2122472">
                  <a:extLst>
                    <a:ext uri="{9D8B030D-6E8A-4147-A177-3AD203B41FA5}">
                      <a16:colId xmlns:a16="http://schemas.microsoft.com/office/drawing/2014/main" val="20000"/>
                    </a:ext>
                  </a:extLst>
                </a:gridCol>
                <a:gridCol w="2122472">
                  <a:extLst>
                    <a:ext uri="{9D8B030D-6E8A-4147-A177-3AD203B41FA5}">
                      <a16:colId xmlns:a16="http://schemas.microsoft.com/office/drawing/2014/main" val="20001"/>
                    </a:ext>
                  </a:extLst>
                </a:gridCol>
                <a:gridCol w="2180426">
                  <a:extLst>
                    <a:ext uri="{9D8B030D-6E8A-4147-A177-3AD203B41FA5}">
                      <a16:colId xmlns:a16="http://schemas.microsoft.com/office/drawing/2014/main" val="20002"/>
                    </a:ext>
                  </a:extLst>
                </a:gridCol>
                <a:gridCol w="2064518">
                  <a:extLst>
                    <a:ext uri="{9D8B030D-6E8A-4147-A177-3AD203B41FA5}">
                      <a16:colId xmlns:a16="http://schemas.microsoft.com/office/drawing/2014/main" val="20003"/>
                    </a:ext>
                  </a:extLst>
                </a:gridCol>
              </a:tblGrid>
              <a:tr h="542606">
                <a:tc>
                  <a:txBody>
                    <a:bodyPr/>
                    <a:lstStyle/>
                    <a:p>
                      <a:r>
                        <a:rPr lang="en-GB" sz="1800" b="0" i="0" dirty="0">
                          <a:latin typeface="OpenDyslexicAlta" pitchFamily="2" charset="77"/>
                          <a:ea typeface="OpenDyslexic" charset="0"/>
                          <a:cs typeface="OpenDyslexic" charset="0"/>
                        </a:rPr>
                        <a:t>bi + ceps = </a:t>
                      </a:r>
                    </a:p>
                  </a:txBody>
                  <a:tcPr/>
                </a:tc>
                <a:tc>
                  <a:txBody>
                    <a:bodyPr/>
                    <a:lstStyle/>
                    <a:p>
                      <a:r>
                        <a:rPr lang="en-GB" sz="1800" b="0" i="0" dirty="0">
                          <a:solidFill>
                            <a:srgbClr val="FF3860"/>
                          </a:solidFill>
                          <a:latin typeface="OpenDyslexicAlta" pitchFamily="2" charset="77"/>
                          <a:ea typeface="OpenDyslexic" charset="0"/>
                          <a:cs typeface="OpenDyslexic" charset="0"/>
                        </a:rPr>
                        <a:t>biceps</a:t>
                      </a:r>
                    </a:p>
                  </a:txBody>
                  <a:tcPr/>
                </a:tc>
                <a:tc>
                  <a:txBody>
                    <a:bodyPr/>
                    <a:lstStyle/>
                    <a:p>
                      <a:r>
                        <a:rPr lang="en-GB" sz="1800" b="0" i="0" dirty="0">
                          <a:latin typeface="OpenDyslexicAlta" pitchFamily="2" charset="77"/>
                          <a:ea typeface="OpenDyslexic" charset="0"/>
                          <a:cs typeface="OpenDyslexic" charset="0"/>
                        </a:rPr>
                        <a:t>bi + cycle =</a:t>
                      </a:r>
                    </a:p>
                  </a:txBody>
                  <a:tcPr/>
                </a:tc>
                <a:tc>
                  <a:txBody>
                    <a:bodyPr/>
                    <a:lstStyle/>
                    <a:p>
                      <a:r>
                        <a:rPr lang="en-GB" sz="1800" b="0" i="0" dirty="0">
                          <a:solidFill>
                            <a:srgbClr val="FF3860"/>
                          </a:solidFill>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0"/>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ennial</a:t>
                      </a:r>
                      <a:r>
                        <a:rPr lang="en-GB" sz="1800" b="0" i="0" baseline="0" dirty="0">
                          <a:latin typeface="OpenDyslexicAlta" pitchFamily="2" charset="77"/>
                          <a:ea typeface="OpenDyslexic" charset="0"/>
                          <a:cs typeface="OpenDyslexic" charset="0"/>
                        </a:rPr>
                        <a:t>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biennial</a:t>
                      </a:r>
                    </a:p>
                  </a:txBody>
                  <a:tcPr/>
                </a:tc>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noculars</a:t>
                      </a:r>
                      <a:r>
                        <a:rPr lang="en-GB" sz="1800" b="0" i="0" dirty="0">
                          <a:latin typeface="OpenDyslexicAlta" pitchFamily="2" charset="77"/>
                          <a:ea typeface="OpenDyslexic" charset="0"/>
                          <a:cs typeface="OpenDyslexic" charset="0"/>
                        </a:rPr>
                        <a:t> =</a:t>
                      </a:r>
                    </a:p>
                  </a:txBody>
                  <a:tcPr/>
                </a:tc>
                <a:tc>
                  <a:txBody>
                    <a:bodyPr/>
                    <a:lstStyle/>
                    <a:p>
                      <a:r>
                        <a:rPr lang="en-GB" sz="1800" b="0" i="0" dirty="0">
                          <a:solidFill>
                            <a:srgbClr val="FF3860"/>
                          </a:solidFill>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1"/>
                  </a:ext>
                </a:extLst>
              </a:tr>
              <a:tr h="542606">
                <a:tc>
                  <a:txBody>
                    <a:bodyPr/>
                    <a:lstStyle/>
                    <a:p>
                      <a:r>
                        <a:rPr lang="en-GB" sz="1800" b="0" i="0" dirty="0">
                          <a:latin typeface="OpenDyslexicAlta" pitchFamily="2" charset="77"/>
                          <a:ea typeface="OpenDyslexic" charset="0"/>
                          <a:cs typeface="OpenDyslexic" charset="0"/>
                        </a:rPr>
                        <a:t>bi + plane =</a:t>
                      </a:r>
                    </a:p>
                  </a:txBody>
                  <a:tcPr/>
                </a:tc>
                <a:tc>
                  <a:txBody>
                    <a:bodyPr/>
                    <a:lstStyle/>
                    <a:p>
                      <a:r>
                        <a:rPr lang="en-GB" sz="1800" b="0" i="0" dirty="0">
                          <a:solidFill>
                            <a:srgbClr val="FF3860"/>
                          </a:solidFill>
                          <a:latin typeface="OpenDyslexicAlta" pitchFamily="2" charset="77"/>
                          <a:ea typeface="OpenDyslexic" charset="0"/>
                          <a:cs typeface="OpenDyslexic" charset="0"/>
                        </a:rPr>
                        <a:t>biplane</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valve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bivalve</a:t>
                      </a:r>
                    </a:p>
                  </a:txBody>
                  <a:tcPr/>
                </a:tc>
                <a:extLst>
                  <a:ext uri="{0D108BD9-81ED-4DB2-BD59-A6C34878D82A}">
                    <a16:rowId xmlns:a16="http://schemas.microsoft.com/office/drawing/2014/main" val="10002"/>
                  </a:ext>
                </a:extLst>
              </a:tr>
              <a:tr h="542606">
                <a:tc>
                  <a:txBody>
                    <a:bodyPr/>
                    <a:lstStyle/>
                    <a:p>
                      <a:r>
                        <a:rPr lang="en-GB" sz="1800" b="0" i="0" dirty="0">
                          <a:latin typeface="OpenDyslexicAlta" pitchFamily="2" charset="77"/>
                          <a:ea typeface="OpenDyslexic" charset="0"/>
                          <a:cs typeface="OpenDyslexic" charset="0"/>
                        </a:rPr>
                        <a:t>bi + annual </a:t>
                      </a:r>
                      <a:r>
                        <a:rPr lang="en-GB" sz="1800" b="0" i="0" baseline="0" dirty="0">
                          <a:latin typeface="OpenDyslexicAlta" pitchFamily="2" charset="77"/>
                          <a:ea typeface="OpenDyslexic" charset="0"/>
                          <a:cs typeface="OpenDyslexic" charset="0"/>
                        </a:rPr>
                        <a:t>=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biannual</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sect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03"/>
                  </a:ext>
                </a:extLst>
              </a:tr>
              <a:tr h="542606">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focal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bifocal </a:t>
                      </a:r>
                    </a:p>
                  </a:txBody>
                  <a:tcPr/>
                </a:tc>
                <a:tc>
                  <a:txBody>
                    <a:bodyPr/>
                    <a:lstStyle/>
                    <a:p>
                      <a:r>
                        <a:rPr lang="en-GB" sz="1800" b="0" i="0" dirty="0">
                          <a:latin typeface="OpenDyslexicAlta" pitchFamily="2" charset="77"/>
                          <a:ea typeface="OpenDyslexic" charset="0"/>
                          <a:cs typeface="OpenDyslexic" charset="0"/>
                        </a:rPr>
                        <a:t>bi + lateral =</a:t>
                      </a:r>
                    </a:p>
                  </a:txBody>
                  <a:tcPr/>
                </a:tc>
                <a:tc>
                  <a:txBody>
                    <a:bodyPr/>
                    <a:lstStyle/>
                    <a:p>
                      <a:r>
                        <a:rPr lang="en-GB" sz="1800" b="0" i="0" dirty="0">
                          <a:solidFill>
                            <a:srgbClr val="FF3860"/>
                          </a:solidFill>
                          <a:latin typeface="OpenDyslexicAlta" pitchFamily="2" charset="77"/>
                          <a:ea typeface="OpenDyslexic" charset="0"/>
                          <a:cs typeface="OpenDyslexic" charset="0"/>
                        </a:rPr>
                        <a:t>bilateral</a:t>
                      </a:r>
                    </a:p>
                  </a:txBody>
                  <a:tcPr/>
                </a:tc>
                <a:extLst>
                  <a:ext uri="{0D108BD9-81ED-4DB2-BD59-A6C34878D82A}">
                    <a16:rowId xmlns:a16="http://schemas.microsoft.com/office/drawing/2014/main" val="10004"/>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ped</a:t>
                      </a:r>
                      <a:r>
                        <a:rPr lang="en-GB" sz="1800" b="0" i="0" dirty="0">
                          <a:latin typeface="OpenDyslexicAlta" pitchFamily="2" charset="77"/>
                          <a:ea typeface="OpenDyslexic" charset="0"/>
                          <a:cs typeface="OpenDyslexic" charset="0"/>
                        </a:rPr>
                        <a:t> = </a:t>
                      </a:r>
                    </a:p>
                  </a:txBody>
                  <a:tcPr/>
                </a:tc>
                <a:tc>
                  <a:txBody>
                    <a:bodyPr/>
                    <a:lstStyle/>
                    <a:p>
                      <a:r>
                        <a:rPr lang="en-GB" sz="1800" b="0" i="0" dirty="0">
                          <a:solidFill>
                            <a:srgbClr val="FF3860"/>
                          </a:solidFill>
                          <a:latin typeface="OpenDyslexicAlta" pitchFamily="2" charset="77"/>
                          <a:ea typeface="OpenDyslexic" charset="0"/>
                          <a:cs typeface="OpenDyslexic" charset="0"/>
                        </a:rPr>
                        <a:t>biped</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centennial=</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5"/>
                  </a:ext>
                </a:extLst>
              </a:tr>
              <a:tr h="542606">
                <a:tc>
                  <a:txBody>
                    <a:bodyPr/>
                    <a:lstStyle/>
                    <a:p>
                      <a:r>
                        <a:rPr lang="en-GB" sz="1800" b="0" i="0" dirty="0">
                          <a:latin typeface="OpenDyslexicAlta" pitchFamily="2" charset="77"/>
                          <a:ea typeface="OpenDyslexic" charset="0"/>
                          <a:cs typeface="OpenDyslexic" charset="0"/>
                        </a:rPr>
                        <a:t>bi + athlete =</a:t>
                      </a:r>
                    </a:p>
                  </a:txBody>
                  <a:tcPr/>
                </a:tc>
                <a:tc>
                  <a:txBody>
                    <a:bodyPr/>
                    <a:lstStyle/>
                    <a:p>
                      <a:r>
                        <a:rPr lang="en-GB" sz="1800" b="0" i="0" dirty="0">
                          <a:solidFill>
                            <a:srgbClr val="FF3860"/>
                          </a:solidFill>
                          <a:latin typeface="OpenDyslexicAlta" pitchFamily="2" charset="77"/>
                          <a:ea typeface="OpenDyslexic" charset="0"/>
                          <a:cs typeface="OpenDyslexic" charset="0"/>
                        </a:rPr>
                        <a:t>biathlete</a:t>
                      </a:r>
                    </a:p>
                  </a:txBody>
                  <a:tcPr/>
                </a:tc>
                <a:tc>
                  <a:txBody>
                    <a:bodyPr/>
                    <a:lstStyle/>
                    <a:p>
                      <a:r>
                        <a:rPr lang="en-GB" sz="1800" b="0" i="0" dirty="0">
                          <a:latin typeface="OpenDyslexicAlta" pitchFamily="2" charset="77"/>
                          <a:ea typeface="OpenDyslexic" charset="0"/>
                          <a:cs typeface="OpenDyslexic" charset="0"/>
                        </a:rPr>
                        <a:t>bi</a:t>
                      </a:r>
                      <a:r>
                        <a:rPr lang="en-GB" sz="1800" b="0" i="0" baseline="0" dirty="0">
                          <a:latin typeface="OpenDyslexicAlta" pitchFamily="2" charset="77"/>
                          <a:ea typeface="OpenDyslexic" charset="0"/>
                          <a:cs typeface="OpenDyslexic" charset="0"/>
                        </a:rPr>
                        <a:t> + monthly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bimonthly</a:t>
                      </a:r>
                    </a:p>
                  </a:txBody>
                  <a:tcPr/>
                </a:tc>
                <a:extLst>
                  <a:ext uri="{0D108BD9-81ED-4DB2-BD59-A6C34878D82A}">
                    <a16:rowId xmlns:a16="http://schemas.microsoft.com/office/drawing/2014/main" val="10006"/>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cuspid</a:t>
                      </a:r>
                      <a:r>
                        <a:rPr lang="en-GB" sz="1800" b="0" i="0" dirty="0">
                          <a:latin typeface="OpenDyslexicAlta" pitchFamily="2" charset="77"/>
                          <a:ea typeface="OpenDyslexic" charset="0"/>
                          <a:cs typeface="OpenDyslexic" charset="0"/>
                        </a:rPr>
                        <a:t> = </a:t>
                      </a:r>
                    </a:p>
                  </a:txBody>
                  <a:tcPr/>
                </a:tc>
                <a:tc>
                  <a:txBody>
                    <a:bodyPr/>
                    <a:lstStyle/>
                    <a:p>
                      <a:r>
                        <a:rPr lang="en-GB" sz="1800" b="0" i="0" dirty="0">
                          <a:solidFill>
                            <a:srgbClr val="FF3860"/>
                          </a:solidFill>
                          <a:latin typeface="OpenDyslexicAlta" pitchFamily="2" charset="77"/>
                          <a:ea typeface="OpenDyslexic" charset="0"/>
                          <a:cs typeface="OpenDyslexic" charset="0"/>
                        </a:rPr>
                        <a:t>bicuspid</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lingual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759934154"/>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31</a:t>
            </a:r>
          </a:p>
        </p:txBody>
      </p:sp>
    </p:spTree>
    <p:extLst>
      <p:ext uri="{BB962C8B-B14F-4D97-AF65-F5344CB8AC3E}">
        <p14:creationId xmlns:p14="http://schemas.microsoft.com/office/powerpoint/2010/main" val="4215989568"/>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31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a:p>
            <a:pPr>
              <a:lnSpc>
                <a:spcPct val="100000"/>
              </a:lnSpc>
              <a:spcBef>
                <a:spcPts val="0"/>
              </a:spcBef>
              <a:defRPr/>
            </a:pPr>
            <a:endParaRPr lang="en-GB" b="1" dirty="0">
              <a:solidFill>
                <a:srgbClr val="FF386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accident</a:t>
            </a:r>
          </a:p>
          <a:p>
            <a:pPr fontAlgn="t">
              <a:lnSpc>
                <a:spcPct val="100000"/>
              </a:lnSpc>
              <a:spcAft>
                <a:spcPts val="200"/>
              </a:spcAft>
            </a:pPr>
            <a:r>
              <a:rPr lang="en-GB" sz="2000" dirty="0"/>
              <a:t>actually</a:t>
            </a:r>
          </a:p>
          <a:p>
            <a:pPr fontAlgn="t">
              <a:lnSpc>
                <a:spcPct val="100000"/>
              </a:lnSpc>
              <a:spcAft>
                <a:spcPts val="200"/>
              </a:spcAft>
            </a:pPr>
            <a:r>
              <a:rPr lang="en-GB" sz="2000" dirty="0"/>
              <a:t>busy</a:t>
            </a:r>
          </a:p>
          <a:p>
            <a:pPr fontAlgn="t">
              <a:lnSpc>
                <a:spcPct val="100000"/>
              </a:lnSpc>
              <a:spcAft>
                <a:spcPts val="200"/>
              </a:spcAft>
            </a:pPr>
            <a:r>
              <a:rPr lang="en-GB" sz="2000" dirty="0"/>
              <a:t>eighth</a:t>
            </a:r>
          </a:p>
          <a:p>
            <a:pPr fontAlgn="t">
              <a:lnSpc>
                <a:spcPct val="100000"/>
              </a:lnSpc>
              <a:spcAft>
                <a:spcPts val="200"/>
              </a:spcAft>
            </a:pPr>
            <a:r>
              <a:rPr lang="en-GB" sz="2000" dirty="0"/>
              <a:t>forward</a:t>
            </a:r>
          </a:p>
          <a:p>
            <a:pPr fontAlgn="t">
              <a:lnSpc>
                <a:spcPct val="100000"/>
              </a:lnSpc>
              <a:spcAft>
                <a:spcPts val="200"/>
              </a:spcAft>
            </a:pPr>
            <a:r>
              <a:rPr lang="en-GB" sz="2000" dirty="0"/>
              <a:t>forwards</a:t>
            </a:r>
          </a:p>
          <a:p>
            <a:pPr fontAlgn="t">
              <a:lnSpc>
                <a:spcPct val="100000"/>
              </a:lnSpc>
              <a:spcAft>
                <a:spcPts val="200"/>
              </a:spcAft>
            </a:pPr>
            <a:r>
              <a:rPr lang="en-GB" sz="2000" dirty="0"/>
              <a:t>guide</a:t>
            </a:r>
          </a:p>
          <a:p>
            <a:pPr fontAlgn="t">
              <a:lnSpc>
                <a:spcPct val="100000"/>
              </a:lnSpc>
              <a:spcAft>
                <a:spcPts val="200"/>
              </a:spcAft>
            </a:pPr>
            <a:r>
              <a:rPr lang="en-GB" sz="2000" dirty="0"/>
              <a:t>possess</a:t>
            </a:r>
          </a:p>
          <a:p>
            <a:pPr fontAlgn="t">
              <a:lnSpc>
                <a:spcPct val="100000"/>
              </a:lnSpc>
              <a:spcAft>
                <a:spcPts val="200"/>
              </a:spcAft>
            </a:pPr>
            <a:r>
              <a:rPr lang="en-GB" sz="2000" dirty="0"/>
              <a:t>occasion</a:t>
            </a:r>
          </a:p>
          <a:p>
            <a:pPr fontAlgn="t">
              <a:lnSpc>
                <a:spcPct val="100000"/>
              </a:lnSpc>
              <a:spcAft>
                <a:spcPts val="200"/>
              </a:spcAft>
            </a:pPr>
            <a:r>
              <a:rPr lang="en-GB" sz="2000" dirty="0"/>
              <a:t>Wednesday</a:t>
            </a:r>
          </a:p>
          <a:p>
            <a:endParaRPr lang="en-GB" dirty="0"/>
          </a:p>
        </p:txBody>
      </p:sp>
      <p:sp>
        <p:nvSpPr>
          <p:cNvPr id="6" name="Rectangle 5"/>
          <p:cNvSpPr/>
          <p:nvPr/>
        </p:nvSpPr>
        <p:spPr>
          <a:xfrm>
            <a:off x="3467100" y="1395003"/>
            <a:ext cx="8216900"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850053991"/>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0782689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325819704"/>
                    </a:ext>
                  </a:extLst>
                </a:gridCol>
                <a:gridCol w="1858433">
                  <a:extLst>
                    <a:ext uri="{9D8B030D-6E8A-4147-A177-3AD203B41FA5}">
                      <a16:colId xmlns:a16="http://schemas.microsoft.com/office/drawing/2014/main" val="1885960714"/>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accident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actually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busy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eighth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forward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forwards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guide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possess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occasion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Wednesday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680758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82915164"/>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6936401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accident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actually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busy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eighth</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forward</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forwards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guide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possess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occasion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Wednesday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2530393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9" name="Table 8">
            <a:extLst>
              <a:ext uri="{FF2B5EF4-FFF2-40B4-BE49-F238E27FC236}">
                <a16:creationId xmlns:a16="http://schemas.microsoft.com/office/drawing/2014/main" id="{AE998EC6-179B-C549-BDEB-DAAC29C3D85A}"/>
              </a:ext>
            </a:extLst>
          </p:cNvPr>
          <p:cNvGraphicFramePr>
            <a:graphicFrameLocks noGrp="1"/>
          </p:cNvGraphicFramePr>
          <p:nvPr>
            <p:extLst>
              <p:ext uri="{D42A27DB-BD31-4B8C-83A1-F6EECF244321}">
                <p14:modId xmlns:p14="http://schemas.microsoft.com/office/powerpoint/2010/main" val="3951291087"/>
              </p:ext>
            </p:extLst>
          </p:nvPr>
        </p:nvGraphicFramePr>
        <p:xfrm>
          <a:off x="4096337" y="1398121"/>
          <a:ext cx="7032173" cy="502920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0"/>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1"/>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extLst>
                  <a:ext uri="{0D108BD9-81ED-4DB2-BD59-A6C34878D82A}">
                    <a16:rowId xmlns:a16="http://schemas.microsoft.com/office/drawing/2014/main" val="10002"/>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3"/>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y</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m</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extLst>
                  <a:ext uri="{0D108BD9-81ED-4DB2-BD59-A6C34878D82A}">
                    <a16:rowId xmlns:a16="http://schemas.microsoft.com/office/drawing/2014/main" val="10004"/>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j</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extLst>
                  <a:ext uri="{0D108BD9-81ED-4DB2-BD59-A6C34878D82A}">
                    <a16:rowId xmlns:a16="http://schemas.microsoft.com/office/drawing/2014/main" val="10005"/>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6"/>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j</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7"/>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extLst>
                  <a:ext uri="{0D108BD9-81ED-4DB2-BD59-A6C34878D82A}">
                    <a16:rowId xmlns:a16="http://schemas.microsoft.com/office/drawing/2014/main" val="10008"/>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chemeClr val="bg1"/>
                    </a:solidFill>
                  </a:tcPr>
                </a:tc>
                <a:extLst>
                  <a:ext uri="{0D108BD9-81ED-4DB2-BD59-A6C34878D82A}">
                    <a16:rowId xmlns:a16="http://schemas.microsoft.com/office/drawing/2014/main" val="10009"/>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extLst>
                  <a:ext uri="{0D108BD9-81ED-4DB2-BD59-A6C34878D82A}">
                    <a16:rowId xmlns:a16="http://schemas.microsoft.com/office/drawing/2014/main" val="10010"/>
                  </a:ext>
                </a:extLst>
              </a:tr>
            </a:tbl>
          </a:graphicData>
        </a:graphic>
      </p:graphicFrame>
      <p:sp>
        <p:nvSpPr>
          <p:cNvPr id="10" name="TextBox 9">
            <a:extLst>
              <a:ext uri="{FF2B5EF4-FFF2-40B4-BE49-F238E27FC236}">
                <a16:creationId xmlns:a16="http://schemas.microsoft.com/office/drawing/2014/main" id="{234C2836-5D95-2849-9E6F-5A0EB23AA8D7}"/>
              </a:ext>
            </a:extLst>
          </p:cNvPr>
          <p:cNvSpPr txBox="1"/>
          <p:nvPr/>
        </p:nvSpPr>
        <p:spPr>
          <a:xfrm>
            <a:off x="4516286" y="6427321"/>
            <a:ext cx="6192273" cy="338554"/>
          </a:xfrm>
          <a:prstGeom prst="rect">
            <a:avLst/>
          </a:prstGeom>
          <a:noFill/>
        </p:spPr>
        <p:txBody>
          <a:bodyPr wrap="none" rtlCol="0">
            <a:spAutoFit/>
          </a:bodyPr>
          <a:lstStyle/>
          <a:p>
            <a:r>
              <a:rPr lang="en-GB" sz="1600" dirty="0">
                <a:latin typeface="OpenDyslexicAlta" pitchFamily="2" charset="77"/>
              </a:rPr>
              <a:t>Can you find your spellings hidden in this word search?</a:t>
            </a:r>
          </a:p>
        </p:txBody>
      </p:sp>
    </p:spTree>
    <p:extLst>
      <p:ext uri="{BB962C8B-B14F-4D97-AF65-F5344CB8AC3E}">
        <p14:creationId xmlns:p14="http://schemas.microsoft.com/office/powerpoint/2010/main" val="399666910"/>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6375723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accident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actually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busy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eighth</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forward</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forwards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guide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possess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occasion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Wednesday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601655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88692505"/>
              </p:ext>
            </p:extLst>
          </p:nvPr>
        </p:nvGraphicFramePr>
        <p:xfrm>
          <a:off x="4096337" y="1398121"/>
          <a:ext cx="7032173" cy="502920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0"/>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1"/>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extLst>
                  <a:ext uri="{0D108BD9-81ED-4DB2-BD59-A6C34878D82A}">
                    <a16:rowId xmlns:a16="http://schemas.microsoft.com/office/drawing/2014/main" val="10002"/>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extLst>
                  <a:ext uri="{0D108BD9-81ED-4DB2-BD59-A6C34878D82A}">
                    <a16:rowId xmlns:a16="http://schemas.microsoft.com/office/drawing/2014/main" val="10003"/>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y</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m</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extLst>
                  <a:ext uri="{0D108BD9-81ED-4DB2-BD59-A6C34878D82A}">
                    <a16:rowId xmlns:a16="http://schemas.microsoft.com/office/drawing/2014/main" val="10004"/>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j</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extLst>
                  <a:ext uri="{0D108BD9-81ED-4DB2-BD59-A6C34878D82A}">
                    <a16:rowId xmlns:a16="http://schemas.microsoft.com/office/drawing/2014/main" val="10005"/>
                  </a:ext>
                </a:extLst>
              </a:tr>
              <a:tr h="457200">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f</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o</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w</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chemeClr val="bg1"/>
                    </a:solidFill>
                  </a:tcPr>
                </a:tc>
                <a:extLst>
                  <a:ext uri="{0D108BD9-81ED-4DB2-BD59-A6C34878D82A}">
                    <a16:rowId xmlns:a16="http://schemas.microsoft.com/office/drawing/2014/main" val="10006"/>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j</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d</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g</a:t>
                      </a:r>
                    </a:p>
                  </a:txBody>
                  <a:tcPr marL="68580" marR="68580" marT="0" marB="0">
                    <a:solidFill>
                      <a:schemeClr val="bg1"/>
                    </a:solidFill>
                  </a:tcPr>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7"/>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extLst>
                  <a:ext uri="{0D108BD9-81ED-4DB2-BD59-A6C34878D82A}">
                    <a16:rowId xmlns:a16="http://schemas.microsoft.com/office/drawing/2014/main" val="10008"/>
                  </a:ext>
                </a:extLst>
              </a:tr>
              <a:tr h="457200">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q</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m</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z</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n</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x</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k</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y</a:t>
                      </a:r>
                    </a:p>
                  </a:txBody>
                  <a:tcPr marL="68580" marR="68580" marT="0" marB="0">
                    <a:solidFill>
                      <a:srgbClr val="FF3860"/>
                    </a:solidFill>
                  </a:tcPr>
                </a:tc>
                <a:extLst>
                  <a:ext uri="{0D108BD9-81ED-4DB2-BD59-A6C34878D82A}">
                    <a16:rowId xmlns:a16="http://schemas.microsoft.com/office/drawing/2014/main" val="10009"/>
                  </a:ext>
                </a:extLst>
              </a:tr>
              <a:tr h="457200">
                <a:tc>
                  <a:txBody>
                    <a:bodyPr/>
                    <a:lstStyle/>
                    <a:p>
                      <a:pPr marL="0" marR="0" algn="ctr">
                        <a:lnSpc>
                          <a:spcPct val="120000"/>
                        </a:lnSpc>
                        <a:spcBef>
                          <a:spcPts val="0"/>
                        </a:spcBef>
                        <a:spcAft>
                          <a:spcPts val="1000"/>
                        </a:spcAft>
                      </a:pPr>
                      <a:r>
                        <a:rPr lang="en-GB" sz="2400" b="0" i="0" dirty="0" err="1">
                          <a:solidFill>
                            <a:schemeClr val="tx1"/>
                          </a:solidFill>
                          <a:effectLst/>
                          <a:latin typeface="OpenDyslexicAlta" pitchFamily="2" charset="77"/>
                          <a:ea typeface="OpenDyslexic" charset="0"/>
                          <a:cs typeface="OpenDyslexic" charset="0"/>
                        </a:rPr>
                        <a:t>i</a:t>
                      </a:r>
                      <a:endParaRPr lang="en-GB" sz="2400" b="0" i="0" dirty="0">
                        <a:solidFill>
                          <a:schemeClr val="tx1"/>
                        </a:solidFill>
                        <a:effectLst/>
                        <a:latin typeface="OpenDyslexicAlta" pitchFamily="2" charset="77"/>
                        <a:ea typeface="OpenDyslexic" charset="0"/>
                        <a:cs typeface="OpenDyslexic" charset="0"/>
                      </a:endParaRP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g</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chemeClr val="bg1"/>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chemeClr val="bg1"/>
                    </a:solidFill>
                  </a:tcPr>
                </a:tc>
                <a:extLst>
                  <a:ext uri="{0D108BD9-81ED-4DB2-BD59-A6C34878D82A}">
                    <a16:rowId xmlns:a16="http://schemas.microsoft.com/office/drawing/2014/main" val="10010"/>
                  </a:ext>
                </a:extLst>
              </a:tr>
            </a:tbl>
          </a:graphicData>
        </a:graphic>
      </p:graphicFrame>
      <p:sp>
        <p:nvSpPr>
          <p:cNvPr id="7" name="TextBox 6">
            <a:extLst>
              <a:ext uri="{FF2B5EF4-FFF2-40B4-BE49-F238E27FC236}">
                <a16:creationId xmlns:a16="http://schemas.microsoft.com/office/drawing/2014/main" id="{C49F41DB-7C8D-E841-8C0F-8E9641EBA6CE}"/>
              </a:ext>
            </a:extLst>
          </p:cNvPr>
          <p:cNvSpPr txBox="1"/>
          <p:nvPr/>
        </p:nvSpPr>
        <p:spPr>
          <a:xfrm>
            <a:off x="4516286" y="6427321"/>
            <a:ext cx="6192273" cy="338554"/>
          </a:xfrm>
          <a:prstGeom prst="rect">
            <a:avLst/>
          </a:prstGeom>
          <a:noFill/>
        </p:spPr>
        <p:txBody>
          <a:bodyPr wrap="none" rtlCol="0">
            <a:spAutoFit/>
          </a:bodyPr>
          <a:lstStyle/>
          <a:p>
            <a:r>
              <a:rPr lang="en-GB" sz="1600" dirty="0">
                <a:latin typeface="OpenDyslexicAlta" pitchFamily="2" charset="77"/>
              </a:rPr>
              <a:t>Can you find your spellings hidden in this word search?</a:t>
            </a:r>
          </a:p>
        </p:txBody>
      </p:sp>
    </p:spTree>
    <p:extLst>
      <p:ext uri="{BB962C8B-B14F-4D97-AF65-F5344CB8AC3E}">
        <p14:creationId xmlns:p14="http://schemas.microsoft.com/office/powerpoint/2010/main" val="1291014804"/>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Possessive apostrophes with plural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32</a:t>
            </a:r>
          </a:p>
        </p:txBody>
      </p:sp>
    </p:spTree>
    <p:extLst>
      <p:ext uri="{BB962C8B-B14F-4D97-AF65-F5344CB8AC3E}">
        <p14:creationId xmlns:p14="http://schemas.microsoft.com/office/powerpoint/2010/main" val="2616603123"/>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graphicFrame>
        <p:nvGraphicFramePr>
          <p:cNvPr id="7" name="Table Placeholder 6">
            <a:extLst>
              <a:ext uri="{FF2B5EF4-FFF2-40B4-BE49-F238E27FC236}">
                <a16:creationId xmlns:a16="http://schemas.microsoft.com/office/drawing/2014/main" id="{AA8BAA0C-7AD6-304D-9B47-10AF69D4A8DE}"/>
              </a:ext>
            </a:extLst>
          </p:cNvPr>
          <p:cNvGraphicFramePr>
            <a:graphicFrameLocks/>
          </p:cNvGraphicFramePr>
          <p:nvPr>
            <p:extLst>
              <p:ext uri="{D42A27DB-BD31-4B8C-83A1-F6EECF244321}">
                <p14:modId xmlns:p14="http://schemas.microsoft.com/office/powerpoint/2010/main" val="3940288250"/>
              </p:ext>
            </p:extLst>
          </p:nvPr>
        </p:nvGraphicFramePr>
        <p:xfrm>
          <a:off x="3429000" y="1311275"/>
          <a:ext cx="8363607" cy="472520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We will be learning to use an apostrophe to show possession for plural nouns. </a:t>
                      </a:r>
                    </a:p>
                  </a:txBody>
                  <a:tcPr/>
                </a:tc>
                <a:extLst>
                  <a:ext uri="{0D108BD9-81ED-4DB2-BD59-A6C34878D82A}">
                    <a16:rowId xmlns:a16="http://schemas.microsoft.com/office/drawing/2014/main" val="10000"/>
                  </a:ext>
                </a:extLst>
              </a:tr>
              <a:tr h="159764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Explain how to take a plural noun and turn into the possessive form step by step. Ask children to follow each step on whiteboards. Repeat with more of their words until they can follow the process accurately.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Pupils are to write six sentences using their spelling words or other words if they are confident. Check for the rules and meaning.</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554134268"/>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1D395A-E6CD-EB4F-9233-EB8D3621C437}"/>
              </a:ext>
            </a:extLst>
          </p:cNvPr>
          <p:cNvSpPr/>
          <p:nvPr/>
        </p:nvSpPr>
        <p:spPr>
          <a:xfrm>
            <a:off x="3459914" y="1543050"/>
            <a:ext cx="8384424" cy="5036818"/>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sp>
        <p:nvSpPr>
          <p:cNvPr id="8" name="Content Placeholder 5">
            <a:extLst>
              <a:ext uri="{FF2B5EF4-FFF2-40B4-BE49-F238E27FC236}">
                <a16:creationId xmlns:a16="http://schemas.microsoft.com/office/drawing/2014/main" id="{D7BE6380-2FA6-164B-B9E0-19E6D957361B}"/>
              </a:ext>
            </a:extLst>
          </p:cNvPr>
          <p:cNvSpPr>
            <a:spLocks noGrp="1"/>
          </p:cNvSpPr>
          <p:nvPr>
            <p:ph sz="quarter" idx="18"/>
          </p:nvPr>
        </p:nvSpPr>
        <p:spPr>
          <a:xfrm>
            <a:off x="3459914" y="1840748"/>
            <a:ext cx="3600643" cy="2765976"/>
          </a:xfrm>
        </p:spPr>
        <p:txBody>
          <a:bodyPr>
            <a:normAutofit/>
          </a:bodyPr>
          <a:lstStyle/>
          <a:p>
            <a:pPr marL="342900" indent="-342900">
              <a:buFont typeface="+mj-lt"/>
              <a:buAutoNum type="arabicPeriod"/>
            </a:pPr>
            <a:r>
              <a:rPr lang="en-GB" dirty="0"/>
              <a:t>Start with your plural noun.</a:t>
            </a:r>
          </a:p>
          <a:p>
            <a:pPr marL="342900" indent="-342900">
              <a:buFont typeface="+mj-lt"/>
              <a:buAutoNum type="arabicPeriod"/>
            </a:pPr>
            <a:r>
              <a:rPr lang="en-GB" dirty="0"/>
              <a:t>Add an apostrophe after the noun.</a:t>
            </a:r>
          </a:p>
          <a:p>
            <a:pPr marL="342900" indent="-342900">
              <a:buFont typeface="+mj-lt"/>
              <a:buAutoNum type="arabicPeriod"/>
            </a:pPr>
            <a:r>
              <a:rPr lang="en-GB" dirty="0"/>
              <a:t>If your word does NOT end with ‘s’, add an ‘s’.</a:t>
            </a:r>
          </a:p>
          <a:p>
            <a:pPr marL="342900" indent="-342900">
              <a:buFont typeface="+mj-lt"/>
              <a:buAutoNum type="arabicPeriod"/>
            </a:pPr>
            <a:r>
              <a:rPr lang="en-GB" dirty="0"/>
              <a:t>Write the noun for their possession.</a:t>
            </a:r>
          </a:p>
        </p:txBody>
      </p:sp>
      <p:pic>
        <p:nvPicPr>
          <p:cNvPr id="9" name="Picture 8">
            <a:extLst>
              <a:ext uri="{FF2B5EF4-FFF2-40B4-BE49-F238E27FC236}">
                <a16:creationId xmlns:a16="http://schemas.microsoft.com/office/drawing/2014/main" id="{5528A0E5-FAF5-624E-916D-B7C222009A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3548" y="4205429"/>
            <a:ext cx="3148314" cy="2326604"/>
          </a:xfrm>
          <a:prstGeom prst="rect">
            <a:avLst/>
          </a:prstGeom>
        </p:spPr>
      </p:pic>
      <p:sp>
        <p:nvSpPr>
          <p:cNvPr id="10" name="Content Placeholder 5">
            <a:extLst>
              <a:ext uri="{FF2B5EF4-FFF2-40B4-BE49-F238E27FC236}">
                <a16:creationId xmlns:a16="http://schemas.microsoft.com/office/drawing/2014/main" id="{2CC8C86F-B77B-0949-A532-A98887291653}"/>
              </a:ext>
            </a:extLst>
          </p:cNvPr>
          <p:cNvSpPr txBox="1">
            <a:spLocks/>
          </p:cNvSpPr>
          <p:nvPr/>
        </p:nvSpPr>
        <p:spPr>
          <a:xfrm>
            <a:off x="7582429" y="1817972"/>
            <a:ext cx="3600643" cy="28735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lang="en-GB" sz="1800" b="0" i="0" kern="1200" dirty="0">
                <a:solidFill>
                  <a:prstClr val="black"/>
                </a:solidFill>
                <a:latin typeface="OpenDyslexicAlta" pitchFamily="2" charset="77"/>
                <a:ea typeface="OpenDyslexicAlta" pitchFamily="2" charset="77"/>
                <a:cs typeface="OpenDyslexicAlta" pitchFamily="2" charset="77"/>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mj-lt"/>
              <a:buAutoNum type="arabicPeriod"/>
            </a:pPr>
            <a:r>
              <a:rPr lang="en-GB" dirty="0"/>
              <a:t>Children</a:t>
            </a:r>
            <a:br>
              <a:rPr lang="en-GB" dirty="0"/>
            </a:br>
            <a:endParaRPr lang="en-GB" dirty="0"/>
          </a:p>
          <a:p>
            <a:pPr marL="342900" indent="-342900">
              <a:buFont typeface="+mj-lt"/>
              <a:buAutoNum type="arabicPeriod"/>
            </a:pPr>
            <a:r>
              <a:rPr lang="en-GB" dirty="0"/>
              <a:t>Children’</a:t>
            </a:r>
            <a:br>
              <a:rPr lang="en-GB" dirty="0"/>
            </a:br>
            <a:endParaRPr lang="en-GB" dirty="0"/>
          </a:p>
          <a:p>
            <a:pPr marL="342900" indent="-342900">
              <a:buFont typeface="+mj-lt"/>
              <a:buAutoNum type="arabicPeriod"/>
            </a:pPr>
            <a:r>
              <a:rPr lang="en-GB" dirty="0"/>
              <a:t>Children’s</a:t>
            </a:r>
            <a:br>
              <a:rPr lang="en-GB" dirty="0"/>
            </a:br>
            <a:endParaRPr lang="en-GB" dirty="0"/>
          </a:p>
          <a:p>
            <a:pPr marL="342900" indent="-342900">
              <a:buFont typeface="+mj-lt"/>
              <a:buAutoNum type="arabicPeriod"/>
            </a:pPr>
            <a:r>
              <a:rPr lang="en-GB" dirty="0"/>
              <a:t>Children’s shoes.</a:t>
            </a:r>
          </a:p>
        </p:txBody>
      </p:sp>
    </p:spTree>
    <p:extLst>
      <p:ext uri="{BB962C8B-B14F-4D97-AF65-F5344CB8AC3E}">
        <p14:creationId xmlns:p14="http://schemas.microsoft.com/office/powerpoint/2010/main" val="133130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F1D395A-E6CD-EB4F-9233-EB8D3621C437}"/>
              </a:ext>
            </a:extLst>
          </p:cNvPr>
          <p:cNvSpPr/>
          <p:nvPr/>
        </p:nvSpPr>
        <p:spPr>
          <a:xfrm>
            <a:off x="3459914" y="1543050"/>
            <a:ext cx="8384424" cy="5036818"/>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sp>
        <p:nvSpPr>
          <p:cNvPr id="8" name="Content Placeholder 5">
            <a:extLst>
              <a:ext uri="{FF2B5EF4-FFF2-40B4-BE49-F238E27FC236}">
                <a16:creationId xmlns:a16="http://schemas.microsoft.com/office/drawing/2014/main" id="{D7BE6380-2FA6-164B-B9E0-19E6D957361B}"/>
              </a:ext>
            </a:extLst>
          </p:cNvPr>
          <p:cNvSpPr>
            <a:spLocks noGrp="1"/>
          </p:cNvSpPr>
          <p:nvPr>
            <p:ph sz="quarter" idx="18"/>
          </p:nvPr>
        </p:nvSpPr>
        <p:spPr>
          <a:xfrm>
            <a:off x="3459914" y="1840748"/>
            <a:ext cx="3600643" cy="2765976"/>
          </a:xfrm>
        </p:spPr>
        <p:txBody>
          <a:bodyPr>
            <a:normAutofit/>
          </a:bodyPr>
          <a:lstStyle/>
          <a:p>
            <a:pPr marL="342900" indent="-342900">
              <a:buFont typeface="+mj-lt"/>
              <a:buAutoNum type="arabicPeriod"/>
            </a:pPr>
            <a:r>
              <a:rPr lang="en-GB" dirty="0"/>
              <a:t>Start with your plural noun.</a:t>
            </a:r>
          </a:p>
          <a:p>
            <a:pPr marL="342900" indent="-342900">
              <a:buFont typeface="+mj-lt"/>
              <a:buAutoNum type="arabicPeriod"/>
            </a:pPr>
            <a:r>
              <a:rPr lang="en-GB" dirty="0"/>
              <a:t>Add an apostrophe after the noun.</a:t>
            </a:r>
          </a:p>
          <a:p>
            <a:pPr marL="342900" indent="-342900">
              <a:buFont typeface="+mj-lt"/>
              <a:buAutoNum type="arabicPeriod"/>
            </a:pPr>
            <a:r>
              <a:rPr lang="en-GB" dirty="0"/>
              <a:t>If your word does NOT end with ‘s’, add an ‘s’.</a:t>
            </a:r>
          </a:p>
          <a:p>
            <a:pPr marL="342900" indent="-342900">
              <a:buFont typeface="+mj-lt"/>
              <a:buAutoNum type="arabicPeriod"/>
            </a:pPr>
            <a:r>
              <a:rPr lang="en-GB" dirty="0"/>
              <a:t>Write the noun for their possession.</a:t>
            </a:r>
          </a:p>
        </p:txBody>
      </p:sp>
      <p:pic>
        <p:nvPicPr>
          <p:cNvPr id="9" name="Picture 8">
            <a:extLst>
              <a:ext uri="{FF2B5EF4-FFF2-40B4-BE49-F238E27FC236}">
                <a16:creationId xmlns:a16="http://schemas.microsoft.com/office/drawing/2014/main" id="{5528A0E5-FAF5-624E-916D-B7C222009A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3548" y="4205429"/>
            <a:ext cx="3148314" cy="2326604"/>
          </a:xfrm>
          <a:prstGeom prst="rect">
            <a:avLst/>
          </a:prstGeom>
        </p:spPr>
      </p:pic>
      <p:sp>
        <p:nvSpPr>
          <p:cNvPr id="10" name="Content Placeholder 5">
            <a:extLst>
              <a:ext uri="{FF2B5EF4-FFF2-40B4-BE49-F238E27FC236}">
                <a16:creationId xmlns:a16="http://schemas.microsoft.com/office/drawing/2014/main" id="{2CC8C86F-B77B-0949-A532-A98887291653}"/>
              </a:ext>
            </a:extLst>
          </p:cNvPr>
          <p:cNvSpPr txBox="1">
            <a:spLocks/>
          </p:cNvSpPr>
          <p:nvPr/>
        </p:nvSpPr>
        <p:spPr>
          <a:xfrm>
            <a:off x="7582429" y="1817972"/>
            <a:ext cx="3600643" cy="28735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lang="en-GB" sz="1800" b="0" i="0" kern="1200" dirty="0">
                <a:solidFill>
                  <a:prstClr val="black"/>
                </a:solidFill>
                <a:latin typeface="OpenDyslexicAlta" pitchFamily="2" charset="77"/>
                <a:ea typeface="OpenDyslexicAlta" pitchFamily="2" charset="77"/>
                <a:cs typeface="OpenDyslexicAlta" pitchFamily="2" charset="77"/>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342900" indent="-342900">
              <a:buFont typeface="+mj-lt"/>
              <a:buAutoNum type="arabicPeriod"/>
            </a:pPr>
            <a:r>
              <a:rPr lang="en-GB" dirty="0"/>
              <a:t>Friends</a:t>
            </a:r>
            <a:br>
              <a:rPr lang="en-GB" dirty="0"/>
            </a:br>
            <a:endParaRPr lang="en-GB" dirty="0"/>
          </a:p>
          <a:p>
            <a:pPr marL="342900" indent="-342900">
              <a:buFont typeface="+mj-lt"/>
              <a:buAutoNum type="arabicPeriod"/>
            </a:pPr>
            <a:r>
              <a:rPr lang="en-GB" dirty="0"/>
              <a:t>Friends’</a:t>
            </a:r>
            <a:br>
              <a:rPr lang="en-GB" dirty="0"/>
            </a:br>
            <a:endParaRPr lang="en-GB" dirty="0"/>
          </a:p>
          <a:p>
            <a:pPr marL="342900" indent="-342900">
              <a:buFont typeface="+mj-lt"/>
              <a:buAutoNum type="arabicPeriod"/>
            </a:pPr>
            <a:r>
              <a:rPr lang="en-GB" dirty="0"/>
              <a:t>Friends’</a:t>
            </a:r>
            <a:br>
              <a:rPr lang="en-GB" dirty="0"/>
            </a:br>
            <a:endParaRPr lang="en-GB" dirty="0"/>
          </a:p>
          <a:p>
            <a:pPr marL="342900" indent="-342900">
              <a:buFont typeface="+mj-lt"/>
              <a:buAutoNum type="arabicPeriod"/>
            </a:pPr>
            <a:r>
              <a:rPr lang="en-GB" dirty="0"/>
              <a:t>Friends’ smiles.</a:t>
            </a:r>
          </a:p>
        </p:txBody>
      </p:sp>
    </p:spTree>
    <p:extLst>
      <p:ext uri="{BB962C8B-B14F-4D97-AF65-F5344CB8AC3E}">
        <p14:creationId xmlns:p14="http://schemas.microsoft.com/office/powerpoint/2010/main" val="1568250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Possessive apostrophes with plural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girls’</a:t>
            </a:r>
          </a:p>
          <a:p>
            <a:pPr fontAlgn="t">
              <a:lnSpc>
                <a:spcPct val="100000"/>
              </a:lnSpc>
              <a:spcAft>
                <a:spcPts val="200"/>
              </a:spcAft>
            </a:pPr>
            <a:r>
              <a:rPr lang="en-GB" sz="2000" dirty="0"/>
              <a:t>boys’</a:t>
            </a:r>
          </a:p>
          <a:p>
            <a:pPr fontAlgn="t">
              <a:lnSpc>
                <a:spcPct val="100000"/>
              </a:lnSpc>
              <a:spcAft>
                <a:spcPts val="200"/>
              </a:spcAft>
            </a:pPr>
            <a:r>
              <a:rPr lang="en-GB" sz="2000" dirty="0"/>
              <a:t>babies’</a:t>
            </a:r>
          </a:p>
          <a:p>
            <a:pPr fontAlgn="t">
              <a:lnSpc>
                <a:spcPct val="100000"/>
              </a:lnSpc>
              <a:spcAft>
                <a:spcPts val="200"/>
              </a:spcAft>
            </a:pPr>
            <a:r>
              <a:rPr lang="en-GB" sz="2000" dirty="0"/>
              <a:t>children’s</a:t>
            </a:r>
          </a:p>
          <a:p>
            <a:pPr fontAlgn="t">
              <a:lnSpc>
                <a:spcPct val="100000"/>
              </a:lnSpc>
              <a:spcAft>
                <a:spcPts val="200"/>
              </a:spcAft>
            </a:pPr>
            <a:r>
              <a:rPr lang="en-GB" sz="2000" dirty="0"/>
              <a:t>men’s</a:t>
            </a:r>
          </a:p>
          <a:p>
            <a:pPr fontAlgn="t">
              <a:lnSpc>
                <a:spcPct val="100000"/>
              </a:lnSpc>
              <a:spcAft>
                <a:spcPts val="200"/>
              </a:spcAft>
            </a:pPr>
            <a:r>
              <a:rPr lang="en-GB" sz="2000" dirty="0"/>
              <a:t>mice’s</a:t>
            </a:r>
          </a:p>
          <a:p>
            <a:pPr fontAlgn="t">
              <a:lnSpc>
                <a:spcPct val="100000"/>
              </a:lnSpc>
              <a:spcAft>
                <a:spcPts val="200"/>
              </a:spcAft>
            </a:pPr>
            <a:r>
              <a:rPr lang="en-GB" sz="2000" dirty="0"/>
              <a:t>ladies’</a:t>
            </a:r>
          </a:p>
          <a:p>
            <a:pPr fontAlgn="t">
              <a:lnSpc>
                <a:spcPct val="100000"/>
              </a:lnSpc>
              <a:spcAft>
                <a:spcPts val="200"/>
              </a:spcAft>
            </a:pPr>
            <a:r>
              <a:rPr lang="en-GB" sz="2000" dirty="0"/>
              <a:t>cats’</a:t>
            </a:r>
          </a:p>
          <a:p>
            <a:pPr fontAlgn="t">
              <a:lnSpc>
                <a:spcPct val="100000"/>
              </a:lnSpc>
              <a:spcAft>
                <a:spcPts val="200"/>
              </a:spcAft>
            </a:pPr>
            <a:r>
              <a:rPr lang="en-GB" sz="2000" dirty="0"/>
              <a:t>women’s</a:t>
            </a:r>
          </a:p>
          <a:p>
            <a:pPr fontAlgn="t">
              <a:lnSpc>
                <a:spcPct val="100000"/>
              </a:lnSpc>
              <a:spcAft>
                <a:spcPts val="200"/>
              </a:spcAft>
            </a:pPr>
            <a:r>
              <a:rPr lang="en-GB" sz="2000" dirty="0"/>
              <a:t>geese’s</a:t>
            </a:r>
          </a:p>
        </p:txBody>
      </p:sp>
      <p:sp>
        <p:nvSpPr>
          <p:cNvPr id="7" name="Content Placeholder 6">
            <a:extLst>
              <a:ext uri="{FF2B5EF4-FFF2-40B4-BE49-F238E27FC236}">
                <a16:creationId xmlns:a16="http://schemas.microsoft.com/office/drawing/2014/main" id="{BB339B6F-1C2E-4045-9E1A-DB9A8D97722B}"/>
              </a:ext>
            </a:extLst>
          </p:cNvPr>
          <p:cNvSpPr>
            <a:spLocks noGrp="1"/>
          </p:cNvSpPr>
          <p:nvPr>
            <p:ph sz="quarter" idx="18"/>
          </p:nvPr>
        </p:nvSpPr>
        <p:spPr>
          <a:xfrm>
            <a:off x="3410903" y="1991838"/>
            <a:ext cx="8382000" cy="4709000"/>
          </a:xfrm>
        </p:spPr>
        <p:txBody>
          <a:bodyPr>
            <a:normAutofit fontScale="92500" lnSpcReduction="20000"/>
          </a:bodyPr>
          <a:lstStyle/>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a:p>
            <a:pPr marL="342900" indent="-342900">
              <a:lnSpc>
                <a:spcPct val="150000"/>
              </a:lnSpc>
              <a:buFont typeface="+mj-lt"/>
              <a:buAutoNum type="arabicPeriod"/>
            </a:pPr>
            <a:r>
              <a:rPr lang="en-GB" sz="3600" dirty="0"/>
              <a:t> </a:t>
            </a:r>
            <a:r>
              <a:rPr lang="en-GB" sz="3600" dirty="0">
                <a:latin typeface="Calibri" panose="020F0502020204030204" pitchFamily="34" charset="0"/>
                <a:cs typeface="Calibri" panose="020F0502020204030204" pitchFamily="34" charset="0"/>
              </a:rPr>
              <a:t>____________________________________</a:t>
            </a:r>
          </a:p>
        </p:txBody>
      </p:sp>
      <p:sp>
        <p:nvSpPr>
          <p:cNvPr id="12" name="TextBox 11">
            <a:extLst>
              <a:ext uri="{FF2B5EF4-FFF2-40B4-BE49-F238E27FC236}">
                <a16:creationId xmlns:a16="http://schemas.microsoft.com/office/drawing/2014/main" id="{89459515-3FA5-584B-8BA7-109DF3A2B897}"/>
              </a:ext>
            </a:extLst>
          </p:cNvPr>
          <p:cNvSpPr txBox="1"/>
          <p:nvPr/>
        </p:nvSpPr>
        <p:spPr>
          <a:xfrm>
            <a:off x="3586163" y="1331209"/>
            <a:ext cx="8206740" cy="523220"/>
          </a:xfrm>
          <a:prstGeom prst="rect">
            <a:avLst/>
          </a:prstGeom>
          <a:noFill/>
        </p:spPr>
        <p:txBody>
          <a:bodyPr wrap="square" rtlCol="0">
            <a:spAutoFit/>
          </a:bodyPr>
          <a:lstStyle/>
          <a:p>
            <a:r>
              <a:rPr lang="en-GB" sz="1400" dirty="0">
                <a:latin typeface="OpenDyslexicAlta" pitchFamily="2" charset="77"/>
              </a:rPr>
              <a:t>Can you write sentences using six plural possessive apostrophes? You can use your spellings or your own words.</a:t>
            </a:r>
          </a:p>
        </p:txBody>
      </p:sp>
    </p:spTree>
    <p:extLst>
      <p:ext uri="{BB962C8B-B14F-4D97-AF65-F5344CB8AC3E}">
        <p14:creationId xmlns:p14="http://schemas.microsoft.com/office/powerpoint/2010/main" val="592242717"/>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9502914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366492517"/>
                    </a:ext>
                  </a:extLst>
                </a:gridCol>
                <a:gridCol w="1858433">
                  <a:extLst>
                    <a:ext uri="{9D8B030D-6E8A-4147-A177-3AD203B41FA5}">
                      <a16:colId xmlns:a16="http://schemas.microsoft.com/office/drawing/2014/main" val="3625308362"/>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girls’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boys’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babies’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children’s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men’s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mice’s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ladies’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cats’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women’s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geese’s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7932548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a:lnSpc>
                          <a:spcPct val="100000"/>
                        </a:lnSpc>
                        <a:spcBef>
                          <a:spcPts val="0"/>
                        </a:spcBef>
                        <a:defRPr/>
                      </a:pPr>
                      <a:r>
                        <a:rPr lang="en-GB" sz="1400" dirty="0">
                          <a:latin typeface="Muli" pitchFamily="2" charset="77"/>
                        </a:rPr>
                        <a:t>Possessive apostrophes with plural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10704147"/>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215637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girls’</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boys’</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babies’</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children’s</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men’s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mice’s</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ladies’</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cats’</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women’s</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geese’s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0589897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a:lnSpc>
                          <a:spcPct val="100000"/>
                        </a:lnSpc>
                        <a:spcBef>
                          <a:spcPts val="0"/>
                        </a:spcBef>
                        <a:defRPr/>
                      </a:pPr>
                      <a:r>
                        <a:rPr lang="en-GB" sz="1400" dirty="0">
                          <a:latin typeface="Muli" pitchFamily="2" charset="77"/>
                        </a:rPr>
                        <a:t>Possessive apostrophes with plural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 name="TextBox 1">
            <a:extLst>
              <a:ext uri="{FF2B5EF4-FFF2-40B4-BE49-F238E27FC236}">
                <a16:creationId xmlns:a16="http://schemas.microsoft.com/office/drawing/2014/main" id="{FAFFACE1-108C-F44A-9A3E-32F613FE6E12}"/>
              </a:ext>
            </a:extLst>
          </p:cNvPr>
          <p:cNvSpPr txBox="1"/>
          <p:nvPr/>
        </p:nvSpPr>
        <p:spPr>
          <a:xfrm>
            <a:off x="3446463" y="1307808"/>
            <a:ext cx="8599277" cy="584775"/>
          </a:xfrm>
          <a:prstGeom prst="rect">
            <a:avLst/>
          </a:prstGeom>
          <a:noFill/>
        </p:spPr>
        <p:txBody>
          <a:bodyPr wrap="none" rtlCol="0">
            <a:spAutoFit/>
          </a:bodyPr>
          <a:lstStyle/>
          <a:p>
            <a:r>
              <a:rPr lang="en-GB" sz="1600" dirty="0">
                <a:latin typeface="OpenDyslexicAlta" pitchFamily="2" charset="77"/>
              </a:rPr>
              <a:t>Ahmed got 3/10 on his plural possessive apostrophes spelling test. Can you </a:t>
            </a:r>
          </a:p>
          <a:p>
            <a:r>
              <a:rPr lang="en-GB" sz="1600" dirty="0">
                <a:latin typeface="OpenDyslexicAlta" pitchFamily="2" charset="77"/>
              </a:rPr>
              <a:t>correct his answers?</a:t>
            </a:r>
          </a:p>
        </p:txBody>
      </p:sp>
      <p:graphicFrame>
        <p:nvGraphicFramePr>
          <p:cNvPr id="3" name="Table 2">
            <a:extLst>
              <a:ext uri="{FF2B5EF4-FFF2-40B4-BE49-F238E27FC236}">
                <a16:creationId xmlns:a16="http://schemas.microsoft.com/office/drawing/2014/main" id="{8A86A008-70E1-4049-8B10-510612185F57}"/>
              </a:ext>
            </a:extLst>
          </p:cNvPr>
          <p:cNvGraphicFramePr>
            <a:graphicFrameLocks noGrp="1"/>
          </p:cNvGraphicFramePr>
          <p:nvPr>
            <p:extLst>
              <p:ext uri="{D42A27DB-BD31-4B8C-83A1-F6EECF244321}">
                <p14:modId xmlns:p14="http://schemas.microsoft.com/office/powerpoint/2010/main" val="1440433989"/>
              </p:ext>
            </p:extLst>
          </p:nvPr>
        </p:nvGraphicFramePr>
        <p:xfrm>
          <a:off x="34464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r>
                        <a:rPr lang="en-GB" dirty="0">
                          <a:latin typeface="OpenDyslexicAlta" pitchFamily="2" charset="77"/>
                        </a:rPr>
                        <a:t>girl’s</a:t>
                      </a:r>
                    </a:p>
                  </a:txBody>
                  <a:tcPr/>
                </a:tc>
                <a:extLst>
                  <a:ext uri="{0D108BD9-81ED-4DB2-BD59-A6C34878D82A}">
                    <a16:rowId xmlns:a16="http://schemas.microsoft.com/office/drawing/2014/main" val="395230330"/>
                  </a:ext>
                </a:extLst>
              </a:tr>
              <a:tr h="462865">
                <a:tc>
                  <a:txBody>
                    <a:bodyPr/>
                    <a:lstStyle/>
                    <a:p>
                      <a:r>
                        <a:rPr lang="en-GB" dirty="0">
                          <a:latin typeface="OpenDyslexicAlta" pitchFamily="2" charset="77"/>
                        </a:rPr>
                        <a:t>boys’</a:t>
                      </a:r>
                    </a:p>
                  </a:txBody>
                  <a:tcPr/>
                </a:tc>
                <a:extLst>
                  <a:ext uri="{0D108BD9-81ED-4DB2-BD59-A6C34878D82A}">
                    <a16:rowId xmlns:a16="http://schemas.microsoft.com/office/drawing/2014/main" val="152637449"/>
                  </a:ext>
                </a:extLst>
              </a:tr>
              <a:tr h="462865">
                <a:tc>
                  <a:txBody>
                    <a:bodyPr/>
                    <a:lstStyle/>
                    <a:p>
                      <a:r>
                        <a:rPr lang="en-GB" dirty="0" err="1">
                          <a:latin typeface="OpenDyslexicAlta" pitchFamily="2" charset="77"/>
                        </a:rPr>
                        <a:t>babies’s</a:t>
                      </a:r>
                      <a:endParaRPr lang="en-GB" dirty="0">
                        <a:latin typeface="OpenDyslexicAlta" pitchFamily="2" charset="77"/>
                      </a:endParaRPr>
                    </a:p>
                  </a:txBody>
                  <a:tcPr/>
                </a:tc>
                <a:extLst>
                  <a:ext uri="{0D108BD9-81ED-4DB2-BD59-A6C34878D82A}">
                    <a16:rowId xmlns:a16="http://schemas.microsoft.com/office/drawing/2014/main" val="906047366"/>
                  </a:ext>
                </a:extLst>
              </a:tr>
              <a:tr h="462865">
                <a:tc>
                  <a:txBody>
                    <a:bodyPr/>
                    <a:lstStyle/>
                    <a:p>
                      <a:r>
                        <a:rPr lang="en-GB" dirty="0" err="1">
                          <a:latin typeface="OpenDyslexicAlta" pitchFamily="2" charset="77"/>
                        </a:rPr>
                        <a:t>childrens</a:t>
                      </a:r>
                      <a:r>
                        <a:rPr lang="en-GB" dirty="0">
                          <a:latin typeface="OpenDyslexicAlta" pitchFamily="2" charset="77"/>
                        </a:rPr>
                        <a:t>’</a:t>
                      </a:r>
                    </a:p>
                  </a:txBody>
                  <a:tcPr/>
                </a:tc>
                <a:extLst>
                  <a:ext uri="{0D108BD9-81ED-4DB2-BD59-A6C34878D82A}">
                    <a16:rowId xmlns:a16="http://schemas.microsoft.com/office/drawing/2014/main" val="4134564787"/>
                  </a:ext>
                </a:extLst>
              </a:tr>
              <a:tr h="462865">
                <a:tc>
                  <a:txBody>
                    <a:bodyPr/>
                    <a:lstStyle/>
                    <a:p>
                      <a:r>
                        <a:rPr lang="en-GB" dirty="0">
                          <a:latin typeface="OpenDyslexicAlta" pitchFamily="2" charset="77"/>
                        </a:rPr>
                        <a:t>men’s</a:t>
                      </a:r>
                    </a:p>
                  </a:txBody>
                  <a:tcPr/>
                </a:tc>
                <a:extLst>
                  <a:ext uri="{0D108BD9-81ED-4DB2-BD59-A6C34878D82A}">
                    <a16:rowId xmlns:a16="http://schemas.microsoft.com/office/drawing/2014/main" val="2069355335"/>
                  </a:ext>
                </a:extLst>
              </a:tr>
              <a:tr h="462865">
                <a:tc>
                  <a:txBody>
                    <a:bodyPr/>
                    <a:lstStyle/>
                    <a:p>
                      <a:r>
                        <a:rPr lang="en-GB" dirty="0">
                          <a:latin typeface="OpenDyslexicAlta" pitchFamily="2" charset="77"/>
                        </a:rPr>
                        <a:t>mouse’s</a:t>
                      </a:r>
                    </a:p>
                  </a:txBody>
                  <a:tcPr/>
                </a:tc>
                <a:extLst>
                  <a:ext uri="{0D108BD9-81ED-4DB2-BD59-A6C34878D82A}">
                    <a16:rowId xmlns:a16="http://schemas.microsoft.com/office/drawing/2014/main" val="1877770823"/>
                  </a:ext>
                </a:extLst>
              </a:tr>
              <a:tr h="462865">
                <a:tc>
                  <a:txBody>
                    <a:bodyPr/>
                    <a:lstStyle/>
                    <a:p>
                      <a:r>
                        <a:rPr lang="en-GB" dirty="0">
                          <a:latin typeface="OpenDyslexicAlta" pitchFamily="2" charset="77"/>
                        </a:rPr>
                        <a:t>lady’s</a:t>
                      </a:r>
                    </a:p>
                  </a:txBody>
                  <a:tcPr/>
                </a:tc>
                <a:extLst>
                  <a:ext uri="{0D108BD9-81ED-4DB2-BD59-A6C34878D82A}">
                    <a16:rowId xmlns:a16="http://schemas.microsoft.com/office/drawing/2014/main" val="3187720849"/>
                  </a:ext>
                </a:extLst>
              </a:tr>
              <a:tr h="462865">
                <a:tc>
                  <a:txBody>
                    <a:bodyPr/>
                    <a:lstStyle/>
                    <a:p>
                      <a:r>
                        <a:rPr lang="en-GB" dirty="0">
                          <a:latin typeface="OpenDyslexicAlta" pitchFamily="2" charset="77"/>
                        </a:rPr>
                        <a:t>cat’s</a:t>
                      </a:r>
                    </a:p>
                  </a:txBody>
                  <a:tcPr/>
                </a:tc>
                <a:extLst>
                  <a:ext uri="{0D108BD9-81ED-4DB2-BD59-A6C34878D82A}">
                    <a16:rowId xmlns:a16="http://schemas.microsoft.com/office/drawing/2014/main" val="4074845012"/>
                  </a:ext>
                </a:extLst>
              </a:tr>
              <a:tr h="462865">
                <a:tc>
                  <a:txBody>
                    <a:bodyPr/>
                    <a:lstStyle/>
                    <a:p>
                      <a:r>
                        <a:rPr lang="en-GB" dirty="0" err="1">
                          <a:latin typeface="OpenDyslexicAlta" pitchFamily="2" charset="77"/>
                        </a:rPr>
                        <a:t>womens</a:t>
                      </a:r>
                      <a:r>
                        <a:rPr lang="en-GB" dirty="0">
                          <a:latin typeface="OpenDyslexicAlta" pitchFamily="2" charset="77"/>
                        </a:rPr>
                        <a:t>’</a:t>
                      </a:r>
                    </a:p>
                  </a:txBody>
                  <a:tcPr/>
                </a:tc>
                <a:extLst>
                  <a:ext uri="{0D108BD9-81ED-4DB2-BD59-A6C34878D82A}">
                    <a16:rowId xmlns:a16="http://schemas.microsoft.com/office/drawing/2014/main" val="526212600"/>
                  </a:ext>
                </a:extLst>
              </a:tr>
              <a:tr h="462865">
                <a:tc>
                  <a:txBody>
                    <a:bodyPr/>
                    <a:lstStyle/>
                    <a:p>
                      <a:r>
                        <a:rPr lang="en-GB" dirty="0">
                          <a:latin typeface="OpenDyslexicAlta" pitchFamily="2" charset="77"/>
                        </a:rPr>
                        <a:t>geese’</a:t>
                      </a:r>
                    </a:p>
                  </a:txBody>
                  <a:tcPr/>
                </a:tc>
                <a:extLst>
                  <a:ext uri="{0D108BD9-81ED-4DB2-BD59-A6C34878D82A}">
                    <a16:rowId xmlns:a16="http://schemas.microsoft.com/office/drawing/2014/main" val="653029117"/>
                  </a:ext>
                </a:extLst>
              </a:tr>
            </a:tbl>
          </a:graphicData>
        </a:graphic>
      </p:graphicFrame>
      <p:graphicFrame>
        <p:nvGraphicFramePr>
          <p:cNvPr id="10" name="Table 9">
            <a:extLst>
              <a:ext uri="{FF2B5EF4-FFF2-40B4-BE49-F238E27FC236}">
                <a16:creationId xmlns:a16="http://schemas.microsoft.com/office/drawing/2014/main" id="{2CF528B3-3D4B-E146-BF8B-EB48C5C60A4F}"/>
              </a:ext>
            </a:extLst>
          </p:cNvPr>
          <p:cNvGraphicFramePr>
            <a:graphicFrameLocks noGrp="1"/>
          </p:cNvGraphicFramePr>
          <p:nvPr>
            <p:extLst>
              <p:ext uri="{D42A27DB-BD31-4B8C-83A1-F6EECF244321}">
                <p14:modId xmlns:p14="http://schemas.microsoft.com/office/powerpoint/2010/main" val="4049831750"/>
              </p:ext>
            </p:extLst>
          </p:nvPr>
        </p:nvGraphicFramePr>
        <p:xfrm>
          <a:off x="87423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395230330"/>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152637449"/>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906047366"/>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4134564787"/>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2069355335"/>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1877770823"/>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3187720849"/>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4074845012"/>
                  </a:ext>
                </a:extLst>
              </a:tr>
              <a:tr h="462865">
                <a:tc>
                  <a:txBody>
                    <a:bodyPr/>
                    <a:lstStyle/>
                    <a:p>
                      <a:endParaRPr lang="en-GB" dirty="0">
                        <a:solidFill>
                          <a:schemeClr val="tx1"/>
                        </a:solidFill>
                        <a:latin typeface="OpenDyslexicAlta" pitchFamily="2" charset="77"/>
                      </a:endParaRPr>
                    </a:p>
                  </a:txBody>
                  <a:tcPr/>
                </a:tc>
                <a:extLst>
                  <a:ext uri="{0D108BD9-81ED-4DB2-BD59-A6C34878D82A}">
                    <a16:rowId xmlns:a16="http://schemas.microsoft.com/office/drawing/2014/main" val="526212600"/>
                  </a:ext>
                </a:extLst>
              </a:tr>
              <a:tr h="4628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latin typeface="OpenDyslexicAlta" pitchFamily="2" charset="77"/>
                      </a:endParaRPr>
                    </a:p>
                  </a:txBody>
                  <a:tcPr/>
                </a:tc>
                <a:extLst>
                  <a:ext uri="{0D108BD9-81ED-4DB2-BD59-A6C34878D82A}">
                    <a16:rowId xmlns:a16="http://schemas.microsoft.com/office/drawing/2014/main" val="653029117"/>
                  </a:ext>
                </a:extLst>
              </a:tr>
            </a:tbl>
          </a:graphicData>
        </a:graphic>
      </p:graphicFrame>
    </p:spTree>
    <p:extLst>
      <p:ext uri="{BB962C8B-B14F-4D97-AF65-F5344CB8AC3E}">
        <p14:creationId xmlns:p14="http://schemas.microsoft.com/office/powerpoint/2010/main" val="1606668548"/>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girls’</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boys’</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babies’</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children’s</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men’s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mice’s</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ladies’</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cats’</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women’s</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geese’s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348318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a:lnSpc>
                          <a:spcPct val="100000"/>
                        </a:lnSpc>
                        <a:spcBef>
                          <a:spcPts val="0"/>
                        </a:spcBef>
                        <a:defRPr/>
                      </a:pPr>
                      <a:r>
                        <a:rPr lang="en-GB" sz="1400" dirty="0">
                          <a:latin typeface="Muli" pitchFamily="2" charset="77"/>
                        </a:rPr>
                        <a:t>Possessive apostrophes with plural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 name="TextBox 1">
            <a:extLst>
              <a:ext uri="{FF2B5EF4-FFF2-40B4-BE49-F238E27FC236}">
                <a16:creationId xmlns:a16="http://schemas.microsoft.com/office/drawing/2014/main" id="{FAFFACE1-108C-F44A-9A3E-32F613FE6E12}"/>
              </a:ext>
            </a:extLst>
          </p:cNvPr>
          <p:cNvSpPr txBox="1"/>
          <p:nvPr/>
        </p:nvSpPr>
        <p:spPr>
          <a:xfrm>
            <a:off x="3446463" y="1307808"/>
            <a:ext cx="8599277" cy="584775"/>
          </a:xfrm>
          <a:prstGeom prst="rect">
            <a:avLst/>
          </a:prstGeom>
          <a:noFill/>
        </p:spPr>
        <p:txBody>
          <a:bodyPr wrap="none" rtlCol="0">
            <a:spAutoFit/>
          </a:bodyPr>
          <a:lstStyle/>
          <a:p>
            <a:r>
              <a:rPr lang="en-GB" sz="1600" dirty="0">
                <a:latin typeface="OpenDyslexicAlta" pitchFamily="2" charset="77"/>
              </a:rPr>
              <a:t>Ahmed got 3/10 on his plural possessive apostrophes spelling test. Can you </a:t>
            </a:r>
          </a:p>
          <a:p>
            <a:r>
              <a:rPr lang="en-GB" sz="1600" dirty="0">
                <a:latin typeface="OpenDyslexicAlta" pitchFamily="2" charset="77"/>
              </a:rPr>
              <a:t>correct his answers?</a:t>
            </a:r>
          </a:p>
        </p:txBody>
      </p:sp>
      <p:graphicFrame>
        <p:nvGraphicFramePr>
          <p:cNvPr id="3" name="Table 2">
            <a:extLst>
              <a:ext uri="{FF2B5EF4-FFF2-40B4-BE49-F238E27FC236}">
                <a16:creationId xmlns:a16="http://schemas.microsoft.com/office/drawing/2014/main" id="{8A86A008-70E1-4049-8B10-510612185F57}"/>
              </a:ext>
            </a:extLst>
          </p:cNvPr>
          <p:cNvGraphicFramePr>
            <a:graphicFrameLocks noGrp="1"/>
          </p:cNvGraphicFramePr>
          <p:nvPr/>
        </p:nvGraphicFramePr>
        <p:xfrm>
          <a:off x="34464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r>
                        <a:rPr lang="en-GB" dirty="0">
                          <a:latin typeface="OpenDyslexicAlta" pitchFamily="2" charset="77"/>
                        </a:rPr>
                        <a:t>girl’s</a:t>
                      </a:r>
                    </a:p>
                  </a:txBody>
                  <a:tcPr/>
                </a:tc>
                <a:extLst>
                  <a:ext uri="{0D108BD9-81ED-4DB2-BD59-A6C34878D82A}">
                    <a16:rowId xmlns:a16="http://schemas.microsoft.com/office/drawing/2014/main" val="395230330"/>
                  </a:ext>
                </a:extLst>
              </a:tr>
              <a:tr h="462865">
                <a:tc>
                  <a:txBody>
                    <a:bodyPr/>
                    <a:lstStyle/>
                    <a:p>
                      <a:r>
                        <a:rPr lang="en-GB" dirty="0">
                          <a:latin typeface="OpenDyslexicAlta" pitchFamily="2" charset="77"/>
                        </a:rPr>
                        <a:t>boys’</a:t>
                      </a:r>
                    </a:p>
                  </a:txBody>
                  <a:tcPr/>
                </a:tc>
                <a:extLst>
                  <a:ext uri="{0D108BD9-81ED-4DB2-BD59-A6C34878D82A}">
                    <a16:rowId xmlns:a16="http://schemas.microsoft.com/office/drawing/2014/main" val="152637449"/>
                  </a:ext>
                </a:extLst>
              </a:tr>
              <a:tr h="462865">
                <a:tc>
                  <a:txBody>
                    <a:bodyPr/>
                    <a:lstStyle/>
                    <a:p>
                      <a:r>
                        <a:rPr lang="en-GB" dirty="0" err="1">
                          <a:latin typeface="OpenDyslexicAlta" pitchFamily="2" charset="77"/>
                        </a:rPr>
                        <a:t>babies’s</a:t>
                      </a:r>
                      <a:endParaRPr lang="en-GB" dirty="0">
                        <a:latin typeface="OpenDyslexicAlta" pitchFamily="2" charset="77"/>
                      </a:endParaRPr>
                    </a:p>
                  </a:txBody>
                  <a:tcPr/>
                </a:tc>
                <a:extLst>
                  <a:ext uri="{0D108BD9-81ED-4DB2-BD59-A6C34878D82A}">
                    <a16:rowId xmlns:a16="http://schemas.microsoft.com/office/drawing/2014/main" val="906047366"/>
                  </a:ext>
                </a:extLst>
              </a:tr>
              <a:tr h="462865">
                <a:tc>
                  <a:txBody>
                    <a:bodyPr/>
                    <a:lstStyle/>
                    <a:p>
                      <a:r>
                        <a:rPr lang="en-GB" dirty="0" err="1">
                          <a:latin typeface="OpenDyslexicAlta" pitchFamily="2" charset="77"/>
                        </a:rPr>
                        <a:t>childrens</a:t>
                      </a:r>
                      <a:r>
                        <a:rPr lang="en-GB" dirty="0">
                          <a:latin typeface="OpenDyslexicAlta" pitchFamily="2" charset="77"/>
                        </a:rPr>
                        <a:t>’</a:t>
                      </a:r>
                    </a:p>
                  </a:txBody>
                  <a:tcPr/>
                </a:tc>
                <a:extLst>
                  <a:ext uri="{0D108BD9-81ED-4DB2-BD59-A6C34878D82A}">
                    <a16:rowId xmlns:a16="http://schemas.microsoft.com/office/drawing/2014/main" val="4134564787"/>
                  </a:ext>
                </a:extLst>
              </a:tr>
              <a:tr h="462865">
                <a:tc>
                  <a:txBody>
                    <a:bodyPr/>
                    <a:lstStyle/>
                    <a:p>
                      <a:r>
                        <a:rPr lang="en-GB" dirty="0">
                          <a:latin typeface="OpenDyslexicAlta" pitchFamily="2" charset="77"/>
                        </a:rPr>
                        <a:t>men’s</a:t>
                      </a:r>
                    </a:p>
                  </a:txBody>
                  <a:tcPr/>
                </a:tc>
                <a:extLst>
                  <a:ext uri="{0D108BD9-81ED-4DB2-BD59-A6C34878D82A}">
                    <a16:rowId xmlns:a16="http://schemas.microsoft.com/office/drawing/2014/main" val="2069355335"/>
                  </a:ext>
                </a:extLst>
              </a:tr>
              <a:tr h="462865">
                <a:tc>
                  <a:txBody>
                    <a:bodyPr/>
                    <a:lstStyle/>
                    <a:p>
                      <a:r>
                        <a:rPr lang="en-GB" dirty="0">
                          <a:latin typeface="OpenDyslexicAlta" pitchFamily="2" charset="77"/>
                        </a:rPr>
                        <a:t>mouse’s</a:t>
                      </a:r>
                    </a:p>
                  </a:txBody>
                  <a:tcPr/>
                </a:tc>
                <a:extLst>
                  <a:ext uri="{0D108BD9-81ED-4DB2-BD59-A6C34878D82A}">
                    <a16:rowId xmlns:a16="http://schemas.microsoft.com/office/drawing/2014/main" val="1877770823"/>
                  </a:ext>
                </a:extLst>
              </a:tr>
              <a:tr h="462865">
                <a:tc>
                  <a:txBody>
                    <a:bodyPr/>
                    <a:lstStyle/>
                    <a:p>
                      <a:r>
                        <a:rPr lang="en-GB" dirty="0">
                          <a:latin typeface="OpenDyslexicAlta" pitchFamily="2" charset="77"/>
                        </a:rPr>
                        <a:t>lady’s</a:t>
                      </a:r>
                    </a:p>
                  </a:txBody>
                  <a:tcPr/>
                </a:tc>
                <a:extLst>
                  <a:ext uri="{0D108BD9-81ED-4DB2-BD59-A6C34878D82A}">
                    <a16:rowId xmlns:a16="http://schemas.microsoft.com/office/drawing/2014/main" val="3187720849"/>
                  </a:ext>
                </a:extLst>
              </a:tr>
              <a:tr h="462865">
                <a:tc>
                  <a:txBody>
                    <a:bodyPr/>
                    <a:lstStyle/>
                    <a:p>
                      <a:r>
                        <a:rPr lang="en-GB" dirty="0">
                          <a:latin typeface="OpenDyslexicAlta" pitchFamily="2" charset="77"/>
                        </a:rPr>
                        <a:t>cat’s</a:t>
                      </a:r>
                    </a:p>
                  </a:txBody>
                  <a:tcPr/>
                </a:tc>
                <a:extLst>
                  <a:ext uri="{0D108BD9-81ED-4DB2-BD59-A6C34878D82A}">
                    <a16:rowId xmlns:a16="http://schemas.microsoft.com/office/drawing/2014/main" val="4074845012"/>
                  </a:ext>
                </a:extLst>
              </a:tr>
              <a:tr h="462865">
                <a:tc>
                  <a:txBody>
                    <a:bodyPr/>
                    <a:lstStyle/>
                    <a:p>
                      <a:r>
                        <a:rPr lang="en-GB" dirty="0" err="1">
                          <a:latin typeface="OpenDyslexicAlta" pitchFamily="2" charset="77"/>
                        </a:rPr>
                        <a:t>womens</a:t>
                      </a:r>
                      <a:r>
                        <a:rPr lang="en-GB" dirty="0">
                          <a:latin typeface="OpenDyslexicAlta" pitchFamily="2" charset="77"/>
                        </a:rPr>
                        <a:t>’</a:t>
                      </a:r>
                    </a:p>
                  </a:txBody>
                  <a:tcPr/>
                </a:tc>
                <a:extLst>
                  <a:ext uri="{0D108BD9-81ED-4DB2-BD59-A6C34878D82A}">
                    <a16:rowId xmlns:a16="http://schemas.microsoft.com/office/drawing/2014/main" val="526212600"/>
                  </a:ext>
                </a:extLst>
              </a:tr>
              <a:tr h="462865">
                <a:tc>
                  <a:txBody>
                    <a:bodyPr/>
                    <a:lstStyle/>
                    <a:p>
                      <a:r>
                        <a:rPr lang="en-GB" dirty="0">
                          <a:latin typeface="OpenDyslexicAlta" pitchFamily="2" charset="77"/>
                        </a:rPr>
                        <a:t>geese’</a:t>
                      </a:r>
                    </a:p>
                  </a:txBody>
                  <a:tcPr/>
                </a:tc>
                <a:extLst>
                  <a:ext uri="{0D108BD9-81ED-4DB2-BD59-A6C34878D82A}">
                    <a16:rowId xmlns:a16="http://schemas.microsoft.com/office/drawing/2014/main" val="653029117"/>
                  </a:ext>
                </a:extLst>
              </a:tr>
            </a:tbl>
          </a:graphicData>
        </a:graphic>
      </p:graphicFrame>
      <p:graphicFrame>
        <p:nvGraphicFramePr>
          <p:cNvPr id="10" name="Table 9">
            <a:extLst>
              <a:ext uri="{FF2B5EF4-FFF2-40B4-BE49-F238E27FC236}">
                <a16:creationId xmlns:a16="http://schemas.microsoft.com/office/drawing/2014/main" id="{2CF528B3-3D4B-E146-BF8B-EB48C5C60A4F}"/>
              </a:ext>
            </a:extLst>
          </p:cNvPr>
          <p:cNvGraphicFramePr>
            <a:graphicFrameLocks noGrp="1"/>
          </p:cNvGraphicFramePr>
          <p:nvPr/>
        </p:nvGraphicFramePr>
        <p:xfrm>
          <a:off x="8742363" y="2000744"/>
          <a:ext cx="2787650" cy="462865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91658760"/>
                    </a:ext>
                  </a:extLst>
                </a:gridCol>
              </a:tblGrid>
              <a:tr h="462865">
                <a:tc>
                  <a:txBody>
                    <a:bodyPr/>
                    <a:lstStyle/>
                    <a:p>
                      <a:r>
                        <a:rPr lang="en-GB" dirty="0">
                          <a:solidFill>
                            <a:srgbClr val="FF3860"/>
                          </a:solidFill>
                          <a:latin typeface="OpenDyslexicAlta" pitchFamily="2" charset="77"/>
                        </a:rPr>
                        <a:t>girls’</a:t>
                      </a:r>
                    </a:p>
                  </a:txBody>
                  <a:tcPr/>
                </a:tc>
                <a:extLst>
                  <a:ext uri="{0D108BD9-81ED-4DB2-BD59-A6C34878D82A}">
                    <a16:rowId xmlns:a16="http://schemas.microsoft.com/office/drawing/2014/main" val="395230330"/>
                  </a:ext>
                </a:extLst>
              </a:tr>
              <a:tr h="462865">
                <a:tc>
                  <a:txBody>
                    <a:bodyPr/>
                    <a:lstStyle/>
                    <a:p>
                      <a:r>
                        <a:rPr lang="en-GB" dirty="0">
                          <a:latin typeface="OpenDyslexicAlta" pitchFamily="2" charset="77"/>
                        </a:rPr>
                        <a:t>boys’</a:t>
                      </a:r>
                    </a:p>
                  </a:txBody>
                  <a:tcPr/>
                </a:tc>
                <a:extLst>
                  <a:ext uri="{0D108BD9-81ED-4DB2-BD59-A6C34878D82A}">
                    <a16:rowId xmlns:a16="http://schemas.microsoft.com/office/drawing/2014/main" val="152637449"/>
                  </a:ext>
                </a:extLst>
              </a:tr>
              <a:tr h="462865">
                <a:tc>
                  <a:txBody>
                    <a:bodyPr/>
                    <a:lstStyle/>
                    <a:p>
                      <a:r>
                        <a:rPr lang="en-GB" dirty="0">
                          <a:solidFill>
                            <a:srgbClr val="FF3860"/>
                          </a:solidFill>
                          <a:latin typeface="OpenDyslexicAlta" pitchFamily="2" charset="77"/>
                        </a:rPr>
                        <a:t>babies’</a:t>
                      </a:r>
                    </a:p>
                  </a:txBody>
                  <a:tcPr/>
                </a:tc>
                <a:extLst>
                  <a:ext uri="{0D108BD9-81ED-4DB2-BD59-A6C34878D82A}">
                    <a16:rowId xmlns:a16="http://schemas.microsoft.com/office/drawing/2014/main" val="906047366"/>
                  </a:ext>
                </a:extLst>
              </a:tr>
              <a:tr h="462865">
                <a:tc>
                  <a:txBody>
                    <a:bodyPr/>
                    <a:lstStyle/>
                    <a:p>
                      <a:r>
                        <a:rPr lang="en-GB" dirty="0">
                          <a:solidFill>
                            <a:srgbClr val="FF3860"/>
                          </a:solidFill>
                          <a:latin typeface="OpenDyslexicAlta" pitchFamily="2" charset="77"/>
                        </a:rPr>
                        <a:t>children’s</a:t>
                      </a:r>
                    </a:p>
                  </a:txBody>
                  <a:tcPr/>
                </a:tc>
                <a:extLst>
                  <a:ext uri="{0D108BD9-81ED-4DB2-BD59-A6C34878D82A}">
                    <a16:rowId xmlns:a16="http://schemas.microsoft.com/office/drawing/2014/main" val="4134564787"/>
                  </a:ext>
                </a:extLst>
              </a:tr>
              <a:tr h="462865">
                <a:tc>
                  <a:txBody>
                    <a:bodyPr/>
                    <a:lstStyle/>
                    <a:p>
                      <a:r>
                        <a:rPr lang="en-GB" dirty="0">
                          <a:latin typeface="OpenDyslexicAlta" pitchFamily="2" charset="77"/>
                        </a:rPr>
                        <a:t>men’s</a:t>
                      </a:r>
                    </a:p>
                  </a:txBody>
                  <a:tcPr/>
                </a:tc>
                <a:extLst>
                  <a:ext uri="{0D108BD9-81ED-4DB2-BD59-A6C34878D82A}">
                    <a16:rowId xmlns:a16="http://schemas.microsoft.com/office/drawing/2014/main" val="2069355335"/>
                  </a:ext>
                </a:extLst>
              </a:tr>
              <a:tr h="462865">
                <a:tc>
                  <a:txBody>
                    <a:bodyPr/>
                    <a:lstStyle/>
                    <a:p>
                      <a:r>
                        <a:rPr lang="en-GB" dirty="0">
                          <a:solidFill>
                            <a:srgbClr val="FF3860"/>
                          </a:solidFill>
                          <a:latin typeface="OpenDyslexicAlta" pitchFamily="2" charset="77"/>
                        </a:rPr>
                        <a:t>mice’s</a:t>
                      </a:r>
                    </a:p>
                  </a:txBody>
                  <a:tcPr/>
                </a:tc>
                <a:extLst>
                  <a:ext uri="{0D108BD9-81ED-4DB2-BD59-A6C34878D82A}">
                    <a16:rowId xmlns:a16="http://schemas.microsoft.com/office/drawing/2014/main" val="1877770823"/>
                  </a:ext>
                </a:extLst>
              </a:tr>
              <a:tr h="462865">
                <a:tc>
                  <a:txBody>
                    <a:bodyPr/>
                    <a:lstStyle/>
                    <a:p>
                      <a:r>
                        <a:rPr lang="en-GB" dirty="0">
                          <a:solidFill>
                            <a:srgbClr val="FF3860"/>
                          </a:solidFill>
                          <a:latin typeface="OpenDyslexicAlta" pitchFamily="2" charset="77"/>
                        </a:rPr>
                        <a:t>ladies’</a:t>
                      </a:r>
                    </a:p>
                  </a:txBody>
                  <a:tcPr/>
                </a:tc>
                <a:extLst>
                  <a:ext uri="{0D108BD9-81ED-4DB2-BD59-A6C34878D82A}">
                    <a16:rowId xmlns:a16="http://schemas.microsoft.com/office/drawing/2014/main" val="3187720849"/>
                  </a:ext>
                </a:extLst>
              </a:tr>
              <a:tr h="462865">
                <a:tc>
                  <a:txBody>
                    <a:bodyPr/>
                    <a:lstStyle/>
                    <a:p>
                      <a:r>
                        <a:rPr lang="en-GB" dirty="0">
                          <a:latin typeface="OpenDyslexicAlta" pitchFamily="2" charset="77"/>
                        </a:rPr>
                        <a:t>cat’s</a:t>
                      </a:r>
                    </a:p>
                  </a:txBody>
                  <a:tcPr/>
                </a:tc>
                <a:extLst>
                  <a:ext uri="{0D108BD9-81ED-4DB2-BD59-A6C34878D82A}">
                    <a16:rowId xmlns:a16="http://schemas.microsoft.com/office/drawing/2014/main" val="4074845012"/>
                  </a:ext>
                </a:extLst>
              </a:tr>
              <a:tr h="462865">
                <a:tc>
                  <a:txBody>
                    <a:bodyPr/>
                    <a:lstStyle/>
                    <a:p>
                      <a:r>
                        <a:rPr lang="en-GB" dirty="0">
                          <a:solidFill>
                            <a:srgbClr val="FF3860"/>
                          </a:solidFill>
                          <a:latin typeface="OpenDyslexicAlta" pitchFamily="2" charset="77"/>
                        </a:rPr>
                        <a:t>women’s</a:t>
                      </a:r>
                    </a:p>
                  </a:txBody>
                  <a:tcPr/>
                </a:tc>
                <a:extLst>
                  <a:ext uri="{0D108BD9-81ED-4DB2-BD59-A6C34878D82A}">
                    <a16:rowId xmlns:a16="http://schemas.microsoft.com/office/drawing/2014/main" val="526212600"/>
                  </a:ext>
                </a:extLst>
              </a:tr>
              <a:tr h="4628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3860"/>
                          </a:solidFill>
                          <a:latin typeface="OpenDyslexicAlta" pitchFamily="2" charset="77"/>
                        </a:rPr>
                        <a:t>geese’s</a:t>
                      </a:r>
                    </a:p>
                  </a:txBody>
                  <a:tcPr/>
                </a:tc>
                <a:extLst>
                  <a:ext uri="{0D108BD9-81ED-4DB2-BD59-A6C34878D82A}">
                    <a16:rowId xmlns:a16="http://schemas.microsoft.com/office/drawing/2014/main" val="653029117"/>
                  </a:ext>
                </a:extLst>
              </a:tr>
            </a:tbl>
          </a:graphicData>
        </a:graphic>
      </p:graphicFrame>
    </p:spTree>
    <p:extLst>
      <p:ext uri="{BB962C8B-B14F-4D97-AF65-F5344CB8AC3E}">
        <p14:creationId xmlns:p14="http://schemas.microsoft.com/office/powerpoint/2010/main" val="1081318485"/>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33</a:t>
            </a:r>
          </a:p>
        </p:txBody>
      </p:sp>
    </p:spTree>
    <p:extLst>
      <p:ext uri="{BB962C8B-B14F-4D97-AF65-F5344CB8AC3E}">
        <p14:creationId xmlns:p14="http://schemas.microsoft.com/office/powerpoint/2010/main" val="261671491"/>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Revision </a:t>
            </a:r>
            <a:r>
              <a:rPr lang="mr-IN" dirty="0"/>
              <a:t>–</a:t>
            </a:r>
            <a:r>
              <a:rPr lang="en-GB" dirty="0"/>
              <a:t> spelling rules we have learned in Stage 4.</a:t>
            </a:r>
          </a:p>
          <a:p>
            <a:endParaRPr lang="en-GB" b="1"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expression </a:t>
            </a:r>
          </a:p>
          <a:p>
            <a:pPr fontAlgn="t">
              <a:lnSpc>
                <a:spcPct val="100000"/>
              </a:lnSpc>
              <a:spcAft>
                <a:spcPts val="200"/>
              </a:spcAft>
            </a:pPr>
            <a:r>
              <a:rPr lang="en-GB" sz="2000" dirty="0"/>
              <a:t>musician </a:t>
            </a:r>
          </a:p>
          <a:p>
            <a:pPr fontAlgn="t">
              <a:lnSpc>
                <a:spcPct val="100000"/>
              </a:lnSpc>
              <a:spcAft>
                <a:spcPts val="200"/>
              </a:spcAft>
            </a:pPr>
            <a:r>
              <a:rPr lang="en-GB" sz="2000" dirty="0"/>
              <a:t>reluctantly</a:t>
            </a:r>
          </a:p>
          <a:p>
            <a:pPr fontAlgn="t">
              <a:lnSpc>
                <a:spcPct val="100000"/>
              </a:lnSpc>
              <a:spcAft>
                <a:spcPts val="200"/>
              </a:spcAft>
            </a:pPr>
            <a:r>
              <a:rPr lang="en-GB" sz="2000" dirty="0"/>
              <a:t>group</a:t>
            </a:r>
          </a:p>
          <a:p>
            <a:pPr fontAlgn="t">
              <a:lnSpc>
                <a:spcPct val="100000"/>
              </a:lnSpc>
              <a:spcAft>
                <a:spcPts val="200"/>
              </a:spcAft>
            </a:pPr>
            <a:r>
              <a:rPr lang="en-GB" sz="2000" dirty="0"/>
              <a:t>scene</a:t>
            </a:r>
          </a:p>
          <a:p>
            <a:pPr fontAlgn="t">
              <a:lnSpc>
                <a:spcPct val="100000"/>
              </a:lnSpc>
              <a:spcAft>
                <a:spcPts val="200"/>
              </a:spcAft>
            </a:pPr>
            <a:r>
              <a:rPr lang="en-GB" sz="2000" dirty="0"/>
              <a:t>circle</a:t>
            </a:r>
          </a:p>
          <a:p>
            <a:pPr fontAlgn="t">
              <a:lnSpc>
                <a:spcPct val="100000"/>
              </a:lnSpc>
              <a:spcAft>
                <a:spcPts val="200"/>
              </a:spcAft>
            </a:pPr>
            <a:r>
              <a:rPr lang="en-GB" sz="2000" dirty="0"/>
              <a:t>solar</a:t>
            </a:r>
          </a:p>
          <a:p>
            <a:pPr fontAlgn="t">
              <a:lnSpc>
                <a:spcPct val="100000"/>
              </a:lnSpc>
              <a:spcAft>
                <a:spcPts val="200"/>
              </a:spcAft>
            </a:pPr>
            <a:r>
              <a:rPr lang="en-GB" sz="2000" dirty="0"/>
              <a:t>supermarket</a:t>
            </a:r>
          </a:p>
          <a:p>
            <a:pPr fontAlgn="t">
              <a:lnSpc>
                <a:spcPct val="100000"/>
              </a:lnSpc>
              <a:spcAft>
                <a:spcPts val="200"/>
              </a:spcAft>
            </a:pPr>
            <a:r>
              <a:rPr lang="en-GB" sz="2000" dirty="0"/>
              <a:t>bicycle</a:t>
            </a:r>
          </a:p>
          <a:p>
            <a:pPr fontAlgn="t">
              <a:lnSpc>
                <a:spcPct val="100000"/>
              </a:lnSpc>
              <a:spcAft>
                <a:spcPts val="200"/>
              </a:spcAft>
            </a:pPr>
            <a:r>
              <a:rPr lang="en-GB" sz="2000" dirty="0"/>
              <a:t>except</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2298989233"/>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35012319"/>
              </p:ext>
            </p:extLst>
          </p:nvPr>
        </p:nvGraphicFramePr>
        <p:xfrm>
          <a:off x="508000" y="1600196"/>
          <a:ext cx="11150598" cy="527304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27867900"/>
                    </a:ext>
                  </a:extLst>
                </a:gridCol>
                <a:gridCol w="1858433">
                  <a:extLst>
                    <a:ext uri="{9D8B030D-6E8A-4147-A177-3AD203B41FA5}">
                      <a16:colId xmlns:a16="http://schemas.microsoft.com/office/drawing/2014/main" val="1830060367"/>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92119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94409493"/>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9710570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256581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3449725" y="1396998"/>
            <a:ext cx="8742275" cy="5632311"/>
          </a:xfrm>
          <a:prstGeom prst="rect">
            <a:avLst/>
          </a:prstGeom>
          <a:noFill/>
        </p:spPr>
        <p:txBody>
          <a:bodyPr wrap="square" rtlCol="0">
            <a:spAutoFit/>
          </a:bodyPr>
          <a:lstStyle/>
          <a:p>
            <a:r>
              <a:rPr lang="en-GB" u="sng" dirty="0">
                <a:latin typeface="OpenDyslexic" charset="0"/>
                <a:ea typeface="OpenDyslexic" charset="0"/>
                <a:cs typeface="OpenDyslexic" charset="0"/>
              </a:rPr>
              <a:t>Write the correct spelling into each sentence. </a:t>
            </a:r>
            <a:endParaRPr lang="en-GB" i="1" u="sng" dirty="0">
              <a:latin typeface="OpenDyslexic" charset="0"/>
              <a:ea typeface="OpenDyslexic" charset="0"/>
              <a:cs typeface="OpenDyslexic" charset="0"/>
            </a:endParaRPr>
          </a:p>
          <a:p>
            <a:r>
              <a:rPr lang="en-GB" dirty="0">
                <a:latin typeface="OpenDyslexic" charset="0"/>
                <a:ea typeface="OpenDyslexic" charset="0"/>
                <a:cs typeface="OpenDyslexic" charset="0"/>
              </a:rPr>
              <a:t> </a:t>
            </a:r>
          </a:p>
          <a:p>
            <a:r>
              <a:rPr lang="en-GB" dirty="0">
                <a:latin typeface="OpenDyslexic" charset="0"/>
                <a:ea typeface="OpenDyslexic" charset="0"/>
                <a:cs typeface="OpenDyslexic" charset="0"/>
              </a:rPr>
              <a:t>The __________ played the piano for a ________ of children.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actors changed the _________ halfway through the play.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____________, the shy boy stood at the front of the assembly.</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people witnessed a spectacular ________ eclipse.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I like almost all foods _________ fish.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My racing __________ has two wheels.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Her __________ was one of delight as she opened the gift.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__________ queues were really long.</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students sat in a ________ on the floor.  </a:t>
            </a:r>
          </a:p>
          <a:p>
            <a:endParaRPr lang="en-GB" dirty="0">
              <a:latin typeface="OpenDyslexic" charset="0"/>
              <a:ea typeface="OpenDyslexic" charset="0"/>
              <a:cs typeface="OpenDyslexic" charset="0"/>
            </a:endParaRPr>
          </a:p>
        </p:txBody>
      </p:sp>
    </p:spTree>
    <p:extLst>
      <p:ext uri="{BB962C8B-B14F-4D97-AF65-F5344CB8AC3E}">
        <p14:creationId xmlns:p14="http://schemas.microsoft.com/office/powerpoint/2010/main" val="1160673067"/>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1436926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580072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3449725" y="1298640"/>
            <a:ext cx="8742275" cy="5632311"/>
          </a:xfrm>
          <a:prstGeom prst="rect">
            <a:avLst/>
          </a:prstGeom>
          <a:noFill/>
        </p:spPr>
        <p:txBody>
          <a:bodyPr wrap="square" rtlCol="0">
            <a:spAutoFit/>
          </a:bodyPr>
          <a:lstStyle/>
          <a:p>
            <a:r>
              <a:rPr lang="en-GB" u="sng" dirty="0">
                <a:latin typeface="OpenDyslexic" charset="0"/>
                <a:ea typeface="OpenDyslexic" charset="0"/>
                <a:cs typeface="OpenDyslexic" charset="0"/>
              </a:rPr>
              <a:t>Write the correct spelling into each sentence. </a:t>
            </a:r>
            <a:endParaRPr lang="en-GB" i="1" u="sng" dirty="0">
              <a:latin typeface="OpenDyslexic" charset="0"/>
              <a:ea typeface="OpenDyslexic" charset="0"/>
              <a:cs typeface="OpenDyslexic" charset="0"/>
            </a:endParaRPr>
          </a:p>
          <a:p>
            <a:r>
              <a:rPr lang="en-GB" dirty="0">
                <a:latin typeface="OpenDyslexic" charset="0"/>
                <a:ea typeface="OpenDyslexic" charset="0"/>
                <a:cs typeface="OpenDyslexic" charset="0"/>
              </a:rPr>
              <a:t> </a:t>
            </a:r>
          </a:p>
          <a:p>
            <a:r>
              <a:rPr lang="en-GB" dirty="0">
                <a:latin typeface="OpenDyslexic" charset="0"/>
                <a:ea typeface="OpenDyslexic" charset="0"/>
                <a:cs typeface="OpenDyslexic" charset="0"/>
              </a:rPr>
              <a:t>The _</a:t>
            </a:r>
            <a:r>
              <a:rPr lang="en-GB" dirty="0">
                <a:solidFill>
                  <a:srgbClr val="FF3860"/>
                </a:solidFill>
                <a:latin typeface="OpenDyslexic" charset="0"/>
                <a:ea typeface="OpenDyslexic" charset="0"/>
                <a:cs typeface="OpenDyslexic" charset="0"/>
              </a:rPr>
              <a:t>musician</a:t>
            </a:r>
            <a:r>
              <a:rPr lang="en-GB" dirty="0">
                <a:latin typeface="OpenDyslexic" charset="0"/>
                <a:ea typeface="OpenDyslexic" charset="0"/>
                <a:cs typeface="OpenDyslexic" charset="0"/>
              </a:rPr>
              <a:t>_ played the piano for a _</a:t>
            </a:r>
            <a:r>
              <a:rPr lang="en-GB" dirty="0">
                <a:solidFill>
                  <a:srgbClr val="FF3860"/>
                </a:solidFill>
                <a:latin typeface="OpenDyslexic" charset="0"/>
                <a:ea typeface="OpenDyslexic" charset="0"/>
                <a:cs typeface="OpenDyslexic" charset="0"/>
              </a:rPr>
              <a:t>group</a:t>
            </a:r>
            <a:r>
              <a:rPr lang="en-GB" dirty="0">
                <a:latin typeface="OpenDyslexic" charset="0"/>
                <a:ea typeface="OpenDyslexic" charset="0"/>
                <a:cs typeface="OpenDyslexic" charset="0"/>
              </a:rPr>
              <a:t>_ of children.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actors changed the _</a:t>
            </a:r>
            <a:r>
              <a:rPr lang="en-GB" dirty="0">
                <a:solidFill>
                  <a:srgbClr val="FF3860"/>
                </a:solidFill>
                <a:latin typeface="OpenDyslexic" charset="0"/>
                <a:ea typeface="OpenDyslexic" charset="0"/>
                <a:cs typeface="OpenDyslexic" charset="0"/>
              </a:rPr>
              <a:t>scene</a:t>
            </a:r>
            <a:r>
              <a:rPr lang="en-GB" dirty="0">
                <a:latin typeface="OpenDyslexic" charset="0"/>
                <a:ea typeface="OpenDyslexic" charset="0"/>
                <a:cs typeface="OpenDyslexic" charset="0"/>
              </a:rPr>
              <a:t>_ halfway through the play.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_</a:t>
            </a:r>
            <a:r>
              <a:rPr lang="en-GB" dirty="0">
                <a:solidFill>
                  <a:srgbClr val="FF3860"/>
                </a:solidFill>
                <a:latin typeface="OpenDyslexic" charset="0"/>
                <a:ea typeface="OpenDyslexic" charset="0"/>
                <a:cs typeface="OpenDyslexic" charset="0"/>
              </a:rPr>
              <a:t>reluctantly</a:t>
            </a:r>
            <a:r>
              <a:rPr lang="en-GB" dirty="0">
                <a:latin typeface="OpenDyslexic" charset="0"/>
                <a:ea typeface="OpenDyslexic" charset="0"/>
                <a:cs typeface="OpenDyslexic" charset="0"/>
              </a:rPr>
              <a:t>_, the shy boy stood at the front of the assembly.</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people witnessed a spectacular _</a:t>
            </a:r>
            <a:r>
              <a:rPr lang="en-GB" dirty="0">
                <a:solidFill>
                  <a:srgbClr val="FF3860"/>
                </a:solidFill>
                <a:latin typeface="OpenDyslexic" charset="0"/>
                <a:ea typeface="OpenDyslexic" charset="0"/>
                <a:cs typeface="OpenDyslexic" charset="0"/>
              </a:rPr>
              <a:t>solar</a:t>
            </a:r>
            <a:r>
              <a:rPr lang="en-GB" dirty="0">
                <a:latin typeface="OpenDyslexic" charset="0"/>
                <a:ea typeface="OpenDyslexic" charset="0"/>
                <a:cs typeface="OpenDyslexic" charset="0"/>
              </a:rPr>
              <a:t>_ eclipse.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I like almost all foods _</a:t>
            </a:r>
            <a:r>
              <a:rPr lang="en-GB" dirty="0">
                <a:solidFill>
                  <a:srgbClr val="FF3860"/>
                </a:solidFill>
                <a:latin typeface="OpenDyslexic" charset="0"/>
                <a:ea typeface="OpenDyslexic" charset="0"/>
                <a:cs typeface="OpenDyslexic" charset="0"/>
              </a:rPr>
              <a:t>except</a:t>
            </a:r>
            <a:r>
              <a:rPr lang="en-GB" dirty="0">
                <a:latin typeface="OpenDyslexic" charset="0"/>
                <a:ea typeface="OpenDyslexic" charset="0"/>
                <a:cs typeface="OpenDyslexic" charset="0"/>
              </a:rPr>
              <a:t>_ fish.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My racing _</a:t>
            </a:r>
            <a:r>
              <a:rPr lang="en-GB" dirty="0">
                <a:solidFill>
                  <a:srgbClr val="FF3860"/>
                </a:solidFill>
                <a:latin typeface="OpenDyslexic" charset="0"/>
                <a:ea typeface="OpenDyslexic" charset="0"/>
                <a:cs typeface="OpenDyslexic" charset="0"/>
              </a:rPr>
              <a:t>bicycle</a:t>
            </a:r>
            <a:r>
              <a:rPr lang="en-GB" dirty="0">
                <a:latin typeface="OpenDyslexic" charset="0"/>
                <a:ea typeface="OpenDyslexic" charset="0"/>
                <a:cs typeface="OpenDyslexic" charset="0"/>
              </a:rPr>
              <a:t>_ has two wheels.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Her _</a:t>
            </a:r>
            <a:r>
              <a:rPr lang="en-GB" dirty="0">
                <a:solidFill>
                  <a:srgbClr val="FF3860"/>
                </a:solidFill>
                <a:latin typeface="OpenDyslexic" charset="0"/>
                <a:ea typeface="OpenDyslexic" charset="0"/>
                <a:cs typeface="OpenDyslexic" charset="0"/>
              </a:rPr>
              <a:t>expression</a:t>
            </a:r>
            <a:r>
              <a:rPr lang="en-GB" dirty="0">
                <a:latin typeface="OpenDyslexic" charset="0"/>
                <a:ea typeface="OpenDyslexic" charset="0"/>
                <a:cs typeface="OpenDyslexic" charset="0"/>
              </a:rPr>
              <a:t>_ was one of delight as she opened the gift.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_</a:t>
            </a:r>
            <a:r>
              <a:rPr lang="en-GB" dirty="0">
                <a:solidFill>
                  <a:srgbClr val="FF3860"/>
                </a:solidFill>
                <a:latin typeface="OpenDyslexic" charset="0"/>
                <a:ea typeface="OpenDyslexic" charset="0"/>
                <a:cs typeface="OpenDyslexic" charset="0"/>
              </a:rPr>
              <a:t>supermarket</a:t>
            </a:r>
            <a:r>
              <a:rPr lang="en-GB" dirty="0">
                <a:latin typeface="OpenDyslexic" charset="0"/>
                <a:ea typeface="OpenDyslexic" charset="0"/>
                <a:cs typeface="OpenDyslexic" charset="0"/>
              </a:rPr>
              <a:t>_ queues were really long.</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students sat in a _</a:t>
            </a:r>
            <a:r>
              <a:rPr lang="en-GB" dirty="0">
                <a:solidFill>
                  <a:srgbClr val="FF3860"/>
                </a:solidFill>
                <a:latin typeface="OpenDyslexic" charset="0"/>
                <a:ea typeface="OpenDyslexic" charset="0"/>
                <a:cs typeface="OpenDyslexic" charset="0"/>
              </a:rPr>
              <a:t>circle</a:t>
            </a:r>
            <a:r>
              <a:rPr lang="en-GB" dirty="0">
                <a:latin typeface="OpenDyslexic" charset="0"/>
                <a:ea typeface="OpenDyslexic" charset="0"/>
                <a:cs typeface="OpenDyslexic" charset="0"/>
              </a:rPr>
              <a:t>_ on the floor.  </a:t>
            </a:r>
          </a:p>
          <a:p>
            <a:endParaRPr lang="en-GB" dirty="0">
              <a:latin typeface="OpenDyslexic" charset="0"/>
              <a:ea typeface="OpenDyslexic" charset="0"/>
              <a:cs typeface="OpenDyslexic" charset="0"/>
            </a:endParaRPr>
          </a:p>
        </p:txBody>
      </p:sp>
    </p:spTree>
    <p:extLst>
      <p:ext uri="{BB962C8B-B14F-4D97-AF65-F5344CB8AC3E}">
        <p14:creationId xmlns:p14="http://schemas.microsoft.com/office/powerpoint/2010/main" val="1898166070"/>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34</a:t>
            </a:r>
          </a:p>
        </p:txBody>
      </p:sp>
    </p:spTree>
    <p:extLst>
      <p:ext uri="{BB962C8B-B14F-4D97-AF65-F5344CB8AC3E}">
        <p14:creationId xmlns:p14="http://schemas.microsoft.com/office/powerpoint/2010/main" val="2989889058"/>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incorrect</a:t>
            </a:r>
          </a:p>
          <a:p>
            <a:pPr fontAlgn="t">
              <a:lnSpc>
                <a:spcPct val="100000"/>
              </a:lnSpc>
              <a:spcAft>
                <a:spcPts val="200"/>
              </a:spcAft>
            </a:pPr>
            <a:r>
              <a:rPr lang="en-GB" sz="2000" dirty="0"/>
              <a:t>illegible</a:t>
            </a:r>
          </a:p>
          <a:p>
            <a:pPr fontAlgn="t">
              <a:lnSpc>
                <a:spcPct val="100000"/>
              </a:lnSpc>
              <a:spcAft>
                <a:spcPts val="200"/>
              </a:spcAft>
            </a:pPr>
            <a:r>
              <a:rPr lang="en-GB" sz="2000" dirty="0"/>
              <a:t>subject</a:t>
            </a:r>
          </a:p>
          <a:p>
            <a:pPr fontAlgn="t">
              <a:lnSpc>
                <a:spcPct val="100000"/>
              </a:lnSpc>
              <a:spcAft>
                <a:spcPts val="200"/>
              </a:spcAft>
            </a:pPr>
            <a:r>
              <a:rPr lang="en-GB" sz="2000" dirty="0"/>
              <a:t>international </a:t>
            </a:r>
          </a:p>
          <a:p>
            <a:pPr fontAlgn="t">
              <a:lnSpc>
                <a:spcPct val="100000"/>
              </a:lnSpc>
              <a:spcAft>
                <a:spcPts val="200"/>
              </a:spcAft>
            </a:pPr>
            <a:r>
              <a:rPr lang="en-GB" sz="2000" dirty="0"/>
              <a:t>believe</a:t>
            </a:r>
          </a:p>
          <a:p>
            <a:pPr fontAlgn="t">
              <a:lnSpc>
                <a:spcPct val="100000"/>
              </a:lnSpc>
              <a:spcAft>
                <a:spcPts val="200"/>
              </a:spcAft>
            </a:pPr>
            <a:r>
              <a:rPr lang="en-GB" sz="2000" dirty="0"/>
              <a:t>preparation</a:t>
            </a:r>
          </a:p>
          <a:p>
            <a:pPr fontAlgn="t">
              <a:lnSpc>
                <a:spcPct val="100000"/>
              </a:lnSpc>
              <a:spcAft>
                <a:spcPts val="200"/>
              </a:spcAft>
            </a:pPr>
            <a:r>
              <a:rPr lang="en-GB" sz="2000" dirty="0"/>
              <a:t>coronation</a:t>
            </a:r>
          </a:p>
          <a:p>
            <a:pPr fontAlgn="t">
              <a:lnSpc>
                <a:spcPct val="100000"/>
              </a:lnSpc>
              <a:spcAft>
                <a:spcPts val="200"/>
              </a:spcAft>
            </a:pPr>
            <a:r>
              <a:rPr lang="en-GB" sz="2000" dirty="0"/>
              <a:t>wildly</a:t>
            </a:r>
          </a:p>
          <a:p>
            <a:pPr fontAlgn="t">
              <a:lnSpc>
                <a:spcPct val="100000"/>
              </a:lnSpc>
              <a:spcAft>
                <a:spcPts val="200"/>
              </a:spcAft>
            </a:pPr>
            <a:r>
              <a:rPr lang="en-GB" sz="2000" dirty="0"/>
              <a:t>bravely</a:t>
            </a:r>
          </a:p>
          <a:p>
            <a:pPr fontAlgn="t">
              <a:lnSpc>
                <a:spcPct val="100000"/>
              </a:lnSpc>
              <a:spcAft>
                <a:spcPts val="200"/>
              </a:spcAft>
            </a:pPr>
            <a:r>
              <a:rPr lang="en-GB" sz="2000" dirty="0"/>
              <a:t>thoughtfully</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658221800"/>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43292268"/>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4197217596"/>
                    </a:ext>
                  </a:extLst>
                </a:gridCol>
                <a:gridCol w="1858433">
                  <a:extLst>
                    <a:ext uri="{9D8B030D-6E8A-4147-A177-3AD203B41FA5}">
                      <a16:colId xmlns:a16="http://schemas.microsoft.com/office/drawing/2014/main" val="310992678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dirty="0">
                          <a:latin typeface="OpenDyslexic" charset="0"/>
                          <a:ea typeface="OpenDyslexic" charset="0"/>
                          <a:cs typeface="OpenDyslexic" charset="0"/>
                        </a:rPr>
                        <a:t>incorrect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dirty="0">
                          <a:latin typeface="OpenDyslexic" charset="0"/>
                          <a:ea typeface="OpenDyslexic" charset="0"/>
                          <a:cs typeface="OpenDyslexic" charset="0"/>
                        </a:rPr>
                        <a:t>illegible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dirty="0">
                          <a:latin typeface="OpenDyslexic" charset="0"/>
                          <a:ea typeface="OpenDyslexic" charset="0"/>
                          <a:cs typeface="OpenDyslexic" charset="0"/>
                        </a:rPr>
                        <a:t>subject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dirty="0">
                          <a:latin typeface="OpenDyslexic" charset="0"/>
                          <a:ea typeface="OpenDyslexic" charset="0"/>
                          <a:cs typeface="OpenDyslexic" charset="0"/>
                        </a:rPr>
                        <a:t>international</a:t>
                      </a:r>
                      <a:r>
                        <a:rPr lang="en-GB" sz="1800" baseline="0" dirty="0">
                          <a:latin typeface="OpenDyslexic" charset="0"/>
                          <a:ea typeface="OpenDyslexic" charset="0"/>
                          <a:cs typeface="OpenDyslexic" charset="0"/>
                        </a:rPr>
                        <a:t> </a:t>
                      </a:r>
                      <a:endParaRPr lang="en-GB" sz="1800"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dirty="0">
                          <a:latin typeface="OpenDyslexic" charset="0"/>
                          <a:ea typeface="OpenDyslexic" charset="0"/>
                          <a:cs typeface="OpenDyslexic" charset="0"/>
                        </a:rPr>
                        <a:t>believe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dirty="0">
                          <a:latin typeface="OpenDyslexic" charset="0"/>
                          <a:ea typeface="OpenDyslexic" charset="0"/>
                          <a:cs typeface="OpenDyslexic" charset="0"/>
                        </a:rPr>
                        <a:t>preparation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dirty="0">
                          <a:latin typeface="OpenDyslexic" charset="0"/>
                          <a:ea typeface="OpenDyslexic" charset="0"/>
                          <a:cs typeface="OpenDyslexic" charset="0"/>
                        </a:rPr>
                        <a:t>coronation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dirty="0">
                          <a:latin typeface="OpenDyslexic" charset="0"/>
                          <a:ea typeface="OpenDyslexic" charset="0"/>
                          <a:cs typeface="OpenDyslexic" charset="0"/>
                        </a:rPr>
                        <a:t>wildly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dirty="0">
                          <a:latin typeface="OpenDyslexic" charset="0"/>
                          <a:ea typeface="OpenDyslexic" charset="0"/>
                          <a:cs typeface="OpenDyslexic" charset="0"/>
                        </a:rPr>
                        <a:t>bravely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dirty="0">
                          <a:latin typeface="OpenDyslexic" charset="0"/>
                          <a:ea typeface="OpenDyslexic" charset="0"/>
                          <a:cs typeface="OpenDyslexic" charset="0"/>
                        </a:rPr>
                        <a:t>thoughtfully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225181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Muli" pitchFamily="2" charset="77"/>
                        </a:rPr>
                        <a:t>Revision </a:t>
                      </a:r>
                      <a:r>
                        <a:rPr lang="mr-IN" sz="1400" b="0" baseline="0" dirty="0">
                          <a:solidFill>
                            <a:schemeClr val="tx1"/>
                          </a:solidFill>
                          <a:latin typeface="Muli" pitchFamily="2" charset="77"/>
                        </a:rPr>
                        <a:t>–</a:t>
                      </a:r>
                      <a:r>
                        <a:rPr lang="en-GB" sz="1400" b="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8836413"/>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3943256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incorrect</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subject</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international</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believe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preparation</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coronation</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wildly</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bravely</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thoughtfully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8166066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5182020" y="1411510"/>
          <a:ext cx="6639860" cy="5341258"/>
        </p:xfrm>
        <a:graphic>
          <a:graphicData uri="http://schemas.openxmlformats.org/drawingml/2006/table">
            <a:tbl>
              <a:tblPr firstRow="1" bandRow="1">
                <a:tableStyleId>{5940675A-B579-460E-94D1-54222C63F5DA}</a:tableStyleId>
              </a:tblPr>
              <a:tblGrid>
                <a:gridCol w="407727">
                  <a:extLst>
                    <a:ext uri="{9D8B030D-6E8A-4147-A177-3AD203B41FA5}">
                      <a16:colId xmlns:a16="http://schemas.microsoft.com/office/drawing/2014/main" val="20000"/>
                    </a:ext>
                  </a:extLst>
                </a:gridCol>
                <a:gridCol w="407727">
                  <a:extLst>
                    <a:ext uri="{9D8B030D-6E8A-4147-A177-3AD203B41FA5}">
                      <a16:colId xmlns:a16="http://schemas.microsoft.com/office/drawing/2014/main" val="20001"/>
                    </a:ext>
                  </a:extLst>
                </a:gridCol>
                <a:gridCol w="407727">
                  <a:extLst>
                    <a:ext uri="{9D8B030D-6E8A-4147-A177-3AD203B41FA5}">
                      <a16:colId xmlns:a16="http://schemas.microsoft.com/office/drawing/2014/main" val="20002"/>
                    </a:ext>
                  </a:extLst>
                </a:gridCol>
                <a:gridCol w="407727">
                  <a:extLst>
                    <a:ext uri="{9D8B030D-6E8A-4147-A177-3AD203B41FA5}">
                      <a16:colId xmlns:a16="http://schemas.microsoft.com/office/drawing/2014/main" val="20003"/>
                    </a:ext>
                  </a:extLst>
                </a:gridCol>
                <a:gridCol w="407727">
                  <a:extLst>
                    <a:ext uri="{9D8B030D-6E8A-4147-A177-3AD203B41FA5}">
                      <a16:colId xmlns:a16="http://schemas.microsoft.com/office/drawing/2014/main" val="20004"/>
                    </a:ext>
                  </a:extLst>
                </a:gridCol>
                <a:gridCol w="407727">
                  <a:extLst>
                    <a:ext uri="{9D8B030D-6E8A-4147-A177-3AD203B41FA5}">
                      <a16:colId xmlns:a16="http://schemas.microsoft.com/office/drawing/2014/main" val="20005"/>
                    </a:ext>
                  </a:extLst>
                </a:gridCol>
                <a:gridCol w="407727">
                  <a:extLst>
                    <a:ext uri="{9D8B030D-6E8A-4147-A177-3AD203B41FA5}">
                      <a16:colId xmlns:a16="http://schemas.microsoft.com/office/drawing/2014/main" val="20006"/>
                    </a:ext>
                  </a:extLst>
                </a:gridCol>
                <a:gridCol w="407727">
                  <a:extLst>
                    <a:ext uri="{9D8B030D-6E8A-4147-A177-3AD203B41FA5}">
                      <a16:colId xmlns:a16="http://schemas.microsoft.com/office/drawing/2014/main" val="20007"/>
                    </a:ext>
                  </a:extLst>
                </a:gridCol>
                <a:gridCol w="407727">
                  <a:extLst>
                    <a:ext uri="{9D8B030D-6E8A-4147-A177-3AD203B41FA5}">
                      <a16:colId xmlns:a16="http://schemas.microsoft.com/office/drawing/2014/main" val="20008"/>
                    </a:ext>
                  </a:extLst>
                </a:gridCol>
                <a:gridCol w="407727">
                  <a:extLst>
                    <a:ext uri="{9D8B030D-6E8A-4147-A177-3AD203B41FA5}">
                      <a16:colId xmlns:a16="http://schemas.microsoft.com/office/drawing/2014/main" val="20009"/>
                    </a:ext>
                  </a:extLst>
                </a:gridCol>
                <a:gridCol w="407727">
                  <a:extLst>
                    <a:ext uri="{9D8B030D-6E8A-4147-A177-3AD203B41FA5}">
                      <a16:colId xmlns:a16="http://schemas.microsoft.com/office/drawing/2014/main" val="20010"/>
                    </a:ext>
                  </a:extLst>
                </a:gridCol>
                <a:gridCol w="407727">
                  <a:extLst>
                    <a:ext uri="{9D8B030D-6E8A-4147-A177-3AD203B41FA5}">
                      <a16:colId xmlns:a16="http://schemas.microsoft.com/office/drawing/2014/main" val="20011"/>
                    </a:ext>
                  </a:extLst>
                </a:gridCol>
                <a:gridCol w="436784">
                  <a:extLst>
                    <a:ext uri="{9D8B030D-6E8A-4147-A177-3AD203B41FA5}">
                      <a16:colId xmlns:a16="http://schemas.microsoft.com/office/drawing/2014/main" val="20012"/>
                    </a:ext>
                  </a:extLst>
                </a:gridCol>
                <a:gridCol w="436784">
                  <a:extLst>
                    <a:ext uri="{9D8B030D-6E8A-4147-A177-3AD203B41FA5}">
                      <a16:colId xmlns:a16="http://schemas.microsoft.com/office/drawing/2014/main" val="20013"/>
                    </a:ext>
                  </a:extLst>
                </a:gridCol>
                <a:gridCol w="436784">
                  <a:extLst>
                    <a:ext uri="{9D8B030D-6E8A-4147-A177-3AD203B41FA5}">
                      <a16:colId xmlns:a16="http://schemas.microsoft.com/office/drawing/2014/main" val="20014"/>
                    </a:ext>
                  </a:extLst>
                </a:gridCol>
                <a:gridCol w="436784">
                  <a:extLst>
                    <a:ext uri="{9D8B030D-6E8A-4147-A177-3AD203B41FA5}">
                      <a16:colId xmlns:a16="http://schemas.microsoft.com/office/drawing/2014/main" val="20015"/>
                    </a:ext>
                  </a:extLst>
                </a:gridCol>
              </a:tblGrid>
              <a:tr h="410866">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0"/>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1"/>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2"/>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3"/>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10866">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1"/>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3528780" y="5552178"/>
            <a:ext cx="4265392" cy="1077218"/>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600" dirty="0">
                <a:latin typeface="OpenDyslexic" charset="0"/>
                <a:ea typeface="OpenDyslexic" charset="0"/>
                <a:cs typeface="OpenDyslexic" charset="0"/>
              </a:rPr>
              <a:t>Use your spellings, and the letters in the crossword, to work out the missing words. </a:t>
            </a:r>
          </a:p>
          <a:p>
            <a:pPr algn="ctr"/>
            <a:r>
              <a:rPr lang="en-GB" sz="1600" dirty="0">
                <a:latin typeface="OpenDyslexic" charset="0"/>
                <a:ea typeface="OpenDyslexic" charset="0"/>
                <a:cs typeface="OpenDyslexic" charset="0"/>
              </a:rPr>
              <a:t>Which spelling is missing? </a:t>
            </a:r>
          </a:p>
        </p:txBody>
      </p:sp>
    </p:spTree>
    <p:extLst>
      <p:ext uri="{BB962C8B-B14F-4D97-AF65-F5344CB8AC3E}">
        <p14:creationId xmlns:p14="http://schemas.microsoft.com/office/powerpoint/2010/main" val="1262266041"/>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incorrect</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subject</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international</a:t>
                      </a:r>
                      <a:r>
                        <a:rPr lang="en-GB" baseline="0" dirty="0">
                          <a:latin typeface="OpenDyslexic" charset="0"/>
                          <a:ea typeface="OpenDyslexic" charset="0"/>
                          <a:cs typeface="OpenDyslexic" charset="0"/>
                        </a:rPr>
                        <a:t> </a:t>
                      </a:r>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believe</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preparation</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coronation</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wildly</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bravely</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thoughtfully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5484358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32609280"/>
              </p:ext>
            </p:extLst>
          </p:nvPr>
        </p:nvGraphicFramePr>
        <p:xfrm>
          <a:off x="5182020" y="1411510"/>
          <a:ext cx="6639860" cy="5341258"/>
        </p:xfrm>
        <a:graphic>
          <a:graphicData uri="http://schemas.openxmlformats.org/drawingml/2006/table">
            <a:tbl>
              <a:tblPr firstRow="1" bandRow="1">
                <a:tableStyleId>{5940675A-B579-460E-94D1-54222C63F5DA}</a:tableStyleId>
              </a:tblPr>
              <a:tblGrid>
                <a:gridCol w="407727">
                  <a:extLst>
                    <a:ext uri="{9D8B030D-6E8A-4147-A177-3AD203B41FA5}">
                      <a16:colId xmlns:a16="http://schemas.microsoft.com/office/drawing/2014/main" val="20000"/>
                    </a:ext>
                  </a:extLst>
                </a:gridCol>
                <a:gridCol w="407727">
                  <a:extLst>
                    <a:ext uri="{9D8B030D-6E8A-4147-A177-3AD203B41FA5}">
                      <a16:colId xmlns:a16="http://schemas.microsoft.com/office/drawing/2014/main" val="20001"/>
                    </a:ext>
                  </a:extLst>
                </a:gridCol>
                <a:gridCol w="407727">
                  <a:extLst>
                    <a:ext uri="{9D8B030D-6E8A-4147-A177-3AD203B41FA5}">
                      <a16:colId xmlns:a16="http://schemas.microsoft.com/office/drawing/2014/main" val="20002"/>
                    </a:ext>
                  </a:extLst>
                </a:gridCol>
                <a:gridCol w="407727">
                  <a:extLst>
                    <a:ext uri="{9D8B030D-6E8A-4147-A177-3AD203B41FA5}">
                      <a16:colId xmlns:a16="http://schemas.microsoft.com/office/drawing/2014/main" val="20003"/>
                    </a:ext>
                  </a:extLst>
                </a:gridCol>
                <a:gridCol w="421249">
                  <a:extLst>
                    <a:ext uri="{9D8B030D-6E8A-4147-A177-3AD203B41FA5}">
                      <a16:colId xmlns:a16="http://schemas.microsoft.com/office/drawing/2014/main" val="20004"/>
                    </a:ext>
                  </a:extLst>
                </a:gridCol>
                <a:gridCol w="394205">
                  <a:extLst>
                    <a:ext uri="{9D8B030D-6E8A-4147-A177-3AD203B41FA5}">
                      <a16:colId xmlns:a16="http://schemas.microsoft.com/office/drawing/2014/main" val="20005"/>
                    </a:ext>
                  </a:extLst>
                </a:gridCol>
                <a:gridCol w="407727">
                  <a:extLst>
                    <a:ext uri="{9D8B030D-6E8A-4147-A177-3AD203B41FA5}">
                      <a16:colId xmlns:a16="http://schemas.microsoft.com/office/drawing/2014/main" val="20006"/>
                    </a:ext>
                  </a:extLst>
                </a:gridCol>
                <a:gridCol w="407727">
                  <a:extLst>
                    <a:ext uri="{9D8B030D-6E8A-4147-A177-3AD203B41FA5}">
                      <a16:colId xmlns:a16="http://schemas.microsoft.com/office/drawing/2014/main" val="20007"/>
                    </a:ext>
                  </a:extLst>
                </a:gridCol>
                <a:gridCol w="407727">
                  <a:extLst>
                    <a:ext uri="{9D8B030D-6E8A-4147-A177-3AD203B41FA5}">
                      <a16:colId xmlns:a16="http://schemas.microsoft.com/office/drawing/2014/main" val="20008"/>
                    </a:ext>
                  </a:extLst>
                </a:gridCol>
                <a:gridCol w="407727">
                  <a:extLst>
                    <a:ext uri="{9D8B030D-6E8A-4147-A177-3AD203B41FA5}">
                      <a16:colId xmlns:a16="http://schemas.microsoft.com/office/drawing/2014/main" val="20009"/>
                    </a:ext>
                  </a:extLst>
                </a:gridCol>
                <a:gridCol w="407727">
                  <a:extLst>
                    <a:ext uri="{9D8B030D-6E8A-4147-A177-3AD203B41FA5}">
                      <a16:colId xmlns:a16="http://schemas.microsoft.com/office/drawing/2014/main" val="20010"/>
                    </a:ext>
                  </a:extLst>
                </a:gridCol>
                <a:gridCol w="407727">
                  <a:extLst>
                    <a:ext uri="{9D8B030D-6E8A-4147-A177-3AD203B41FA5}">
                      <a16:colId xmlns:a16="http://schemas.microsoft.com/office/drawing/2014/main" val="20011"/>
                    </a:ext>
                  </a:extLst>
                </a:gridCol>
                <a:gridCol w="436784">
                  <a:extLst>
                    <a:ext uri="{9D8B030D-6E8A-4147-A177-3AD203B41FA5}">
                      <a16:colId xmlns:a16="http://schemas.microsoft.com/office/drawing/2014/main" val="20012"/>
                    </a:ext>
                  </a:extLst>
                </a:gridCol>
                <a:gridCol w="436784">
                  <a:extLst>
                    <a:ext uri="{9D8B030D-6E8A-4147-A177-3AD203B41FA5}">
                      <a16:colId xmlns:a16="http://schemas.microsoft.com/office/drawing/2014/main" val="20013"/>
                    </a:ext>
                  </a:extLst>
                </a:gridCol>
                <a:gridCol w="436784">
                  <a:extLst>
                    <a:ext uri="{9D8B030D-6E8A-4147-A177-3AD203B41FA5}">
                      <a16:colId xmlns:a16="http://schemas.microsoft.com/office/drawing/2014/main" val="20014"/>
                    </a:ext>
                  </a:extLst>
                </a:gridCol>
                <a:gridCol w="436784">
                  <a:extLst>
                    <a:ext uri="{9D8B030D-6E8A-4147-A177-3AD203B41FA5}">
                      <a16:colId xmlns:a16="http://schemas.microsoft.com/office/drawing/2014/main" val="20015"/>
                    </a:ext>
                  </a:extLst>
                </a:gridCol>
              </a:tblGrid>
              <a:tr h="410866">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0"/>
                  </a:ext>
                </a:extLst>
              </a:tr>
              <a:tr h="410866">
                <a:tc>
                  <a:txBody>
                    <a:bodyPr/>
                    <a:lstStyle/>
                    <a:p>
                      <a:pPr algn="ctr"/>
                      <a:r>
                        <a:rPr lang="en-GB" sz="1800" dirty="0">
                          <a:solidFill>
                            <a:srgbClr val="FF3860"/>
                          </a:solidFill>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1"/>
                  </a:ext>
                </a:extLst>
              </a:tr>
              <a:tr h="410866">
                <a:tc>
                  <a:txBody>
                    <a:bodyPr/>
                    <a:lstStyle/>
                    <a:p>
                      <a:pPr algn="ctr"/>
                      <a:r>
                        <a:rPr lang="en-GB" sz="1800" dirty="0">
                          <a:solidFill>
                            <a:srgbClr val="FF3860"/>
                          </a:solidFill>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2"/>
                  </a:ext>
                </a:extLst>
              </a:tr>
              <a:tr h="410866">
                <a:tc>
                  <a:txBody>
                    <a:bodyPr/>
                    <a:lstStyle/>
                    <a:p>
                      <a:pPr algn="ctr"/>
                      <a:r>
                        <a:rPr lang="en-GB" sz="1800" dirty="0">
                          <a:solidFill>
                            <a:srgbClr val="FF3860"/>
                          </a:solidFill>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3"/>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10866">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10866">
                <a:tc>
                  <a:txBody>
                    <a:bodyPr/>
                    <a:lstStyle/>
                    <a:p>
                      <a:pPr algn="ctr"/>
                      <a:r>
                        <a:rPr lang="en-GB" sz="1800" dirty="0">
                          <a:solidFill>
                            <a:srgbClr val="FF3860"/>
                          </a:solidFill>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10866">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1"/>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3528780" y="5552178"/>
            <a:ext cx="4265392" cy="1077218"/>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600" dirty="0">
                <a:latin typeface="OpenDyslexic" charset="0"/>
                <a:ea typeface="OpenDyslexic" charset="0"/>
                <a:cs typeface="OpenDyslexic" charset="0"/>
              </a:rPr>
              <a:t>Use your spellings, and the letters in the crossword, to work out the missing words. </a:t>
            </a:r>
          </a:p>
          <a:p>
            <a:pPr algn="ctr"/>
            <a:r>
              <a:rPr lang="en-GB" sz="1600" dirty="0">
                <a:latin typeface="OpenDyslexic" charset="0"/>
                <a:ea typeface="OpenDyslexic" charset="0"/>
                <a:cs typeface="OpenDyslexic" charset="0"/>
              </a:rPr>
              <a:t>Which spelling is missing? </a:t>
            </a:r>
          </a:p>
        </p:txBody>
      </p:sp>
    </p:spTree>
    <p:extLst>
      <p:ext uri="{BB962C8B-B14F-4D97-AF65-F5344CB8AC3E}">
        <p14:creationId xmlns:p14="http://schemas.microsoft.com/office/powerpoint/2010/main" val="3486379800"/>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a:p>
            <a:pPr>
              <a:lnSpc>
                <a:spcPct val="100000"/>
              </a:lnSpc>
              <a:spcBef>
                <a:spcPts val="0"/>
              </a:spcBef>
              <a:defRPr/>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35</a:t>
            </a:r>
          </a:p>
        </p:txBody>
      </p:sp>
    </p:spTree>
    <p:extLst>
      <p:ext uri="{BB962C8B-B14F-4D97-AF65-F5344CB8AC3E}">
        <p14:creationId xmlns:p14="http://schemas.microsoft.com/office/powerpoint/2010/main" val="3570736121"/>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t>Revision</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brochure</a:t>
            </a:r>
          </a:p>
          <a:p>
            <a:pPr fontAlgn="t">
              <a:lnSpc>
                <a:spcPct val="100000"/>
              </a:lnSpc>
              <a:spcAft>
                <a:spcPts val="200"/>
              </a:spcAft>
            </a:pPr>
            <a:r>
              <a:rPr lang="en-GB" sz="2000" dirty="0"/>
              <a:t>famous</a:t>
            </a:r>
          </a:p>
          <a:p>
            <a:pPr fontAlgn="t">
              <a:lnSpc>
                <a:spcPct val="100000"/>
              </a:lnSpc>
              <a:spcAft>
                <a:spcPts val="200"/>
              </a:spcAft>
            </a:pPr>
            <a:r>
              <a:rPr lang="en-GB" sz="2000" dirty="0"/>
              <a:t>tension</a:t>
            </a:r>
          </a:p>
          <a:p>
            <a:pPr fontAlgn="t">
              <a:lnSpc>
                <a:spcPct val="100000"/>
              </a:lnSpc>
              <a:spcAft>
                <a:spcPts val="200"/>
              </a:spcAft>
            </a:pPr>
            <a:r>
              <a:rPr lang="en-GB" sz="2000" dirty="0"/>
              <a:t>penniless</a:t>
            </a:r>
          </a:p>
          <a:p>
            <a:pPr fontAlgn="t">
              <a:lnSpc>
                <a:spcPct val="100000"/>
              </a:lnSpc>
              <a:spcAft>
                <a:spcPts val="200"/>
              </a:spcAft>
            </a:pPr>
            <a:r>
              <a:rPr lang="en-GB" sz="2000" dirty="0"/>
              <a:t>hideous</a:t>
            </a:r>
          </a:p>
          <a:p>
            <a:pPr fontAlgn="t">
              <a:lnSpc>
                <a:spcPct val="100000"/>
              </a:lnSpc>
              <a:spcAft>
                <a:spcPts val="200"/>
              </a:spcAft>
            </a:pPr>
            <a:r>
              <a:rPr lang="en-GB" sz="2000" dirty="0"/>
              <a:t>different</a:t>
            </a:r>
          </a:p>
          <a:p>
            <a:pPr fontAlgn="t">
              <a:lnSpc>
                <a:spcPct val="100000"/>
              </a:lnSpc>
              <a:spcAft>
                <a:spcPts val="200"/>
              </a:spcAft>
            </a:pPr>
            <a:r>
              <a:rPr lang="en-GB" sz="2000" dirty="0"/>
              <a:t>astronaut</a:t>
            </a:r>
          </a:p>
          <a:p>
            <a:pPr fontAlgn="t">
              <a:lnSpc>
                <a:spcPct val="100000"/>
              </a:lnSpc>
              <a:spcAft>
                <a:spcPts val="200"/>
              </a:spcAft>
            </a:pPr>
            <a:r>
              <a:rPr lang="en-GB" sz="2000" dirty="0"/>
              <a:t>completion</a:t>
            </a:r>
          </a:p>
          <a:p>
            <a:pPr fontAlgn="t">
              <a:lnSpc>
                <a:spcPct val="100000"/>
              </a:lnSpc>
              <a:spcAft>
                <a:spcPts val="200"/>
              </a:spcAft>
            </a:pPr>
            <a:r>
              <a:rPr lang="en-GB" sz="2000" dirty="0"/>
              <a:t>admission</a:t>
            </a:r>
          </a:p>
          <a:p>
            <a:pPr fontAlgn="t">
              <a:lnSpc>
                <a:spcPct val="100000"/>
              </a:lnSpc>
              <a:spcAft>
                <a:spcPts val="200"/>
              </a:spcAft>
            </a:pPr>
            <a:r>
              <a:rPr lang="en-GB" sz="2000" dirty="0"/>
              <a:t>mathematician</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579535227"/>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56095334"/>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763705314"/>
                    </a:ext>
                  </a:extLst>
                </a:gridCol>
                <a:gridCol w="1858433">
                  <a:extLst>
                    <a:ext uri="{9D8B030D-6E8A-4147-A177-3AD203B41FA5}">
                      <a16:colId xmlns:a16="http://schemas.microsoft.com/office/drawing/2014/main" val="2232689822"/>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600" dirty="0">
                          <a:latin typeface="OpenDyslexic" charset="0"/>
                          <a:ea typeface="OpenDyslexic" charset="0"/>
                          <a:cs typeface="OpenDyslexic" charset="0"/>
                        </a:rPr>
                        <a:t>brochure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600" dirty="0">
                          <a:latin typeface="OpenDyslexic" charset="0"/>
                          <a:ea typeface="OpenDyslexic" charset="0"/>
                          <a:cs typeface="OpenDyslexic" charset="0"/>
                        </a:rPr>
                        <a:t>famous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600" dirty="0">
                          <a:latin typeface="OpenDyslexic" charset="0"/>
                          <a:ea typeface="OpenDyslexic" charset="0"/>
                          <a:cs typeface="OpenDyslexic" charset="0"/>
                        </a:rPr>
                        <a:t>tension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600" dirty="0">
                          <a:latin typeface="OpenDyslexic" charset="0"/>
                          <a:ea typeface="OpenDyslexic" charset="0"/>
                          <a:cs typeface="OpenDyslexic" charset="0"/>
                        </a:rPr>
                        <a:t>penniless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600" dirty="0">
                          <a:latin typeface="OpenDyslexic" charset="0"/>
                          <a:ea typeface="OpenDyslexic" charset="0"/>
                          <a:cs typeface="OpenDyslexic" charset="0"/>
                        </a:rPr>
                        <a:t>hideous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600" dirty="0">
                          <a:latin typeface="OpenDyslexic" charset="0"/>
                          <a:ea typeface="OpenDyslexic" charset="0"/>
                          <a:cs typeface="OpenDyslexic" charset="0"/>
                        </a:rPr>
                        <a:t>different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600" dirty="0">
                          <a:latin typeface="OpenDyslexic" charset="0"/>
                          <a:ea typeface="OpenDyslexic" charset="0"/>
                          <a:cs typeface="OpenDyslexic" charset="0"/>
                        </a:rPr>
                        <a:t>astronaut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600" dirty="0">
                          <a:latin typeface="OpenDyslexic" charset="0"/>
                          <a:ea typeface="OpenDyslexic" charset="0"/>
                          <a:cs typeface="OpenDyslexic" charset="0"/>
                        </a:rPr>
                        <a:t>completion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600" dirty="0">
                          <a:latin typeface="OpenDyslexic" charset="0"/>
                          <a:ea typeface="OpenDyslexic" charset="0"/>
                          <a:cs typeface="OpenDyslexic" charset="0"/>
                        </a:rPr>
                        <a:t>admission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600" dirty="0">
                          <a:latin typeface="OpenDyslexic" charset="0"/>
                          <a:ea typeface="OpenDyslexic" charset="0"/>
                          <a:cs typeface="OpenDyslexic" charset="0"/>
                        </a:rPr>
                        <a:t>mathematician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426845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79395149"/>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brochure</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famous</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tension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hideous</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different</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astronaut</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completion</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admission</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mathematician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236869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Oval 5"/>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7051675" y="210996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Hardly any money.</a:t>
            </a:r>
          </a:p>
        </p:txBody>
      </p:sp>
      <p:sp>
        <p:nvSpPr>
          <p:cNvPr id="17" name="Rounded Rectangle 16"/>
          <p:cNvSpPr/>
          <p:nvPr/>
        </p:nvSpPr>
        <p:spPr>
          <a:xfrm>
            <a:off x="7020726" y="4430821"/>
            <a:ext cx="1825277" cy="87216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Something very well known.</a:t>
            </a:r>
          </a:p>
        </p:txBody>
      </p:sp>
      <p:sp>
        <p:nvSpPr>
          <p:cNvPr id="18" name="Rounded Rectangle 17"/>
          <p:cNvSpPr/>
          <p:nvPr/>
        </p:nvSpPr>
        <p:spPr>
          <a:xfrm>
            <a:off x="9901465" y="210997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act of finishing.</a:t>
            </a:r>
          </a:p>
        </p:txBody>
      </p:sp>
      <p:sp>
        <p:nvSpPr>
          <p:cNvPr id="19" name="Rounded Rectangle 18"/>
          <p:cNvSpPr/>
          <p:nvPr/>
        </p:nvSpPr>
        <p:spPr>
          <a:xfrm>
            <a:off x="5701393" y="331024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alike.</a:t>
            </a:r>
          </a:p>
        </p:txBody>
      </p:sp>
      <p:sp>
        <p:nvSpPr>
          <p:cNvPr id="20" name="Rounded Rectangle 19"/>
          <p:cNvSpPr/>
          <p:nvPr/>
        </p:nvSpPr>
        <p:spPr>
          <a:xfrm>
            <a:off x="4283525" y="445616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Space traveller.</a:t>
            </a:r>
          </a:p>
        </p:txBody>
      </p:sp>
      <p:sp>
        <p:nvSpPr>
          <p:cNvPr id="21" name="Rounded Rectangle 20"/>
          <p:cNvSpPr/>
          <p:nvPr/>
        </p:nvSpPr>
        <p:spPr>
          <a:xfrm>
            <a:off x="8606065" y="5651032"/>
            <a:ext cx="1928323" cy="88100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Trained in study of numbers.</a:t>
            </a:r>
          </a:p>
        </p:txBody>
      </p:sp>
      <p:sp>
        <p:nvSpPr>
          <p:cNvPr id="22" name="Rounded Rectangle 21"/>
          <p:cNvSpPr/>
          <p:nvPr/>
        </p:nvSpPr>
        <p:spPr>
          <a:xfrm>
            <a:off x="8578851" y="3235774"/>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thin booklet.</a:t>
            </a:r>
          </a:p>
        </p:txBody>
      </p:sp>
      <p:sp>
        <p:nvSpPr>
          <p:cNvPr id="23" name="Rounded Rectangle 22"/>
          <p:cNvSpPr/>
          <p:nvPr/>
        </p:nvSpPr>
        <p:spPr>
          <a:xfrm>
            <a:off x="5373666" y="5634707"/>
            <a:ext cx="2254685" cy="87216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feeling of worry or anxiety.</a:t>
            </a:r>
          </a:p>
        </p:txBody>
      </p:sp>
      <p:sp>
        <p:nvSpPr>
          <p:cNvPr id="24" name="Rounded Rectangle 23"/>
          <p:cNvSpPr/>
          <p:nvPr/>
        </p:nvSpPr>
        <p:spPr>
          <a:xfrm>
            <a:off x="9802929" y="445615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unattractive.</a:t>
            </a:r>
          </a:p>
        </p:txBody>
      </p:sp>
      <p:sp>
        <p:nvSpPr>
          <p:cNvPr id="25" name="Rounded Rectangle 24"/>
          <p:cNvSpPr/>
          <p:nvPr/>
        </p:nvSpPr>
        <p:spPr>
          <a:xfrm>
            <a:off x="3995803" y="2112756"/>
            <a:ext cx="2000411" cy="763245"/>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Permission given to enter.</a:t>
            </a:r>
          </a:p>
        </p:txBody>
      </p:sp>
      <p:sp>
        <p:nvSpPr>
          <p:cNvPr id="26" name="Rectangle 25"/>
          <p:cNvSpPr/>
          <p:nvPr/>
        </p:nvSpPr>
        <p:spPr>
          <a:xfrm>
            <a:off x="4201886" y="1463122"/>
            <a:ext cx="6583024"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Tree>
    <p:extLst>
      <p:ext uri="{BB962C8B-B14F-4D97-AF65-F5344CB8AC3E}">
        <p14:creationId xmlns:p14="http://schemas.microsoft.com/office/powerpoint/2010/main" val="2895440793"/>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brochure</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famous</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tension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hideous</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different</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astronaut</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completion</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admission</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mathematician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784174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Oval 5"/>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7289270" y="3237585"/>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Hardly any money.</a:t>
            </a:r>
          </a:p>
        </p:txBody>
      </p:sp>
      <p:sp>
        <p:nvSpPr>
          <p:cNvPr id="17" name="Rounded Rectangle 16"/>
          <p:cNvSpPr/>
          <p:nvPr/>
        </p:nvSpPr>
        <p:spPr>
          <a:xfrm>
            <a:off x="6322277" y="2098848"/>
            <a:ext cx="2109271" cy="668965"/>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Something very well known.</a:t>
            </a:r>
          </a:p>
        </p:txBody>
      </p:sp>
      <p:sp>
        <p:nvSpPr>
          <p:cNvPr id="18" name="Rounded Rectangle 17"/>
          <p:cNvSpPr/>
          <p:nvPr/>
        </p:nvSpPr>
        <p:spPr>
          <a:xfrm>
            <a:off x="6811737" y="510434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act of finishing.</a:t>
            </a:r>
          </a:p>
        </p:txBody>
      </p:sp>
      <p:sp>
        <p:nvSpPr>
          <p:cNvPr id="19" name="Rounded Rectangle 18"/>
          <p:cNvSpPr/>
          <p:nvPr/>
        </p:nvSpPr>
        <p:spPr>
          <a:xfrm>
            <a:off x="6894391" y="4337797"/>
            <a:ext cx="1794328" cy="476531"/>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Not alike.</a:t>
            </a:r>
          </a:p>
        </p:txBody>
      </p:sp>
      <p:sp>
        <p:nvSpPr>
          <p:cNvPr id="20" name="Rounded Rectangle 19"/>
          <p:cNvSpPr/>
          <p:nvPr/>
        </p:nvSpPr>
        <p:spPr>
          <a:xfrm>
            <a:off x="3880285" y="4757301"/>
            <a:ext cx="1794328" cy="57372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Space traveller.</a:t>
            </a:r>
          </a:p>
        </p:txBody>
      </p:sp>
      <p:sp>
        <p:nvSpPr>
          <p:cNvPr id="21" name="Rounded Rectangle 20"/>
          <p:cNvSpPr/>
          <p:nvPr/>
        </p:nvSpPr>
        <p:spPr>
          <a:xfrm>
            <a:off x="6808223" y="5983062"/>
            <a:ext cx="2088129" cy="72105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Trained in study of numbers.</a:t>
            </a:r>
          </a:p>
        </p:txBody>
      </p:sp>
      <p:sp>
        <p:nvSpPr>
          <p:cNvPr id="22" name="Rounded Rectangle 21"/>
          <p:cNvSpPr/>
          <p:nvPr/>
        </p:nvSpPr>
        <p:spPr>
          <a:xfrm>
            <a:off x="4148574" y="1423192"/>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thin booklet.</a:t>
            </a:r>
          </a:p>
        </p:txBody>
      </p:sp>
      <p:sp>
        <p:nvSpPr>
          <p:cNvPr id="23" name="Rounded Rectangle 22"/>
          <p:cNvSpPr/>
          <p:nvPr/>
        </p:nvSpPr>
        <p:spPr>
          <a:xfrm>
            <a:off x="3779370" y="2801555"/>
            <a:ext cx="2254685" cy="66896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feeling of worry or anxiety.</a:t>
            </a:r>
          </a:p>
        </p:txBody>
      </p:sp>
      <p:sp>
        <p:nvSpPr>
          <p:cNvPr id="24" name="Rounded Rectangle 23"/>
          <p:cNvSpPr/>
          <p:nvPr/>
        </p:nvSpPr>
        <p:spPr>
          <a:xfrm>
            <a:off x="4717144" y="377745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Very ugly or unattractive.</a:t>
            </a:r>
          </a:p>
        </p:txBody>
      </p:sp>
      <p:sp>
        <p:nvSpPr>
          <p:cNvPr id="25" name="Rounded Rectangle 24"/>
          <p:cNvSpPr/>
          <p:nvPr/>
        </p:nvSpPr>
        <p:spPr>
          <a:xfrm>
            <a:off x="4292254" y="5611601"/>
            <a:ext cx="2000411" cy="65034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Permission given to enter.</a:t>
            </a:r>
          </a:p>
        </p:txBody>
      </p:sp>
      <p:cxnSp>
        <p:nvCxnSpPr>
          <p:cNvPr id="3" name="Straight Arrow Connector 2">
            <a:extLst>
              <a:ext uri="{FF2B5EF4-FFF2-40B4-BE49-F238E27FC236}">
                <a16:creationId xmlns:a16="http://schemas.microsoft.com/office/drawing/2014/main" id="{ACAD6D4A-0BE5-D447-8368-5EDF0473D277}"/>
              </a:ext>
            </a:extLst>
          </p:cNvPr>
          <p:cNvCxnSpPr>
            <a:cxnSpLocks/>
            <a:stCxn id="6" idx="6"/>
            <a:endCxn id="22" idx="1"/>
          </p:cNvCxnSpPr>
          <p:nvPr/>
        </p:nvCxnSpPr>
        <p:spPr>
          <a:xfrm flipV="1">
            <a:off x="3382735" y="1744321"/>
            <a:ext cx="765839" cy="5471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DA40B440-7FEB-6C46-9154-DAB9D06EA1A5}"/>
              </a:ext>
            </a:extLst>
          </p:cNvPr>
          <p:cNvCxnSpPr>
            <a:cxnSpLocks/>
            <a:stCxn id="15" idx="6"/>
            <a:endCxn id="19" idx="1"/>
          </p:cNvCxnSpPr>
          <p:nvPr/>
        </p:nvCxnSpPr>
        <p:spPr>
          <a:xfrm flipV="1">
            <a:off x="3380013" y="4576063"/>
            <a:ext cx="3514378" cy="152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3D673E62-A9B2-8B4F-BF2B-6FB2C344B76E}"/>
              </a:ext>
            </a:extLst>
          </p:cNvPr>
          <p:cNvCxnSpPr>
            <a:cxnSpLocks/>
            <a:stCxn id="7" idx="6"/>
            <a:endCxn id="17" idx="1"/>
          </p:cNvCxnSpPr>
          <p:nvPr/>
        </p:nvCxnSpPr>
        <p:spPr>
          <a:xfrm flipV="1">
            <a:off x="3382735" y="2433331"/>
            <a:ext cx="2939542" cy="285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656675D5-3F73-B74C-9F75-829DCD0D3C64}"/>
              </a:ext>
            </a:extLst>
          </p:cNvPr>
          <p:cNvCxnSpPr>
            <a:cxnSpLocks/>
            <a:stCxn id="8" idx="6"/>
            <a:endCxn id="23" idx="1"/>
          </p:cNvCxnSpPr>
          <p:nvPr/>
        </p:nvCxnSpPr>
        <p:spPr>
          <a:xfrm flipV="1">
            <a:off x="3382735" y="3136037"/>
            <a:ext cx="396635" cy="915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90D86ED-AC1B-3343-B7F7-5EF71CD5A5D9}"/>
              </a:ext>
            </a:extLst>
          </p:cNvPr>
          <p:cNvCxnSpPr>
            <a:cxnSpLocks/>
            <a:stCxn id="9" idx="6"/>
            <a:endCxn id="16" idx="1"/>
          </p:cNvCxnSpPr>
          <p:nvPr/>
        </p:nvCxnSpPr>
        <p:spPr>
          <a:xfrm flipV="1">
            <a:off x="3382735" y="3558714"/>
            <a:ext cx="3906535" cy="962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96D09089-A1CD-3840-9C7C-7E52FE59C9BF}"/>
              </a:ext>
            </a:extLst>
          </p:cNvPr>
          <p:cNvCxnSpPr>
            <a:cxnSpLocks/>
            <a:stCxn id="14" idx="6"/>
            <a:endCxn id="24" idx="1"/>
          </p:cNvCxnSpPr>
          <p:nvPr/>
        </p:nvCxnSpPr>
        <p:spPr>
          <a:xfrm flipV="1">
            <a:off x="3382735" y="4098579"/>
            <a:ext cx="1334409" cy="449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8DC282B2-F923-624F-9F43-5751F5A1CE95}"/>
              </a:ext>
            </a:extLst>
          </p:cNvPr>
          <p:cNvCxnSpPr>
            <a:cxnSpLocks/>
            <a:stCxn id="10" idx="6"/>
            <a:endCxn id="20" idx="1"/>
          </p:cNvCxnSpPr>
          <p:nvPr/>
        </p:nvCxnSpPr>
        <p:spPr>
          <a:xfrm flipV="1">
            <a:off x="3382735" y="5044163"/>
            <a:ext cx="497550" cy="35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8DEE5C68-99AA-6D4F-A4DD-3D49A40D4E06}"/>
              </a:ext>
            </a:extLst>
          </p:cNvPr>
          <p:cNvCxnSpPr>
            <a:cxnSpLocks/>
            <a:stCxn id="11" idx="6"/>
            <a:endCxn id="18" idx="1"/>
          </p:cNvCxnSpPr>
          <p:nvPr/>
        </p:nvCxnSpPr>
        <p:spPr>
          <a:xfrm flipV="1">
            <a:off x="3382735" y="5425469"/>
            <a:ext cx="3429002" cy="637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11E4BB06-FFD1-5640-A3C4-78D396CCD801}"/>
              </a:ext>
            </a:extLst>
          </p:cNvPr>
          <p:cNvCxnSpPr>
            <a:cxnSpLocks/>
            <a:stCxn id="12" idx="6"/>
            <a:endCxn id="25" idx="1"/>
          </p:cNvCxnSpPr>
          <p:nvPr/>
        </p:nvCxnSpPr>
        <p:spPr>
          <a:xfrm flipV="1">
            <a:off x="3382735" y="5936773"/>
            <a:ext cx="909519" cy="612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5F6D0AE6-246C-D445-89E1-357FBB1935CC}"/>
              </a:ext>
            </a:extLst>
          </p:cNvPr>
          <p:cNvCxnSpPr>
            <a:cxnSpLocks/>
            <a:stCxn id="13" idx="6"/>
            <a:endCxn id="21" idx="1"/>
          </p:cNvCxnSpPr>
          <p:nvPr/>
        </p:nvCxnSpPr>
        <p:spPr>
          <a:xfrm flipV="1">
            <a:off x="3380012" y="6343588"/>
            <a:ext cx="3428211" cy="816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4057157"/>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a:p>
            <a:pPr>
              <a:lnSpc>
                <a:spcPct val="100000"/>
              </a:lnSpc>
              <a:spcBef>
                <a:spcPts val="0"/>
              </a:spcBef>
              <a:defRPr/>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36</a:t>
            </a:r>
          </a:p>
        </p:txBody>
      </p:sp>
    </p:spTree>
    <p:extLst>
      <p:ext uri="{BB962C8B-B14F-4D97-AF65-F5344CB8AC3E}">
        <p14:creationId xmlns:p14="http://schemas.microsoft.com/office/powerpoint/2010/main" val="2592972397"/>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gently</a:t>
            </a:r>
          </a:p>
          <a:p>
            <a:pPr fontAlgn="t">
              <a:lnSpc>
                <a:spcPct val="100000"/>
              </a:lnSpc>
              <a:spcAft>
                <a:spcPts val="200"/>
              </a:spcAft>
            </a:pPr>
            <a:r>
              <a:rPr lang="en-GB" sz="2000" dirty="0"/>
              <a:t>separate</a:t>
            </a:r>
          </a:p>
          <a:p>
            <a:pPr fontAlgn="t">
              <a:lnSpc>
                <a:spcPct val="100000"/>
              </a:lnSpc>
              <a:spcAft>
                <a:spcPts val="200"/>
              </a:spcAft>
            </a:pPr>
            <a:r>
              <a:rPr lang="en-GB" sz="2000" dirty="0"/>
              <a:t>affect</a:t>
            </a:r>
          </a:p>
          <a:p>
            <a:pPr fontAlgn="t">
              <a:lnSpc>
                <a:spcPct val="100000"/>
              </a:lnSpc>
              <a:spcAft>
                <a:spcPts val="200"/>
              </a:spcAft>
            </a:pPr>
            <a:r>
              <a:rPr lang="en-GB" sz="2000" dirty="0"/>
              <a:t>unexpectedly</a:t>
            </a:r>
          </a:p>
          <a:p>
            <a:pPr fontAlgn="t">
              <a:lnSpc>
                <a:spcPct val="100000"/>
              </a:lnSpc>
              <a:spcAft>
                <a:spcPts val="200"/>
              </a:spcAft>
            </a:pPr>
            <a:r>
              <a:rPr lang="en-GB" sz="2000" dirty="0"/>
              <a:t>potatoes</a:t>
            </a:r>
          </a:p>
          <a:p>
            <a:pPr fontAlgn="t">
              <a:lnSpc>
                <a:spcPct val="100000"/>
              </a:lnSpc>
              <a:spcAft>
                <a:spcPts val="200"/>
              </a:spcAft>
            </a:pPr>
            <a:r>
              <a:rPr lang="en-GB" sz="2000" dirty="0"/>
              <a:t>circus</a:t>
            </a:r>
          </a:p>
          <a:p>
            <a:pPr fontAlgn="t">
              <a:lnSpc>
                <a:spcPct val="100000"/>
              </a:lnSpc>
              <a:spcAft>
                <a:spcPts val="200"/>
              </a:spcAft>
            </a:pPr>
            <a:r>
              <a:rPr lang="en-GB" sz="2000" dirty="0"/>
              <a:t>insoluble</a:t>
            </a:r>
          </a:p>
          <a:p>
            <a:pPr fontAlgn="t">
              <a:lnSpc>
                <a:spcPct val="100000"/>
              </a:lnSpc>
              <a:spcAft>
                <a:spcPts val="200"/>
              </a:spcAft>
            </a:pPr>
            <a:r>
              <a:rPr lang="en-GB" sz="2000" dirty="0"/>
              <a:t>microphone</a:t>
            </a:r>
          </a:p>
          <a:p>
            <a:pPr fontAlgn="t">
              <a:lnSpc>
                <a:spcPct val="100000"/>
              </a:lnSpc>
              <a:spcAft>
                <a:spcPts val="200"/>
              </a:spcAft>
            </a:pPr>
            <a:r>
              <a:rPr lang="en-GB" sz="2000" dirty="0"/>
              <a:t>superhuman</a:t>
            </a:r>
          </a:p>
          <a:p>
            <a:pPr fontAlgn="t">
              <a:lnSpc>
                <a:spcPct val="100000"/>
              </a:lnSpc>
              <a:spcAft>
                <a:spcPts val="200"/>
              </a:spcAft>
            </a:pPr>
            <a:r>
              <a:rPr lang="en-GB" sz="2000" dirty="0"/>
              <a:t>bicentennial</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29413066"/>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04570955"/>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224688267"/>
                    </a:ext>
                  </a:extLst>
                </a:gridCol>
                <a:gridCol w="1858433">
                  <a:extLst>
                    <a:ext uri="{9D8B030D-6E8A-4147-A177-3AD203B41FA5}">
                      <a16:colId xmlns:a16="http://schemas.microsoft.com/office/drawing/2014/main" val="916721145"/>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dirty="0">
                          <a:latin typeface="OpenDyslexic" charset="0"/>
                          <a:ea typeface="OpenDyslexic" charset="0"/>
                          <a:cs typeface="OpenDyslexic" charset="0"/>
                        </a:rPr>
                        <a:t>gently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dirty="0">
                          <a:latin typeface="OpenDyslexic" charset="0"/>
                          <a:ea typeface="OpenDyslexic" charset="0"/>
                          <a:cs typeface="OpenDyslexic" charset="0"/>
                        </a:rPr>
                        <a:t>separate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dirty="0">
                          <a:latin typeface="OpenDyslexic" charset="0"/>
                          <a:ea typeface="OpenDyslexic" charset="0"/>
                          <a:cs typeface="OpenDyslexic" charset="0"/>
                        </a:rPr>
                        <a:t>affect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dirty="0">
                          <a:latin typeface="OpenDyslexic" charset="0"/>
                          <a:ea typeface="OpenDyslexic" charset="0"/>
                          <a:cs typeface="OpenDyslexic" charset="0"/>
                        </a:rPr>
                        <a:t>unexpectedly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dirty="0">
                          <a:latin typeface="OpenDyslexic" charset="0"/>
                          <a:ea typeface="OpenDyslexic" charset="0"/>
                          <a:cs typeface="OpenDyslexic" charset="0"/>
                        </a:rPr>
                        <a:t>potatoes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dirty="0">
                          <a:latin typeface="OpenDyslexic" charset="0"/>
                          <a:ea typeface="OpenDyslexic" charset="0"/>
                          <a:cs typeface="OpenDyslexic" charset="0"/>
                        </a:rPr>
                        <a:t>circus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dirty="0">
                          <a:latin typeface="OpenDyslexic" charset="0"/>
                          <a:ea typeface="OpenDyslexic" charset="0"/>
                          <a:cs typeface="OpenDyslexic" charset="0"/>
                        </a:rPr>
                        <a:t>insoluble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dirty="0">
                          <a:latin typeface="OpenDyslexic" charset="0"/>
                          <a:ea typeface="OpenDyslexic" charset="0"/>
                          <a:cs typeface="OpenDyslexic" charset="0"/>
                        </a:rPr>
                        <a:t>microphone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dirty="0">
                          <a:latin typeface="OpenDyslexic" charset="0"/>
                          <a:ea typeface="OpenDyslexic" charset="0"/>
                          <a:cs typeface="OpenDyslexic" charset="0"/>
                        </a:rPr>
                        <a:t>superhuman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dirty="0">
                          <a:latin typeface="OpenDyslexic" charset="0"/>
                          <a:ea typeface="OpenDyslexic" charset="0"/>
                          <a:cs typeface="OpenDyslexic" charset="0"/>
                        </a:rPr>
                        <a:t>bicentennial</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497201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Muli" pitchFamily="2" charset="77"/>
                        </a:rPr>
                        <a:t>Revision </a:t>
                      </a:r>
                      <a:r>
                        <a:rPr lang="mr-IN" sz="1400" b="0" baseline="0" dirty="0">
                          <a:solidFill>
                            <a:schemeClr val="tx1"/>
                          </a:solidFill>
                          <a:latin typeface="Muli" pitchFamily="2" charset="77"/>
                        </a:rPr>
                        <a:t>–</a:t>
                      </a:r>
                      <a:r>
                        <a:rPr lang="en-GB" sz="1400" b="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84139078"/>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0541846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gently</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separate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affect</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unexpectedly</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potatoes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circus</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insoluble</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microphone</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superhuman</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bicentennial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77337334"/>
              </p:ext>
            </p:extLst>
          </p:nvPr>
        </p:nvGraphicFramePr>
        <p:xfrm>
          <a:off x="508000" y="325966"/>
          <a:ext cx="9055100" cy="95207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p>
                      <a:endParaRPr lang="en-GB" sz="140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5149399" y="2072018"/>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3477295" y="3016047"/>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5149400" y="301293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3477296" y="3955405"/>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5149402" y="3955405"/>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477296" y="4894763"/>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149403" y="489476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3477296" y="5808364"/>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5149403" y="5808364"/>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a:stCxn id="3" idx="3"/>
            <a:endCxn id="6" idx="1"/>
          </p:cNvCxnSpPr>
          <p:nvPr/>
        </p:nvCxnSpPr>
        <p:spPr>
          <a:xfrm flipV="1">
            <a:off x="4855334" y="2482534"/>
            <a:ext cx="294065" cy="467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 charset="0"/>
                <a:ea typeface="OpenDyslexic" charset="0"/>
                <a:cs typeface="OpenDyslexic" charset="0"/>
              </a:rPr>
              <a:t>Your word</a:t>
            </a:r>
          </a:p>
        </p:txBody>
      </p:sp>
      <p:sp>
        <p:nvSpPr>
          <p:cNvPr id="44" name="TextBox 43"/>
          <p:cNvSpPr txBox="1"/>
          <p:nvPr/>
        </p:nvSpPr>
        <p:spPr>
          <a:xfrm>
            <a:off x="7474389" y="1841027"/>
            <a:ext cx="1596912" cy="307777"/>
          </a:xfrm>
          <a:prstGeom prst="rect">
            <a:avLst/>
          </a:prstGeom>
          <a:noFill/>
        </p:spPr>
        <p:txBody>
          <a:bodyPr wrap="none" rtlCol="0">
            <a:spAutoFit/>
          </a:bodyPr>
          <a:lstStyle/>
          <a:p>
            <a:r>
              <a:rPr lang="en-GB" sz="1400" dirty="0">
                <a:latin typeface="OpenDyslexic" charset="0"/>
                <a:ea typeface="OpenDyslexic" charset="0"/>
                <a:cs typeface="OpenDyslexic" charset="0"/>
              </a:rPr>
              <a:t>Your definition</a:t>
            </a:r>
          </a:p>
        </p:txBody>
      </p:sp>
      <p:sp>
        <p:nvSpPr>
          <p:cNvPr id="45" name="TextBox 44"/>
          <p:cNvSpPr txBox="1"/>
          <p:nvPr/>
        </p:nvSpPr>
        <p:spPr>
          <a:xfrm>
            <a:off x="4855334" y="1291768"/>
            <a:ext cx="5520709" cy="523220"/>
          </a:xfrm>
          <a:prstGeom prst="rect">
            <a:avLst/>
          </a:prstGeom>
          <a:noFill/>
        </p:spPr>
        <p:txBody>
          <a:bodyPr wrap="square" rtlCol="0">
            <a:spAutoFit/>
          </a:bodyPr>
          <a:lstStyle/>
          <a:p>
            <a:pPr algn="ctr"/>
            <a:r>
              <a:rPr lang="en-GB" sz="1400" dirty="0">
                <a:latin typeface="OpenDyslexic" charset="0"/>
                <a:ea typeface="OpenDyslexic" charset="0"/>
                <a:cs typeface="OpenDyslexic" charset="0"/>
              </a:rPr>
              <a:t>Use a dictionary to find out what your spellings mean.  </a:t>
            </a:r>
          </a:p>
          <a:p>
            <a:pPr algn="ctr"/>
            <a:r>
              <a:rPr lang="en-GB" sz="1400" dirty="0">
                <a:latin typeface="OpenDyslexic" charset="0"/>
                <a:ea typeface="OpenDyslexic" charset="0"/>
                <a:cs typeface="OpenDyslexic" charset="0"/>
              </a:rPr>
              <a:t>Create your own definition for 5 of your words. </a:t>
            </a:r>
          </a:p>
        </p:txBody>
      </p:sp>
    </p:spTree>
    <p:extLst>
      <p:ext uri="{BB962C8B-B14F-4D97-AF65-F5344CB8AC3E}">
        <p14:creationId xmlns:p14="http://schemas.microsoft.com/office/powerpoint/2010/main" val="1289847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11841</TotalTime>
  <Words>20275</Words>
  <Application>Microsoft Office PowerPoint</Application>
  <PresentationFormat>Widescreen</PresentationFormat>
  <Paragraphs>7041</Paragraphs>
  <Slides>270</Slides>
  <Notes>154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270</vt:i4>
      </vt:variant>
    </vt:vector>
  </HeadingPairs>
  <TitlesOfParts>
    <vt:vector size="279" baseType="lpstr">
      <vt:lpstr>Mangal</vt:lpstr>
      <vt:lpstr>OpenDyslexicAlta</vt:lpstr>
      <vt:lpstr>Muli</vt:lpstr>
      <vt:lpstr>Cookies</vt:lpstr>
      <vt:lpstr>Arial</vt:lpstr>
      <vt:lpstr>OpenDyslexic</vt:lpstr>
      <vt:lpstr>Open Sans</vt:lpstr>
      <vt:lpstr>Calibri</vt:lpstr>
      <vt:lpstr>Office Theme</vt:lpstr>
      <vt:lpstr>PowerPoint Presentation</vt:lpstr>
      <vt:lpstr>PowerPoint Presentation</vt:lpstr>
      <vt:lpstr>Spelling lists – Stage 4</vt:lpstr>
      <vt:lpstr>PowerPoint Presentation</vt:lpstr>
      <vt:lpstr>PowerPoint Presentation</vt:lpstr>
      <vt:lpstr>My shoelaces were tied in a double ____.</vt:lpstr>
      <vt:lpstr>My shoelaces were tied in a double knot.</vt:lpstr>
      <vt:lpstr>All classes went swimming ______ year 1.</vt:lpstr>
      <vt:lpstr>All classes went swimming  except year 1.</vt:lpstr>
      <vt:lpstr>The bad ____ means that we may   have to cancel sports day.</vt:lpstr>
      <vt:lpstr>The bad weather means that we may have to cancel sports day.</vt:lpstr>
      <vt:lpstr>The _____ swooped down low over   the airport during the air show.</vt:lpstr>
      <vt:lpstr>The plane swooped down low over   the airport during the air show.</vt:lpstr>
      <vt:lpstr>Each child ate a _____ of fruit   at break time.</vt:lpstr>
      <vt:lpstr>Each child ate a piece of fruit   at break time.</vt:lpstr>
      <vt:lpstr>PowerPoint Presentation</vt:lpstr>
      <vt:lpstr>PowerPoint Presentation</vt:lpstr>
      <vt:lpstr>PowerPoint Presentation</vt:lpstr>
      <vt:lpstr>PowerPoint Presentation</vt:lpstr>
      <vt:lpstr>PowerPoint Presentation</vt:lpstr>
      <vt:lpstr>Write down the opposite of:  active</vt:lpstr>
      <vt:lpstr>Write down the opposite of:  correct</vt:lpstr>
      <vt:lpstr>Write down the opposite of:  secure</vt:lpstr>
      <vt:lpstr>Write down the opposite of:  visible</vt:lpstr>
      <vt:lpstr>Write down the opposite of:  flexible</vt:lpstr>
      <vt:lpstr>PowerPoint Presentation</vt:lpstr>
      <vt:lpstr>PowerPoint Presentation</vt:lpstr>
      <vt:lpstr>PowerPoint Presentation</vt:lpstr>
      <vt:lpstr>PowerPoint Presentation</vt:lpstr>
      <vt:lpstr>PowerPoint Presentation</vt:lpstr>
      <vt:lpstr>If the root word starts with ‘l’ then the prefix is ‘il If the root word starts with ‘r’ then the prefix is ‘ir’ If the root word starts with ‘p’ or a ‘m’ then the prefix is ‘im’.</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Match the definition with the meaning:</vt:lpstr>
      <vt:lpstr>Match the definition with the meaning: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would you add ‘ation’ to this word:  inform</vt:lpstr>
      <vt:lpstr>How would you add ‘ation’ to this word:  prepare</vt:lpstr>
      <vt:lpstr>How would you add ‘ation’ to this word:  determine</vt:lpstr>
      <vt:lpstr>How would you add ‘ation’ to this word:  notify</vt:lpstr>
      <vt:lpstr>How would you add ‘ation’ to this word:  vibrate</vt:lpstr>
      <vt:lpstr>Look at the root words and decide which spelling rule they should follow and which box they should go in to: </vt:lpstr>
      <vt:lpstr>Look at the root words and decide which spelling rule they should follow and which box they should go in to: </vt:lpstr>
      <vt:lpstr>PowerPoint Presentation</vt:lpstr>
      <vt:lpstr>PowerPoint Presentation</vt:lpstr>
      <vt:lpstr>PowerPoint Presentation</vt:lpstr>
      <vt:lpstr>PowerPoint Presentation</vt:lpstr>
      <vt:lpstr>PowerPoint Presentation</vt:lpstr>
      <vt:lpstr>What is the root word for each of the spellings below:</vt:lpstr>
      <vt:lpstr>What is the root word for each of the spellings below:</vt:lpstr>
      <vt:lpstr>PowerPoint Presentation</vt:lpstr>
      <vt:lpstr>PowerPoint Presentation</vt:lpstr>
      <vt:lpstr>PowerPoint Presentation</vt:lpstr>
      <vt:lpstr>PowerPoint Presentation</vt:lpstr>
      <vt:lpstr>PowerPoint Presentation</vt:lpstr>
      <vt:lpstr>Draw a line from each word to correct ending to turn these words in to adverbs:</vt:lpstr>
      <vt:lpstr>Draw a line from each word to correct ending to turn these words in to adverbs: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see? Write down what these images are:</vt:lpstr>
      <vt:lpstr>What can you see? Write down what these images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If the word ends in ‘d’, remove the ‘d’ and add ‘sion’. If the word ends in ‘se’, remove the ‘se’ and add ‘sion’. If the word ends in ‘de’, remove the ‘de’ and add ‘sion’.</vt:lpstr>
      <vt:lpstr>Print out and cut up the word cards. One set for each group.</vt:lpstr>
      <vt:lpstr>PowerPoint Presentation</vt:lpstr>
      <vt:lpstr>PowerPoint Presentation</vt:lpstr>
      <vt:lpstr>PowerPoint Presentation</vt:lpstr>
      <vt:lpstr>PowerPoint Presentation</vt:lpstr>
      <vt:lpstr>PowerPoint Presentation</vt:lpstr>
      <vt:lpstr>Print out and cut up the word cards. One set for each group.</vt:lpstr>
      <vt:lpstr>Print out and cut up the word cards. One set for each group.</vt:lpstr>
      <vt:lpstr>PowerPoint Presentation</vt:lpstr>
      <vt:lpstr>PowerPoint Presentation</vt:lpstr>
      <vt:lpstr>PowerPoint Presentation</vt:lpstr>
      <vt:lpstr>PowerPoint Presentation</vt:lpstr>
      <vt:lpstr>PowerPoint Presentation</vt:lpstr>
      <vt:lpstr>Look at the root words and decide which spelling rule they should follow and which box they should go in to:</vt:lpstr>
      <vt:lpstr>Look at the root words and decide which spelling rule they should follow and which box they should go in 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Ask children to copy the words on to their white board and then circle the /ee/ sound in each word</vt:lpstr>
      <vt:lpstr>Ask children to copy the words on to their white board and then circle the /ee/ sound in each word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 the ‘ion’ sound to each of these words. Remember the rules:    * If the word ends in ‘t’ then add ‘ion’ on the end    * If the word ends in ‘te’ then remove the ‘e’ then add ‘ion’</vt:lpstr>
      <vt:lpstr>Add the ‘ion’ sound to each of these words. Remember the rules:    * If the word ends in ‘t’ then add ‘ion’ on the end    * If the word ends in ‘te’ then remove the ‘e’ then add ‘ion’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It was so noisy, the boy struggled to ______ what his mum said.</vt:lpstr>
      <vt:lpstr>It was so noisy, the boy struggled to hear what his mum said.</vt:lpstr>
      <vt:lpstr>The teacher had lost the whiteboard rubber, she asked if anyone had _______ it.</vt:lpstr>
      <vt:lpstr>The teacher had lost the whiteboard rubber, she asked if anyone had  seen it.</vt:lpstr>
      <vt:lpstr>_______ are these trainers?</vt:lpstr>
      <vt:lpstr>whose are these trainers?</vt:lpstr>
      <vt:lpstr>At last her broken arm had begun to ______!</vt:lpstr>
      <vt:lpstr>At last her broken arm had begun to  heal !</vt:lpstr>
      <vt:lpstr>The _______ of plastic on the environment is devastating.</vt:lpstr>
      <vt:lpstr>The effect of plastic on the environment is devastating.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Which prefix would accompany this word?                             market</vt:lpstr>
      <vt:lpstr>Which prefix would accompany this word?                               septic</vt:lpstr>
      <vt:lpstr>Which prefix would accompany this word?                            biography</vt:lpstr>
      <vt:lpstr>Which prefix would accompany this word?                                  star</vt:lpstr>
      <vt:lpstr>Which prefix would accompany this word?                            clockwise</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Susan Blower</cp:lastModifiedBy>
  <cp:revision>267</cp:revision>
  <cp:lastPrinted>2022-01-19T15:35:42Z</cp:lastPrinted>
  <dcterms:created xsi:type="dcterms:W3CDTF">2018-08-06T08:16:18Z</dcterms:created>
  <dcterms:modified xsi:type="dcterms:W3CDTF">2022-01-20T15:43:34Z</dcterms:modified>
</cp:coreProperties>
</file>